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Ex4.xml" ContentType="application/vnd.ms-office.chartex+xml"/>
  <Override PartName="/ppt/charts/style7.xml" ContentType="application/vnd.ms-office.chartstyle+xml"/>
  <Override PartName="/ppt/charts/colors7.xml" ContentType="application/vnd.ms-office.chartcolorstyle+xml"/>
  <Override PartName="/ppt/charts/chartEx5.xml" ContentType="application/vnd.ms-office.chartex+xml"/>
  <Override PartName="/ppt/charts/style8.xml" ContentType="application/vnd.ms-office.chartstyle+xml"/>
  <Override PartName="/ppt/charts/colors8.xml" ContentType="application/vnd.ms-office.chartcolorstyle+xml"/>
  <Override PartName="/ppt/charts/chartEx6.xml" ContentType="application/vnd.ms-office.chartex+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Ex11.xml" ContentType="application/vnd.ms-office.chartex+xml"/>
  <Override PartName="/ppt/charts/style14.xml" ContentType="application/vnd.ms-office.chartstyle+xml"/>
  <Override PartName="/ppt/charts/colors14.xml" ContentType="application/vnd.ms-office.chartcolorstyle+xml"/>
  <Override PartName="/ppt/charts/chartEx12.xml" ContentType="application/vnd.ms-office.chartex+xml"/>
  <Override PartName="/ppt/charts/style15.xml" ContentType="application/vnd.ms-office.chartstyle+xml"/>
  <Override PartName="/ppt/charts/colors15.xml" ContentType="application/vnd.ms-office.chartcolorstyle+xml"/>
  <Override PartName="/ppt/notesSlides/notesSlide18.xml" ContentType="application/vnd.openxmlformats-officedocument.presentationml.notesSlide+xml"/>
  <Override PartName="/ppt/charts/chartEx13.xml" ContentType="application/vnd.ms-office.chartex+xml"/>
  <Override PartName="/ppt/charts/style16.xml" ContentType="application/vnd.ms-office.chartstyle+xml"/>
  <Override PartName="/ppt/charts/colors16.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Ex14.xml" ContentType="application/vnd.ms-office.chartex+xml"/>
  <Override PartName="/ppt/charts/style17.xml" ContentType="application/vnd.ms-office.chartstyle+xml"/>
  <Override PartName="/ppt/charts/colors17.xml" ContentType="application/vnd.ms-office.chartcolorstyle+xml"/>
  <Override PartName="/ppt/notesSlides/notesSlide24.xml" ContentType="application/vnd.openxmlformats-officedocument.presentationml.notesSlide+xml"/>
  <Override PartName="/ppt/charts/chartEx15.xml" ContentType="application/vnd.ms-office.chartex+xml"/>
  <Override PartName="/ppt/charts/style18.xml" ContentType="application/vnd.ms-office.chartstyle+xml"/>
  <Override PartName="/ppt/charts/colors18.xml" ContentType="application/vnd.ms-office.chartcolorstyle+xml"/>
  <Override PartName="/ppt/charts/chartEx16.xml" ContentType="application/vnd.ms-office.chartex+xml"/>
  <Override PartName="/ppt/charts/style19.xml" ContentType="application/vnd.ms-office.chartstyle+xml"/>
  <Override PartName="/ppt/charts/colors19.xml" ContentType="application/vnd.ms-office.chartcolorstyle+xml"/>
  <Override PartName="/ppt/charts/chartEx17.xml" ContentType="application/vnd.ms-office.chartex+xml"/>
  <Override PartName="/ppt/charts/style20.xml" ContentType="application/vnd.ms-office.chartstyle+xml"/>
  <Override PartName="/ppt/charts/colors20.xml" ContentType="application/vnd.ms-office.chartcolorstyle+xml"/>
  <Override PartName="/ppt/charts/chartEx18.xml" ContentType="application/vnd.ms-office.chartex+xml"/>
  <Override PartName="/ppt/charts/style21.xml" ContentType="application/vnd.ms-office.chartstyle+xml"/>
  <Override PartName="/ppt/charts/colors21.xml" ContentType="application/vnd.ms-office.chartcolorstyle+xml"/>
  <Override PartName="/ppt/charts/chartEx19.xml" ContentType="application/vnd.ms-office.chartex+xml"/>
  <Override PartName="/ppt/charts/style22.xml" ContentType="application/vnd.ms-office.chartstyle+xml"/>
  <Override PartName="/ppt/charts/colors22.xml" ContentType="application/vnd.ms-office.chartcolorstyle+xml"/>
  <Override PartName="/ppt/charts/chartEx20.xml" ContentType="application/vnd.ms-office.chartex+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Ex21.xml" ContentType="application/vnd.ms-office.chartex+xml"/>
  <Override PartName="/ppt/charts/style24.xml" ContentType="application/vnd.ms-office.chartstyle+xml"/>
  <Override PartName="/ppt/charts/colors24.xml" ContentType="application/vnd.ms-office.chartcolorstyle+xml"/>
  <Override PartName="/ppt/charts/chartEx22.xml" ContentType="application/vnd.ms-office.chartex+xml"/>
  <Override PartName="/ppt/charts/style25.xml" ContentType="application/vnd.ms-office.chartstyle+xml"/>
  <Override PartName="/ppt/charts/colors25.xml" ContentType="application/vnd.ms-office.chartcolorstyle+xml"/>
  <Override PartName="/ppt/charts/chartEx23.xml" ContentType="application/vnd.ms-office.chartex+xml"/>
  <Override PartName="/ppt/charts/style26.xml" ContentType="application/vnd.ms-office.chartstyle+xml"/>
  <Override PartName="/ppt/charts/colors26.xml" ContentType="application/vnd.ms-office.chartcolorstyle+xml"/>
  <Override PartName="/ppt/charts/chartEx24.xml" ContentType="application/vnd.ms-office.chartex+xml"/>
  <Override PartName="/ppt/charts/style27.xml" ContentType="application/vnd.ms-office.chartstyle+xml"/>
  <Override PartName="/ppt/charts/colors27.xml" ContentType="application/vnd.ms-office.chartcolorstyle+xml"/>
  <Override PartName="/ppt/charts/chartEx25.xml" ContentType="application/vnd.ms-office.chartex+xml"/>
  <Override PartName="/ppt/charts/style28.xml" ContentType="application/vnd.ms-office.chartstyle+xml"/>
  <Override PartName="/ppt/charts/colors28.xml" ContentType="application/vnd.ms-office.chartcolorstyle+xml"/>
  <Override PartName="/ppt/charts/chartEx26.xml" ContentType="application/vnd.ms-office.chartex+xml"/>
  <Override PartName="/ppt/charts/style29.xml" ContentType="application/vnd.ms-office.chartstyle+xml"/>
  <Override PartName="/ppt/charts/colors29.xml" ContentType="application/vnd.ms-office.chartcolorstyle+xml"/>
  <Override PartName="/ppt/notesSlides/notesSlide26.xml" ContentType="application/vnd.openxmlformats-officedocument.presentationml.notesSlide+xml"/>
  <Override PartName="/ppt/charts/chartEx27.xml" ContentType="application/vnd.ms-office.chartex+xml"/>
  <Override PartName="/ppt/charts/style30.xml" ContentType="application/vnd.ms-office.chartstyle+xml"/>
  <Override PartName="/ppt/charts/colors30.xml" ContentType="application/vnd.ms-office.chartcolorstyle+xml"/>
  <Override PartName="/ppt/charts/chartEx28.xml" ContentType="application/vnd.ms-office.chartex+xml"/>
  <Override PartName="/ppt/charts/style31.xml" ContentType="application/vnd.ms-office.chartstyle+xml"/>
  <Override PartName="/ppt/charts/colors31.xml" ContentType="application/vnd.ms-office.chartcolorstyle+xml"/>
  <Override PartName="/ppt/charts/chartEx29.xml" ContentType="application/vnd.ms-office.chartex+xml"/>
  <Override PartName="/ppt/charts/style32.xml" ContentType="application/vnd.ms-office.chartstyle+xml"/>
  <Override PartName="/ppt/charts/colors32.xml" ContentType="application/vnd.ms-office.chartcolorstyle+xml"/>
  <Override PartName="/ppt/notesSlides/notesSlide27.xml" ContentType="application/vnd.openxmlformats-officedocument.presentationml.notesSlide+xml"/>
  <Override PartName="/ppt/charts/chartEx30.xml" ContentType="application/vnd.ms-office.chartex+xml"/>
  <Override PartName="/ppt/charts/style33.xml" ContentType="application/vnd.ms-office.chartstyle+xml"/>
  <Override PartName="/ppt/charts/colors33.xml" ContentType="application/vnd.ms-office.chartcolorstyle+xml"/>
  <Override PartName="/ppt/charts/chartEx31.xml" ContentType="application/vnd.ms-office.chartex+xml"/>
  <Override PartName="/ppt/charts/style34.xml" ContentType="application/vnd.ms-office.chartstyle+xml"/>
  <Override PartName="/ppt/charts/colors34.xml" ContentType="application/vnd.ms-office.chartcolorstyle+xml"/>
  <Override PartName="/ppt/charts/chartEx32.xml" ContentType="application/vnd.ms-office.chartex+xml"/>
  <Override PartName="/ppt/charts/style35.xml" ContentType="application/vnd.ms-office.chartstyle+xml"/>
  <Override PartName="/ppt/charts/colors35.xml" ContentType="application/vnd.ms-office.chartcolorstyle+xml"/>
  <Override PartName="/ppt/charts/chartEx33.xml" ContentType="application/vnd.ms-office.chartex+xml"/>
  <Override PartName="/ppt/charts/style36.xml" ContentType="application/vnd.ms-office.chartstyle+xml"/>
  <Override PartName="/ppt/charts/colors36.xml" ContentType="application/vnd.ms-office.chartcolorstyle+xml"/>
  <Override PartName="/ppt/charts/chartEx34.xml" ContentType="application/vnd.ms-office.chartex+xml"/>
  <Override PartName="/ppt/charts/style37.xml" ContentType="application/vnd.ms-office.chartstyle+xml"/>
  <Override PartName="/ppt/charts/colors37.xml" ContentType="application/vnd.ms-office.chartcolorstyle+xml"/>
  <Override PartName="/ppt/charts/chartEx35.xml" ContentType="application/vnd.ms-office.chartex+xml"/>
  <Override PartName="/ppt/charts/style38.xml" ContentType="application/vnd.ms-office.chartstyle+xml"/>
  <Override PartName="/ppt/charts/colors38.xml" ContentType="application/vnd.ms-office.chartcolorstyle+xml"/>
  <Override PartName="/ppt/charts/chartEx36.xml" ContentType="application/vnd.ms-office.chartex+xml"/>
  <Override PartName="/ppt/charts/style39.xml" ContentType="application/vnd.ms-office.chartstyle+xml"/>
  <Override PartName="/ppt/charts/colors39.xml" ContentType="application/vnd.ms-office.chartcolorstyle+xml"/>
  <Override PartName="/ppt/notesSlides/notesSlide28.xml" ContentType="application/vnd.openxmlformats-officedocument.presentationml.notesSlide+xml"/>
  <Override PartName="/ppt/charts/chartEx37.xml" ContentType="application/vnd.ms-office.chartex+xml"/>
  <Override PartName="/ppt/charts/style40.xml" ContentType="application/vnd.ms-office.chartstyle+xml"/>
  <Override PartName="/ppt/charts/colors40.xml" ContentType="application/vnd.ms-office.chartcolorstyle+xml"/>
  <Override PartName="/ppt/charts/chartEx38.xml" ContentType="application/vnd.ms-office.chartex+xml"/>
  <Override PartName="/ppt/charts/style41.xml" ContentType="application/vnd.ms-office.chartstyle+xml"/>
  <Override PartName="/ppt/charts/colors41.xml" ContentType="application/vnd.ms-office.chartcolorstyle+xml"/>
  <Override PartName="/ppt/charts/chartEx39.xml" ContentType="application/vnd.ms-office.chartex+xml"/>
  <Override PartName="/ppt/charts/style42.xml" ContentType="application/vnd.ms-office.chartstyle+xml"/>
  <Override PartName="/ppt/charts/colors42.xml" ContentType="application/vnd.ms-office.chartcolorstyle+xml"/>
  <Override PartName="/ppt/charts/chartEx40.xml" ContentType="application/vnd.ms-office.chartex+xml"/>
  <Override PartName="/ppt/charts/style43.xml" ContentType="application/vnd.ms-office.chartstyle+xml"/>
  <Override PartName="/ppt/charts/colors43.xml" ContentType="application/vnd.ms-office.chartcolorstyle+xml"/>
  <Override PartName="/ppt/charts/chartEx41.xml" ContentType="application/vnd.ms-office.chartex+xml"/>
  <Override PartName="/ppt/charts/style44.xml" ContentType="application/vnd.ms-office.chartstyle+xml"/>
  <Override PartName="/ppt/charts/colors44.xml" ContentType="application/vnd.ms-office.chartcolorstyle+xml"/>
  <Override PartName="/ppt/charts/chartEx42.xml" ContentType="application/vnd.ms-office.chartex+xml"/>
  <Override PartName="/ppt/charts/style45.xml" ContentType="application/vnd.ms-office.chartstyle+xml"/>
  <Override PartName="/ppt/charts/colors45.xml" ContentType="application/vnd.ms-office.chartcolorstyle+xml"/>
  <Override PartName="/ppt/charts/chartEx43.xml" ContentType="application/vnd.ms-office.chartex+xml"/>
  <Override PartName="/ppt/charts/style46.xml" ContentType="application/vnd.ms-office.chartstyle+xml"/>
  <Override PartName="/ppt/charts/colors46.xml" ContentType="application/vnd.ms-office.chartcolorstyle+xml"/>
  <Override PartName="/ppt/charts/chartEx44.xml" ContentType="application/vnd.ms-office.chartex+xml"/>
  <Override PartName="/ppt/charts/style47.xml" ContentType="application/vnd.ms-office.chartstyle+xml"/>
  <Override PartName="/ppt/charts/colors47.xml" ContentType="application/vnd.ms-office.chartcolorstyle+xml"/>
  <Override PartName="/ppt/charts/chartEx45.xml" ContentType="application/vnd.ms-office.chartex+xml"/>
  <Override PartName="/ppt/charts/style48.xml" ContentType="application/vnd.ms-office.chartstyle+xml"/>
  <Override PartName="/ppt/charts/colors48.xml" ContentType="application/vnd.ms-office.chartcolorstyle+xml"/>
  <Override PartName="/ppt/notesSlides/notesSlide29.xml" ContentType="application/vnd.openxmlformats-officedocument.presentationml.notesSlide+xml"/>
  <Override PartName="/ppt/charts/chartEx46.xml" ContentType="application/vnd.ms-office.chartex+xml"/>
  <Override PartName="/ppt/charts/style49.xml" ContentType="application/vnd.ms-office.chartstyle+xml"/>
  <Override PartName="/ppt/charts/colors49.xml" ContentType="application/vnd.ms-office.chartcolorstyle+xml"/>
  <Override PartName="/ppt/charts/chartEx47.xml" ContentType="application/vnd.ms-office.chartex+xml"/>
  <Override PartName="/ppt/charts/style50.xml" ContentType="application/vnd.ms-office.chartstyle+xml"/>
  <Override PartName="/ppt/charts/colors50.xml" ContentType="application/vnd.ms-office.chartcolorstyle+xml"/>
  <Override PartName="/ppt/charts/chartEx48.xml" ContentType="application/vnd.ms-office.chartex+xml"/>
  <Override PartName="/ppt/charts/style51.xml" ContentType="application/vnd.ms-office.chartstyle+xml"/>
  <Override PartName="/ppt/charts/colors51.xml" ContentType="application/vnd.ms-office.chartcolorstyle+xml"/>
  <Override PartName="/ppt/notesSlides/notesSlide30.xml" ContentType="application/vnd.openxmlformats-officedocument.presentationml.notesSlide+xml"/>
  <Override PartName="/ppt/charts/chartEx49.xml" ContentType="application/vnd.ms-office.chartex+xml"/>
  <Override PartName="/ppt/charts/style52.xml" ContentType="application/vnd.ms-office.chartstyle+xml"/>
  <Override PartName="/ppt/charts/colors52.xml" ContentType="application/vnd.ms-office.chartcolorstyle+xml"/>
  <Override PartName="/ppt/charts/chartEx50.xml" ContentType="application/vnd.ms-office.chartex+xml"/>
  <Override PartName="/ppt/charts/style53.xml" ContentType="application/vnd.ms-office.chartstyle+xml"/>
  <Override PartName="/ppt/charts/colors53.xml" ContentType="application/vnd.ms-office.chartcolorstyle+xml"/>
  <Override PartName="/ppt/charts/chartEx51.xml" ContentType="application/vnd.ms-office.chartex+xml"/>
  <Override PartName="/ppt/charts/style54.xml" ContentType="application/vnd.ms-office.chartstyle+xml"/>
  <Override PartName="/ppt/charts/colors54.xml" ContentType="application/vnd.ms-office.chartcolorstyle+xml"/>
  <Override PartName="/ppt/charts/chartEx52.xml" ContentType="application/vnd.ms-office.chartex+xml"/>
  <Override PartName="/ppt/charts/style55.xml" ContentType="application/vnd.ms-office.chartstyle+xml"/>
  <Override PartName="/ppt/charts/colors55.xml" ContentType="application/vnd.ms-office.chartcolorstyle+xml"/>
  <Override PartName="/ppt/charts/chartEx53.xml" ContentType="application/vnd.ms-office.chartex+xml"/>
  <Override PartName="/ppt/charts/style56.xml" ContentType="application/vnd.ms-office.chartstyle+xml"/>
  <Override PartName="/ppt/charts/colors56.xml" ContentType="application/vnd.ms-office.chartcolorstyle+xml"/>
  <Override PartName="/ppt/charts/chartEx54.xml" ContentType="application/vnd.ms-office.chartex+xml"/>
  <Override PartName="/ppt/charts/style57.xml" ContentType="application/vnd.ms-office.chartstyle+xml"/>
  <Override PartName="/ppt/charts/colors57.xml" ContentType="application/vnd.ms-office.chartcolorstyle+xml"/>
  <Override PartName="/ppt/charts/chartEx55.xml" ContentType="application/vnd.ms-office.chartex+xml"/>
  <Override PartName="/ppt/charts/style58.xml" ContentType="application/vnd.ms-office.chartstyle+xml"/>
  <Override PartName="/ppt/charts/colors58.xml" ContentType="application/vnd.ms-office.chartcolorstyle+xml"/>
  <Override PartName="/ppt/charts/chartEx56.xml" ContentType="application/vnd.ms-office.chartex+xml"/>
  <Override PartName="/ppt/charts/style59.xml" ContentType="application/vnd.ms-office.chartstyle+xml"/>
  <Override PartName="/ppt/charts/colors59.xml" ContentType="application/vnd.ms-office.chartcolorstyle+xml"/>
  <Override PartName="/ppt/charts/chartEx57.xml" ContentType="application/vnd.ms-office.chartex+xml"/>
  <Override PartName="/ppt/charts/style60.xml" ContentType="application/vnd.ms-office.chartstyle+xml"/>
  <Override PartName="/ppt/charts/colors60.xml" ContentType="application/vnd.ms-office.chartcolorstyle+xml"/>
  <Override PartName="/ppt/charts/chartEx58.xml" ContentType="application/vnd.ms-office.chartex+xml"/>
  <Override PartName="/ppt/charts/style61.xml" ContentType="application/vnd.ms-office.chartstyle+xml"/>
  <Override PartName="/ppt/charts/colors61.xml" ContentType="application/vnd.ms-office.chartcolorstyle+xml"/>
  <Override PartName="/ppt/charts/chartEx59.xml" ContentType="application/vnd.ms-office.chartex+xml"/>
  <Override PartName="/ppt/charts/style62.xml" ContentType="application/vnd.ms-office.chartstyle+xml"/>
  <Override PartName="/ppt/charts/colors62.xml" ContentType="application/vnd.ms-office.chartcolorstyle+xml"/>
  <Override PartName="/ppt/charts/chartEx60.xml" ContentType="application/vnd.ms-office.chartex+xml"/>
  <Override PartName="/ppt/charts/style63.xml" ContentType="application/vnd.ms-office.chartstyle+xml"/>
  <Override PartName="/ppt/charts/colors63.xml" ContentType="application/vnd.ms-office.chartcolorstyle+xml"/>
  <Override PartName="/ppt/charts/chartEx61.xml" ContentType="application/vnd.ms-office.chartex+xml"/>
  <Override PartName="/ppt/charts/style64.xml" ContentType="application/vnd.ms-office.chartstyle+xml"/>
  <Override PartName="/ppt/charts/colors64.xml" ContentType="application/vnd.ms-office.chartcolorstyle+xml"/>
  <Override PartName="/ppt/notesSlides/notesSlide31.xml" ContentType="application/vnd.openxmlformats-officedocument.presentationml.notesSlide+xml"/>
  <Override PartName="/ppt/charts/chartEx62.xml" ContentType="application/vnd.ms-office.chartex+xml"/>
  <Override PartName="/ppt/charts/style65.xml" ContentType="application/vnd.ms-office.chartstyle+xml"/>
  <Override PartName="/ppt/charts/colors65.xml" ContentType="application/vnd.ms-office.chartcolorstyle+xml"/>
  <Override PartName="/ppt/charts/chartEx63.xml" ContentType="application/vnd.ms-office.chartex+xml"/>
  <Override PartName="/ppt/charts/style66.xml" ContentType="application/vnd.ms-office.chartstyle+xml"/>
  <Override PartName="/ppt/charts/colors66.xml" ContentType="application/vnd.ms-office.chartcolorstyle+xml"/>
  <Override PartName="/ppt/charts/chartEx64.xml" ContentType="application/vnd.ms-office.chartex+xml"/>
  <Override PartName="/ppt/charts/style67.xml" ContentType="application/vnd.ms-office.chartstyle+xml"/>
  <Override PartName="/ppt/charts/colors67.xml" ContentType="application/vnd.ms-office.chartcolorstyle+xml"/>
  <Override PartName="/ppt/charts/chartEx65.xml" ContentType="application/vnd.ms-office.chartex+xml"/>
  <Override PartName="/ppt/charts/style68.xml" ContentType="application/vnd.ms-office.chartstyle+xml"/>
  <Override PartName="/ppt/charts/colors68.xml" ContentType="application/vnd.ms-office.chartcolorstyle+xml"/>
  <Override PartName="/ppt/charts/chartEx66.xml" ContentType="application/vnd.ms-office.chartex+xml"/>
  <Override PartName="/ppt/charts/style69.xml" ContentType="application/vnd.ms-office.chartstyle+xml"/>
  <Override PartName="/ppt/charts/colors69.xml" ContentType="application/vnd.ms-office.chartcolorstyle+xml"/>
  <Override PartName="/ppt/charts/chartEx67.xml" ContentType="application/vnd.ms-office.chartex+xml"/>
  <Override PartName="/ppt/charts/style70.xml" ContentType="application/vnd.ms-office.chartstyle+xml"/>
  <Override PartName="/ppt/charts/colors70.xml" ContentType="application/vnd.ms-office.chartcolorstyle+xml"/>
  <Override PartName="/ppt/charts/chartEx68.xml" ContentType="application/vnd.ms-office.chartex+xml"/>
  <Override PartName="/ppt/charts/style71.xml" ContentType="application/vnd.ms-office.chartstyle+xml"/>
  <Override PartName="/ppt/charts/colors71.xml" ContentType="application/vnd.ms-office.chartcolorstyle+xml"/>
  <Override PartName="/ppt/charts/chartEx69.xml" ContentType="application/vnd.ms-office.chartex+xml"/>
  <Override PartName="/ppt/charts/style72.xml" ContentType="application/vnd.ms-office.chartstyle+xml"/>
  <Override PartName="/ppt/charts/colors72.xml" ContentType="application/vnd.ms-office.chartcolorstyle+xml"/>
  <Override PartName="/ppt/charts/chartEx70.xml" ContentType="application/vnd.ms-office.chartex+xml"/>
  <Override PartName="/ppt/charts/style73.xml" ContentType="application/vnd.ms-office.chartstyle+xml"/>
  <Override PartName="/ppt/charts/colors73.xml" ContentType="application/vnd.ms-office.chartcolorstyle+xml"/>
  <Override PartName="/ppt/notesSlides/notesSlide32.xml" ContentType="application/vnd.openxmlformats-officedocument.presentationml.notesSlide+xml"/>
  <Override PartName="/ppt/charts/chartEx71.xml" ContentType="application/vnd.ms-office.chartex+xml"/>
  <Override PartName="/ppt/charts/style74.xml" ContentType="application/vnd.ms-office.chartstyle+xml"/>
  <Override PartName="/ppt/charts/colors74.xml" ContentType="application/vnd.ms-office.chartcolorstyle+xml"/>
  <Override PartName="/ppt/charts/chartEx72.xml" ContentType="application/vnd.ms-office.chartex+xml"/>
  <Override PartName="/ppt/charts/style75.xml" ContentType="application/vnd.ms-office.chartstyle+xml"/>
  <Override PartName="/ppt/charts/colors75.xml" ContentType="application/vnd.ms-office.chartcolorstyle+xml"/>
  <Override PartName="/ppt/charts/chartEx73.xml" ContentType="application/vnd.ms-office.chartex+xml"/>
  <Override PartName="/ppt/charts/style76.xml" ContentType="application/vnd.ms-office.chartstyle+xml"/>
  <Override PartName="/ppt/charts/colors76.xml" ContentType="application/vnd.ms-office.chartcolorstyle+xml"/>
  <Override PartName="/ppt/charts/chartEx74.xml" ContentType="application/vnd.ms-office.chartex+xml"/>
  <Override PartName="/ppt/charts/style77.xml" ContentType="application/vnd.ms-office.chartstyle+xml"/>
  <Override PartName="/ppt/charts/colors77.xml" ContentType="application/vnd.ms-office.chartcolorstyle+xml"/>
  <Override PartName="/ppt/charts/chartEx75.xml" ContentType="application/vnd.ms-office.chartex+xml"/>
  <Override PartName="/ppt/charts/style78.xml" ContentType="application/vnd.ms-office.chartstyle+xml"/>
  <Override PartName="/ppt/charts/colors78.xml" ContentType="application/vnd.ms-office.chartcolorstyle+xml"/>
  <Override PartName="/ppt/charts/chartEx76.xml" ContentType="application/vnd.ms-office.chartex+xml"/>
  <Override PartName="/ppt/charts/style79.xml" ContentType="application/vnd.ms-office.chartstyle+xml"/>
  <Override PartName="/ppt/charts/colors79.xml" ContentType="application/vnd.ms-office.chartcolorstyle+xml"/>
  <Override PartName="/ppt/charts/chartEx77.xml" ContentType="application/vnd.ms-office.chartex+xml"/>
  <Override PartName="/ppt/charts/style80.xml" ContentType="application/vnd.ms-office.chartstyle+xml"/>
  <Override PartName="/ppt/charts/colors80.xml" ContentType="application/vnd.ms-office.chartcolorstyle+xml"/>
  <Override PartName="/ppt/charts/chartEx78.xml" ContentType="application/vnd.ms-office.chartex+xml"/>
  <Override PartName="/ppt/charts/style81.xml" ContentType="application/vnd.ms-office.chartstyle+xml"/>
  <Override PartName="/ppt/charts/colors81.xml" ContentType="application/vnd.ms-office.chartcolorstyle+xml"/>
  <Override PartName="/ppt/charts/chartEx79.xml" ContentType="application/vnd.ms-office.chartex+xml"/>
  <Override PartName="/ppt/charts/style82.xml" ContentType="application/vnd.ms-office.chartstyle+xml"/>
  <Override PartName="/ppt/charts/colors82.xml" ContentType="application/vnd.ms-office.chartcolorstyle+xml"/>
  <Override PartName="/ppt/notesSlides/notesSlide33.xml" ContentType="application/vnd.openxmlformats-officedocument.presentationml.notesSlide+xml"/>
  <Override PartName="/ppt/charts/chartEx80.xml" ContentType="application/vnd.ms-office.chartex+xml"/>
  <Override PartName="/ppt/charts/style83.xml" ContentType="application/vnd.ms-office.chartstyle+xml"/>
  <Override PartName="/ppt/charts/colors83.xml" ContentType="application/vnd.ms-office.chartcolorstyle+xml"/>
  <Override PartName="/ppt/charts/chartEx81.xml" ContentType="application/vnd.ms-office.chartex+xml"/>
  <Override PartName="/ppt/charts/style84.xml" ContentType="application/vnd.ms-office.chartstyle+xml"/>
  <Override PartName="/ppt/charts/colors84.xml" ContentType="application/vnd.ms-office.chartcolorstyle+xml"/>
  <Override PartName="/ppt/charts/chartEx82.xml" ContentType="application/vnd.ms-office.chartex+xml"/>
  <Override PartName="/ppt/charts/style85.xml" ContentType="application/vnd.ms-office.chartstyle+xml"/>
  <Override PartName="/ppt/charts/colors85.xml" ContentType="application/vnd.ms-office.chartcolorstyle+xml"/>
  <Override PartName="/ppt/charts/chartEx83.xml" ContentType="application/vnd.ms-office.chartex+xml"/>
  <Override PartName="/ppt/charts/style86.xml" ContentType="application/vnd.ms-office.chartstyle+xml"/>
  <Override PartName="/ppt/charts/colors86.xml" ContentType="application/vnd.ms-office.chartcolorstyle+xml"/>
  <Override PartName="/ppt/charts/chartEx84.xml" ContentType="application/vnd.ms-office.chartex+xml"/>
  <Override PartName="/ppt/charts/style87.xml" ContentType="application/vnd.ms-office.chartstyle+xml"/>
  <Override PartName="/ppt/charts/colors87.xml" ContentType="application/vnd.ms-office.chartcolorstyle+xml"/>
  <Override PartName="/ppt/charts/chartEx85.xml" ContentType="application/vnd.ms-office.chartex+xml"/>
  <Override PartName="/ppt/charts/style88.xml" ContentType="application/vnd.ms-office.chartstyle+xml"/>
  <Override PartName="/ppt/charts/colors88.xml" ContentType="application/vnd.ms-office.chartcolorstyle+xml"/>
  <Override PartName="/ppt/charts/chartEx86.xml" ContentType="application/vnd.ms-office.chartex+xml"/>
  <Override PartName="/ppt/charts/style89.xml" ContentType="application/vnd.ms-office.chartstyle+xml"/>
  <Override PartName="/ppt/charts/colors89.xml" ContentType="application/vnd.ms-office.chartcolorstyle+xml"/>
  <Override PartName="/ppt/charts/chartEx87.xml" ContentType="application/vnd.ms-office.chartex+xml"/>
  <Override PartName="/ppt/charts/style90.xml" ContentType="application/vnd.ms-office.chartstyle+xml"/>
  <Override PartName="/ppt/charts/colors90.xml" ContentType="application/vnd.ms-office.chartcolorstyle+xml"/>
  <Override PartName="/ppt/notesSlides/notesSlide34.xml" ContentType="application/vnd.openxmlformats-officedocument.presentationml.notesSlide+xml"/>
  <Override PartName="/ppt/charts/chartEx88.xml" ContentType="application/vnd.ms-office.chartex+xml"/>
  <Override PartName="/ppt/charts/style91.xml" ContentType="application/vnd.ms-office.chartstyle+xml"/>
  <Override PartName="/ppt/charts/colors91.xml" ContentType="application/vnd.ms-office.chartcolorstyle+xml"/>
  <Override PartName="/ppt/charts/chartEx89.xml" ContentType="application/vnd.ms-office.chartex+xml"/>
  <Override PartName="/ppt/charts/style92.xml" ContentType="application/vnd.ms-office.chartstyle+xml"/>
  <Override PartName="/ppt/charts/colors92.xml" ContentType="application/vnd.ms-office.chartcolorstyle+xml"/>
  <Override PartName="/ppt/charts/chartEx90.xml" ContentType="application/vnd.ms-office.chartex+xml"/>
  <Override PartName="/ppt/charts/style93.xml" ContentType="application/vnd.ms-office.chartstyle+xml"/>
  <Override PartName="/ppt/charts/colors93.xml" ContentType="application/vnd.ms-office.chartcolorstyle+xml"/>
  <Override PartName="/ppt/charts/chartEx91.xml" ContentType="application/vnd.ms-office.chartex+xml"/>
  <Override PartName="/ppt/charts/style94.xml" ContentType="application/vnd.ms-office.chartstyle+xml"/>
  <Override PartName="/ppt/charts/colors94.xml" ContentType="application/vnd.ms-office.chartcolorstyle+xml"/>
  <Override PartName="/ppt/charts/chartEx92.xml" ContentType="application/vnd.ms-office.chartex+xml"/>
  <Override PartName="/ppt/charts/style95.xml" ContentType="application/vnd.ms-office.chartstyle+xml"/>
  <Override PartName="/ppt/charts/colors95.xml" ContentType="application/vnd.ms-office.chartcolorstyle+xml"/>
  <Override PartName="/ppt/charts/chartEx93.xml" ContentType="application/vnd.ms-office.chartex+xml"/>
  <Override PartName="/ppt/charts/style96.xml" ContentType="application/vnd.ms-office.chartstyle+xml"/>
  <Override PartName="/ppt/charts/colors96.xml" ContentType="application/vnd.ms-office.chartcolorstyle+xml"/>
  <Override PartName="/ppt/charts/chartEx94.xml" ContentType="application/vnd.ms-office.chartex+xml"/>
  <Override PartName="/ppt/charts/style97.xml" ContentType="application/vnd.ms-office.chartstyle+xml"/>
  <Override PartName="/ppt/charts/colors97.xml" ContentType="application/vnd.ms-office.chartcolorstyle+xml"/>
  <Override PartName="/ppt/charts/chartEx95.xml" ContentType="application/vnd.ms-office.chartex+xml"/>
  <Override PartName="/ppt/charts/style98.xml" ContentType="application/vnd.ms-office.chartstyle+xml"/>
  <Override PartName="/ppt/charts/colors98.xml" ContentType="application/vnd.ms-office.chartcolorstyle+xml"/>
  <Override PartName="/ppt/charts/chartEx96.xml" ContentType="application/vnd.ms-office.chartex+xml"/>
  <Override PartName="/ppt/charts/style99.xml" ContentType="application/vnd.ms-office.chartstyle+xml"/>
  <Override PartName="/ppt/charts/colors99.xml" ContentType="application/vnd.ms-office.chartcolorstyle+xml"/>
  <Override PartName="/ppt/notesSlides/notesSlide35.xml" ContentType="application/vnd.openxmlformats-officedocument.presentationml.notesSlide+xml"/>
  <Override PartName="/ppt/charts/chartEx97.xml" ContentType="application/vnd.ms-office.chartex+xml"/>
  <Override PartName="/ppt/charts/style100.xml" ContentType="application/vnd.ms-office.chartstyle+xml"/>
  <Override PartName="/ppt/charts/colors100.xml" ContentType="application/vnd.ms-office.chartcolorstyle+xml"/>
  <Override PartName="/ppt/charts/chartEx98.xml" ContentType="application/vnd.ms-office.chartex+xml"/>
  <Override PartName="/ppt/charts/style101.xml" ContentType="application/vnd.ms-office.chartstyle+xml"/>
  <Override PartName="/ppt/charts/colors101.xml" ContentType="application/vnd.ms-office.chartcolorstyle+xml"/>
  <Override PartName="/ppt/charts/chartEx99.xml" ContentType="application/vnd.ms-office.chartex+xml"/>
  <Override PartName="/ppt/charts/style102.xml" ContentType="application/vnd.ms-office.chartstyle+xml"/>
  <Override PartName="/ppt/charts/colors102.xml" ContentType="application/vnd.ms-office.chartcolorstyle+xml"/>
  <Override PartName="/ppt/charts/chartEx100.xml" ContentType="application/vnd.ms-office.chartex+xml"/>
  <Override PartName="/ppt/charts/style103.xml" ContentType="application/vnd.ms-office.chartstyle+xml"/>
  <Override PartName="/ppt/charts/colors103.xml" ContentType="application/vnd.ms-office.chartcolorstyle+xml"/>
  <Override PartName="/ppt/charts/chartEx101.xml" ContentType="application/vnd.ms-office.chartex+xml"/>
  <Override PartName="/ppt/charts/style104.xml" ContentType="application/vnd.ms-office.chartstyle+xml"/>
  <Override PartName="/ppt/charts/colors104.xml" ContentType="application/vnd.ms-office.chartcolorstyle+xml"/>
  <Override PartName="/ppt/notesSlides/notesSlide36.xml" ContentType="application/vnd.openxmlformats-officedocument.presentationml.notesSlide+xml"/>
  <Override PartName="/ppt/charts/chartEx102.xml" ContentType="application/vnd.ms-office.chartex+xml"/>
  <Override PartName="/ppt/charts/style105.xml" ContentType="application/vnd.ms-office.chartstyle+xml"/>
  <Override PartName="/ppt/charts/colors105.xml" ContentType="application/vnd.ms-office.chartcolorstyle+xml"/>
  <Override PartName="/ppt/charts/chartEx103.xml" ContentType="application/vnd.ms-office.chartex+xml"/>
  <Override PartName="/ppt/charts/style106.xml" ContentType="application/vnd.ms-office.chartstyle+xml"/>
  <Override PartName="/ppt/charts/colors106.xml" ContentType="application/vnd.ms-office.chartcolorstyle+xml"/>
  <Override PartName="/ppt/charts/chartEx104.xml" ContentType="application/vnd.ms-office.chartex+xml"/>
  <Override PartName="/ppt/charts/style107.xml" ContentType="application/vnd.ms-office.chartstyle+xml"/>
  <Override PartName="/ppt/charts/colors107.xml" ContentType="application/vnd.ms-office.chartcolorstyle+xml"/>
  <Override PartName="/ppt/charts/chartEx105.xml" ContentType="application/vnd.ms-office.chartex+xml"/>
  <Override PartName="/ppt/charts/style108.xml" ContentType="application/vnd.ms-office.chartstyle+xml"/>
  <Override PartName="/ppt/charts/colors108.xml" ContentType="application/vnd.ms-office.chartcolorstyle+xml"/>
  <Override PartName="/ppt/charts/chartEx106.xml" ContentType="application/vnd.ms-office.chartex+xml"/>
  <Override PartName="/ppt/charts/style109.xml" ContentType="application/vnd.ms-office.chartstyle+xml"/>
  <Override PartName="/ppt/charts/colors109.xml" ContentType="application/vnd.ms-office.chartcolorstyle+xml"/>
  <Override PartName="/ppt/charts/chartEx107.xml" ContentType="application/vnd.ms-office.chartex+xml"/>
  <Override PartName="/ppt/charts/style110.xml" ContentType="application/vnd.ms-office.chartstyle+xml"/>
  <Override PartName="/ppt/charts/colors110.xml" ContentType="application/vnd.ms-office.chartcolorstyle+xml"/>
  <Override PartName="/ppt/charts/chartEx108.xml" ContentType="application/vnd.ms-office.chartex+xml"/>
  <Override PartName="/ppt/charts/style111.xml" ContentType="application/vnd.ms-office.chartstyle+xml"/>
  <Override PartName="/ppt/charts/colors111.xml" ContentType="application/vnd.ms-office.chartcolorstyle+xml"/>
  <Override PartName="/ppt/charts/chartEx109.xml" ContentType="application/vnd.ms-office.chartex+xml"/>
  <Override PartName="/ppt/charts/style112.xml" ContentType="application/vnd.ms-office.chartstyle+xml"/>
  <Override PartName="/ppt/charts/colors112.xml" ContentType="application/vnd.ms-office.chartcolorstyle+xml"/>
  <Override PartName="/ppt/charts/chartEx110.xml" ContentType="application/vnd.ms-office.chartex+xml"/>
  <Override PartName="/ppt/charts/style113.xml" ContentType="application/vnd.ms-office.chartstyle+xml"/>
  <Override PartName="/ppt/charts/colors113.xml" ContentType="application/vnd.ms-office.chartcolorstyle+xml"/>
  <Override PartName="/ppt/charts/chartEx111.xml" ContentType="application/vnd.ms-office.chartex+xml"/>
  <Override PartName="/ppt/charts/style114.xml" ContentType="application/vnd.ms-office.chartstyle+xml"/>
  <Override PartName="/ppt/charts/colors114.xml" ContentType="application/vnd.ms-office.chartcolorstyle+xml"/>
  <Override PartName="/ppt/charts/chartEx112.xml" ContentType="application/vnd.ms-office.chartex+xml"/>
  <Override PartName="/ppt/charts/style115.xml" ContentType="application/vnd.ms-office.chartstyle+xml"/>
  <Override PartName="/ppt/charts/colors115.xml" ContentType="application/vnd.ms-office.chartcolorstyle+xml"/>
  <Override PartName="/ppt/charts/chartEx113.xml" ContentType="application/vnd.ms-office.chartex+xml"/>
  <Override PartName="/ppt/charts/style116.xml" ContentType="application/vnd.ms-office.chartstyle+xml"/>
  <Override PartName="/ppt/charts/colors116.xml" ContentType="application/vnd.ms-office.chartcolorstyle+xml"/>
  <Override PartName="/ppt/charts/chartEx114.xml" ContentType="application/vnd.ms-office.chartex+xml"/>
  <Override PartName="/ppt/charts/style117.xml" ContentType="application/vnd.ms-office.chartstyle+xml"/>
  <Override PartName="/ppt/charts/colors117.xml" ContentType="application/vnd.ms-office.chartcolorstyle+xml"/>
  <Override PartName="/ppt/notesSlides/notesSlide37.xml" ContentType="application/vnd.openxmlformats-officedocument.presentationml.notesSlide+xml"/>
  <Override PartName="/ppt/charts/chartEx115.xml" ContentType="application/vnd.ms-office.chartex+xml"/>
  <Override PartName="/ppt/charts/style118.xml" ContentType="application/vnd.ms-office.chartstyle+xml"/>
  <Override PartName="/ppt/charts/colors118.xml" ContentType="application/vnd.ms-office.chartcolorstyle+xml"/>
  <Override PartName="/ppt/charts/chartEx116.xml" ContentType="application/vnd.ms-office.chartex+xml"/>
  <Override PartName="/ppt/charts/style119.xml" ContentType="application/vnd.ms-office.chartstyle+xml"/>
  <Override PartName="/ppt/charts/colors119.xml" ContentType="application/vnd.ms-office.chartcolorstyle+xml"/>
  <Override PartName="/ppt/charts/chartEx117.xml" ContentType="application/vnd.ms-office.chartex+xml"/>
  <Override PartName="/ppt/charts/style120.xml" ContentType="application/vnd.ms-office.chartstyle+xml"/>
  <Override PartName="/ppt/charts/colors120.xml" ContentType="application/vnd.ms-office.chartcolorstyle+xml"/>
  <Override PartName="/ppt/charts/chartEx118.xml" ContentType="application/vnd.ms-office.chartex+xml"/>
  <Override PartName="/ppt/charts/style121.xml" ContentType="application/vnd.ms-office.chartstyle+xml"/>
  <Override PartName="/ppt/charts/colors121.xml" ContentType="application/vnd.ms-office.chartcolorstyle+xml"/>
  <Override PartName="/ppt/charts/chartEx119.xml" ContentType="application/vnd.ms-office.chartex+xml"/>
  <Override PartName="/ppt/charts/style122.xml" ContentType="application/vnd.ms-office.chartstyle+xml"/>
  <Override PartName="/ppt/charts/colors122.xml" ContentType="application/vnd.ms-office.chartcolorstyle+xml"/>
  <Override PartName="/ppt/charts/chartEx120.xml" ContentType="application/vnd.ms-office.chartex+xml"/>
  <Override PartName="/ppt/charts/style123.xml" ContentType="application/vnd.ms-office.chartstyle+xml"/>
  <Override PartName="/ppt/charts/colors123.xml" ContentType="application/vnd.ms-office.chartcolorstyle+xml"/>
  <Override PartName="/ppt/charts/chartEx121.xml" ContentType="application/vnd.ms-office.chartex+xml"/>
  <Override PartName="/ppt/charts/style124.xml" ContentType="application/vnd.ms-office.chartstyle+xml"/>
  <Override PartName="/ppt/charts/colors124.xml" ContentType="application/vnd.ms-office.chartcolorstyle+xml"/>
  <Override PartName="/ppt/charts/chartEx122.xml" ContentType="application/vnd.ms-office.chartex+xml"/>
  <Override PartName="/ppt/charts/style125.xml" ContentType="application/vnd.ms-office.chartstyle+xml"/>
  <Override PartName="/ppt/charts/colors125.xml" ContentType="application/vnd.ms-office.chartcolorstyle+xml"/>
  <Override PartName="/ppt/charts/chartEx123.xml" ContentType="application/vnd.ms-office.chartex+xml"/>
  <Override PartName="/ppt/charts/style126.xml" ContentType="application/vnd.ms-office.chartstyle+xml"/>
  <Override PartName="/ppt/charts/colors126.xml" ContentType="application/vnd.ms-office.chartcolorstyle+xml"/>
  <Override PartName="/ppt/charts/chartEx124.xml" ContentType="application/vnd.ms-office.chartex+xml"/>
  <Override PartName="/ppt/charts/style127.xml" ContentType="application/vnd.ms-office.chartstyle+xml"/>
  <Override PartName="/ppt/charts/colors127.xml" ContentType="application/vnd.ms-office.chartcolorstyle+xml"/>
  <Override PartName="/ppt/charts/chartEx125.xml" ContentType="application/vnd.ms-office.chartex+xml"/>
  <Override PartName="/ppt/charts/style128.xml" ContentType="application/vnd.ms-office.chartstyle+xml"/>
  <Override PartName="/ppt/charts/colors128.xml" ContentType="application/vnd.ms-office.chartcolorstyle+xml"/>
  <Override PartName="/ppt/notesSlides/notesSlide38.xml" ContentType="application/vnd.openxmlformats-officedocument.presentationml.notesSlide+xml"/>
  <Override PartName="/ppt/charts/chartEx126.xml" ContentType="application/vnd.ms-office.chartex+xml"/>
  <Override PartName="/ppt/charts/style129.xml" ContentType="application/vnd.ms-office.chartstyle+xml"/>
  <Override PartName="/ppt/charts/colors129.xml" ContentType="application/vnd.ms-office.chartcolorstyle+xml"/>
  <Override PartName="/ppt/charts/chartEx127.xml" ContentType="application/vnd.ms-office.chartex+xml"/>
  <Override PartName="/ppt/charts/style130.xml" ContentType="application/vnd.ms-office.chartstyle+xml"/>
  <Override PartName="/ppt/charts/colors130.xml" ContentType="application/vnd.ms-office.chartcolorstyle+xml"/>
  <Override PartName="/ppt/charts/chartEx128.xml" ContentType="application/vnd.ms-office.chartex+xml"/>
  <Override PartName="/ppt/charts/style131.xml" ContentType="application/vnd.ms-office.chartstyle+xml"/>
  <Override PartName="/ppt/charts/colors131.xml" ContentType="application/vnd.ms-office.chartcolorstyle+xml"/>
  <Override PartName="/ppt/charts/chartEx129.xml" ContentType="application/vnd.ms-office.chartex+xml"/>
  <Override PartName="/ppt/charts/style132.xml" ContentType="application/vnd.ms-office.chartstyle+xml"/>
  <Override PartName="/ppt/charts/colors132.xml" ContentType="application/vnd.ms-office.chartcolorstyle+xml"/>
  <Override PartName="/ppt/charts/chartEx130.xml" ContentType="application/vnd.ms-office.chartex+xml"/>
  <Override PartName="/ppt/charts/style133.xml" ContentType="application/vnd.ms-office.chartstyle+xml"/>
  <Override PartName="/ppt/charts/colors133.xml" ContentType="application/vnd.ms-office.chartcolorstyle+xml"/>
  <Override PartName="/ppt/charts/chartEx131.xml" ContentType="application/vnd.ms-office.chartex+xml"/>
  <Override PartName="/ppt/charts/style134.xml" ContentType="application/vnd.ms-office.chartstyle+xml"/>
  <Override PartName="/ppt/charts/colors134.xml" ContentType="application/vnd.ms-office.chartcolorstyle+xml"/>
  <Override PartName="/ppt/charts/chartEx132.xml" ContentType="application/vnd.ms-office.chartex+xml"/>
  <Override PartName="/ppt/charts/style135.xml" ContentType="application/vnd.ms-office.chartstyle+xml"/>
  <Override PartName="/ppt/charts/colors135.xml" ContentType="application/vnd.ms-office.chartcolorstyle+xml"/>
  <Override PartName="/ppt/charts/chartEx133.xml" ContentType="application/vnd.ms-office.chartex+xml"/>
  <Override PartName="/ppt/charts/style136.xml" ContentType="application/vnd.ms-office.chartstyle+xml"/>
  <Override PartName="/ppt/charts/colors136.xml" ContentType="application/vnd.ms-office.chartcolorstyle+xml"/>
  <Override PartName="/ppt/charts/chartEx134.xml" ContentType="application/vnd.ms-office.chartex+xml"/>
  <Override PartName="/ppt/charts/style137.xml" ContentType="application/vnd.ms-office.chartstyle+xml"/>
  <Override PartName="/ppt/charts/colors137.xml" ContentType="application/vnd.ms-office.chartcolorstyle+xml"/>
  <Override PartName="/ppt/charts/chartEx135.xml" ContentType="application/vnd.ms-office.chartex+xml"/>
  <Override PartName="/ppt/charts/style138.xml" ContentType="application/vnd.ms-office.chartstyle+xml"/>
  <Override PartName="/ppt/charts/colors138.xml" ContentType="application/vnd.ms-office.chartcolorstyle+xml"/>
  <Override PartName="/ppt/notesSlides/notesSlide39.xml" ContentType="application/vnd.openxmlformats-officedocument.presentationml.notesSlide+xml"/>
  <Override PartName="/ppt/charts/chartEx136.xml" ContentType="application/vnd.ms-office.chartex+xml"/>
  <Override PartName="/ppt/charts/style139.xml" ContentType="application/vnd.ms-office.chartstyle+xml"/>
  <Override PartName="/ppt/charts/colors139.xml" ContentType="application/vnd.ms-office.chartcolorstyle+xml"/>
  <Override PartName="/ppt/charts/chartEx137.xml" ContentType="application/vnd.ms-office.chartex+xml"/>
  <Override PartName="/ppt/charts/style140.xml" ContentType="application/vnd.ms-office.chartstyle+xml"/>
  <Override PartName="/ppt/charts/colors140.xml" ContentType="application/vnd.ms-office.chartcolorstyle+xml"/>
  <Override PartName="/ppt/charts/chartEx138.xml" ContentType="application/vnd.ms-office.chartex+xml"/>
  <Override PartName="/ppt/charts/style141.xml" ContentType="application/vnd.ms-office.chartstyle+xml"/>
  <Override PartName="/ppt/charts/colors141.xml" ContentType="application/vnd.ms-office.chartcolorstyle+xml"/>
  <Override PartName="/ppt/charts/chartEx139.xml" ContentType="application/vnd.ms-office.chartex+xml"/>
  <Override PartName="/ppt/charts/style142.xml" ContentType="application/vnd.ms-office.chartstyle+xml"/>
  <Override PartName="/ppt/charts/colors142.xml" ContentType="application/vnd.ms-office.chartcolorstyle+xml"/>
  <Override PartName="/ppt/charts/chartEx140.xml" ContentType="application/vnd.ms-office.chartex+xml"/>
  <Override PartName="/ppt/charts/style143.xml" ContentType="application/vnd.ms-office.chartstyle+xml"/>
  <Override PartName="/ppt/charts/colors143.xml" ContentType="application/vnd.ms-office.chartcolorstyle+xml"/>
  <Override PartName="/ppt/charts/chartEx141.xml" ContentType="application/vnd.ms-office.chartex+xml"/>
  <Override PartName="/ppt/charts/style144.xml" ContentType="application/vnd.ms-office.chartstyle+xml"/>
  <Override PartName="/ppt/charts/colors144.xml" ContentType="application/vnd.ms-office.chartcolorstyle+xml"/>
  <Override PartName="/ppt/charts/chartEx142.xml" ContentType="application/vnd.ms-office.chartex+xml"/>
  <Override PartName="/ppt/charts/style145.xml" ContentType="application/vnd.ms-office.chartstyle+xml"/>
  <Override PartName="/ppt/charts/colors145.xml" ContentType="application/vnd.ms-office.chartcolorstyle+xml"/>
  <Override PartName="/ppt/charts/chartEx143.xml" ContentType="application/vnd.ms-office.chartex+xml"/>
  <Override PartName="/ppt/charts/style146.xml" ContentType="application/vnd.ms-office.chartstyle+xml"/>
  <Override PartName="/ppt/charts/colors146.xml" ContentType="application/vnd.ms-office.chartcolorstyle+xml"/>
  <Override PartName="/ppt/charts/chartEx144.xml" ContentType="application/vnd.ms-office.chartex+xml"/>
  <Override PartName="/ppt/charts/style147.xml" ContentType="application/vnd.ms-office.chartstyle+xml"/>
  <Override PartName="/ppt/charts/colors147.xml" ContentType="application/vnd.ms-office.chartcolorstyle+xml"/>
  <Override PartName="/ppt/charts/chartEx145.xml" ContentType="application/vnd.ms-office.chartex+xml"/>
  <Override PartName="/ppt/charts/style148.xml" ContentType="application/vnd.ms-office.chartstyle+xml"/>
  <Override PartName="/ppt/charts/colors148.xml" ContentType="application/vnd.ms-office.chartcolorstyle+xml"/>
  <Override PartName="/ppt/charts/chartEx146.xml" ContentType="application/vnd.ms-office.chartex+xml"/>
  <Override PartName="/ppt/charts/style149.xml" ContentType="application/vnd.ms-office.chartstyle+xml"/>
  <Override PartName="/ppt/charts/colors149.xml" ContentType="application/vnd.ms-office.chartcolorstyle+xml"/>
  <Override PartName="/ppt/charts/chartEx147.xml" ContentType="application/vnd.ms-office.chartex+xml"/>
  <Override PartName="/ppt/charts/style150.xml" ContentType="application/vnd.ms-office.chartstyle+xml"/>
  <Override PartName="/ppt/charts/colors150.xml" ContentType="application/vnd.ms-office.chartcolorstyle+xml"/>
  <Override PartName="/ppt/charts/chartEx148.xml" ContentType="application/vnd.ms-office.chartex+xml"/>
  <Override PartName="/ppt/charts/style151.xml" ContentType="application/vnd.ms-office.chartstyle+xml"/>
  <Override PartName="/ppt/charts/colors151.xml" ContentType="application/vnd.ms-office.chartcolorstyle+xml"/>
  <Override PartName="/ppt/notesSlides/notesSlide40.xml" ContentType="application/vnd.openxmlformats-officedocument.presentationml.notesSlide+xml"/>
  <Override PartName="/ppt/charts/chartEx149.xml" ContentType="application/vnd.ms-office.chartex+xml"/>
  <Override PartName="/ppt/charts/style152.xml" ContentType="application/vnd.ms-office.chartstyle+xml"/>
  <Override PartName="/ppt/charts/colors152.xml" ContentType="application/vnd.ms-office.chartcolorstyle+xml"/>
  <Override PartName="/ppt/charts/chartEx150.xml" ContentType="application/vnd.ms-office.chartex+xml"/>
  <Override PartName="/ppt/charts/style153.xml" ContentType="application/vnd.ms-office.chartstyle+xml"/>
  <Override PartName="/ppt/charts/colors153.xml" ContentType="application/vnd.ms-office.chartcolorstyle+xml"/>
  <Override PartName="/ppt/charts/chartEx151.xml" ContentType="application/vnd.ms-office.chartex+xml"/>
  <Override PartName="/ppt/charts/style154.xml" ContentType="application/vnd.ms-office.chartstyle+xml"/>
  <Override PartName="/ppt/charts/colors154.xml" ContentType="application/vnd.ms-office.chartcolorstyle+xml"/>
  <Override PartName="/ppt/charts/chartEx152.xml" ContentType="application/vnd.ms-office.chartex+xml"/>
  <Override PartName="/ppt/charts/style155.xml" ContentType="application/vnd.ms-office.chartstyle+xml"/>
  <Override PartName="/ppt/charts/colors155.xml" ContentType="application/vnd.ms-office.chartcolorstyle+xml"/>
  <Override PartName="/ppt/charts/chartEx153.xml" ContentType="application/vnd.ms-office.chartex+xml"/>
  <Override PartName="/ppt/charts/style156.xml" ContentType="application/vnd.ms-office.chartstyle+xml"/>
  <Override PartName="/ppt/charts/colors156.xml" ContentType="application/vnd.ms-office.chartcolorstyle+xml"/>
  <Override PartName="/ppt/charts/chartEx154.xml" ContentType="application/vnd.ms-office.chartex+xml"/>
  <Override PartName="/ppt/charts/style157.xml" ContentType="application/vnd.ms-office.chartstyle+xml"/>
  <Override PartName="/ppt/charts/colors157.xml" ContentType="application/vnd.ms-office.chartcolorstyle+xml"/>
  <Override PartName="/ppt/charts/chartEx155.xml" ContentType="application/vnd.ms-office.chartex+xml"/>
  <Override PartName="/ppt/charts/style158.xml" ContentType="application/vnd.ms-office.chartstyle+xml"/>
  <Override PartName="/ppt/charts/colors158.xml" ContentType="application/vnd.ms-office.chartcolorstyle+xml"/>
  <Override PartName="/ppt/charts/chartEx156.xml" ContentType="application/vnd.ms-office.chartex+xml"/>
  <Override PartName="/ppt/charts/style159.xml" ContentType="application/vnd.ms-office.chartstyle+xml"/>
  <Override PartName="/ppt/charts/colors159.xml" ContentType="application/vnd.ms-office.chartcolorstyle+xml"/>
  <Override PartName="/ppt/charts/chartEx157.xml" ContentType="application/vnd.ms-office.chartex+xml"/>
  <Override PartName="/ppt/charts/style160.xml" ContentType="application/vnd.ms-office.chartstyle+xml"/>
  <Override PartName="/ppt/charts/colors160.xml" ContentType="application/vnd.ms-office.chartcolorstyle+xml"/>
  <Override PartName="/ppt/charts/chartEx158.xml" ContentType="application/vnd.ms-office.chartex+xml"/>
  <Override PartName="/ppt/charts/style161.xml" ContentType="application/vnd.ms-office.chartstyle+xml"/>
  <Override PartName="/ppt/charts/colors161.xml" ContentType="application/vnd.ms-office.chartcolorstyle+xml"/>
  <Override PartName="/ppt/charts/chartEx159.xml" ContentType="application/vnd.ms-office.chartex+xml"/>
  <Override PartName="/ppt/charts/style162.xml" ContentType="application/vnd.ms-office.chartstyle+xml"/>
  <Override PartName="/ppt/charts/colors162.xml" ContentType="application/vnd.ms-office.chartcolorstyle+xml"/>
  <Override PartName="/ppt/charts/chartEx160.xml" ContentType="application/vnd.ms-office.chartex+xml"/>
  <Override PartName="/ppt/charts/style163.xml" ContentType="application/vnd.ms-office.chartstyle+xml"/>
  <Override PartName="/ppt/charts/colors163.xml" ContentType="application/vnd.ms-office.chartcolorstyle+xml"/>
  <Override PartName="/ppt/charts/chartEx161.xml" ContentType="application/vnd.ms-office.chartex+xml"/>
  <Override PartName="/ppt/charts/style164.xml" ContentType="application/vnd.ms-office.chartstyle+xml"/>
  <Override PartName="/ppt/charts/colors164.xml" ContentType="application/vnd.ms-office.chartcolorstyle+xml"/>
  <Override PartName="/ppt/notesSlides/notesSlide41.xml" ContentType="application/vnd.openxmlformats-officedocument.presentationml.notesSlide+xml"/>
  <Override PartName="/ppt/charts/chartEx162.xml" ContentType="application/vnd.ms-office.chartex+xml"/>
  <Override PartName="/ppt/charts/style165.xml" ContentType="application/vnd.ms-office.chartstyle+xml"/>
  <Override PartName="/ppt/charts/colors165.xml" ContentType="application/vnd.ms-office.chartcolorstyle+xml"/>
  <Override PartName="/ppt/charts/chartEx163.xml" ContentType="application/vnd.ms-office.chartex+xml"/>
  <Override PartName="/ppt/charts/style166.xml" ContentType="application/vnd.ms-office.chartstyle+xml"/>
  <Override PartName="/ppt/charts/colors166.xml" ContentType="application/vnd.ms-office.chartcolorstyle+xml"/>
  <Override PartName="/ppt/charts/chartEx164.xml" ContentType="application/vnd.ms-office.chartex+xml"/>
  <Override PartName="/ppt/charts/style167.xml" ContentType="application/vnd.ms-office.chartstyle+xml"/>
  <Override PartName="/ppt/charts/colors167.xml" ContentType="application/vnd.ms-office.chartcolorstyle+xml"/>
  <Override PartName="/ppt/notesSlides/notesSlide42.xml" ContentType="application/vnd.openxmlformats-officedocument.presentationml.notesSlide+xml"/>
  <Override PartName="/ppt/charts/chartEx165.xml" ContentType="application/vnd.ms-office.chartex+xml"/>
  <Override PartName="/ppt/charts/style168.xml" ContentType="application/vnd.ms-office.chartstyle+xml"/>
  <Override PartName="/ppt/charts/colors168.xml" ContentType="application/vnd.ms-office.chartcolorstyle+xml"/>
  <Override PartName="/ppt/charts/chartEx166.xml" ContentType="application/vnd.ms-office.chartex+xml"/>
  <Override PartName="/ppt/charts/style169.xml" ContentType="application/vnd.ms-office.chartstyle+xml"/>
  <Override PartName="/ppt/charts/colors169.xml" ContentType="application/vnd.ms-office.chartcolorstyle+xml"/>
  <Override PartName="/ppt/charts/chartEx167.xml" ContentType="application/vnd.ms-office.chartex+xml"/>
  <Override PartName="/ppt/charts/style170.xml" ContentType="application/vnd.ms-office.chartstyle+xml"/>
  <Override PartName="/ppt/charts/colors170.xml" ContentType="application/vnd.ms-office.chartcolorstyle+xml"/>
  <Override PartName="/ppt/charts/chartEx168.xml" ContentType="application/vnd.ms-office.chartex+xml"/>
  <Override PartName="/ppt/charts/style171.xml" ContentType="application/vnd.ms-office.chartstyle+xml"/>
  <Override PartName="/ppt/charts/colors171.xml" ContentType="application/vnd.ms-office.chartcolorstyle+xml"/>
  <Override PartName="/ppt/charts/chartEx169.xml" ContentType="application/vnd.ms-office.chartex+xml"/>
  <Override PartName="/ppt/charts/style172.xml" ContentType="application/vnd.ms-office.chartstyle+xml"/>
  <Override PartName="/ppt/charts/colors172.xml" ContentType="application/vnd.ms-office.chartcolorstyle+xml"/>
  <Override PartName="/ppt/charts/chartEx170.xml" ContentType="application/vnd.ms-office.chartex+xml"/>
  <Override PartName="/ppt/charts/style173.xml" ContentType="application/vnd.ms-office.chartstyle+xml"/>
  <Override PartName="/ppt/charts/colors173.xml" ContentType="application/vnd.ms-office.chartcolorstyle+xml"/>
  <Override PartName="/ppt/charts/chartEx171.xml" ContentType="application/vnd.ms-office.chartex+xml"/>
  <Override PartName="/ppt/charts/style174.xml" ContentType="application/vnd.ms-office.chartstyle+xml"/>
  <Override PartName="/ppt/charts/colors174.xml" ContentType="application/vnd.ms-office.chartcolorstyle+xml"/>
  <Override PartName="/ppt/charts/chartEx172.xml" ContentType="application/vnd.ms-office.chartex+xml"/>
  <Override PartName="/ppt/charts/style175.xml" ContentType="application/vnd.ms-office.chartstyle+xml"/>
  <Override PartName="/ppt/charts/colors175.xml" ContentType="application/vnd.ms-office.chartcolorstyle+xml"/>
  <Override PartName="/ppt/charts/chartEx173.xml" ContentType="application/vnd.ms-office.chartex+xml"/>
  <Override PartName="/ppt/charts/style176.xml" ContentType="application/vnd.ms-office.chartstyle+xml"/>
  <Override PartName="/ppt/charts/colors176.xml" ContentType="application/vnd.ms-office.chartcolorstyle+xml"/>
  <Override PartName="/ppt/notesSlides/notesSlide43.xml" ContentType="application/vnd.openxmlformats-officedocument.presentationml.notesSlide+xml"/>
  <Override PartName="/ppt/charts/chartEx174.xml" ContentType="application/vnd.ms-office.chartex+xml"/>
  <Override PartName="/ppt/charts/style177.xml" ContentType="application/vnd.ms-office.chartstyle+xml"/>
  <Override PartName="/ppt/charts/colors177.xml" ContentType="application/vnd.ms-office.chartcolorstyle+xml"/>
  <Override PartName="/ppt/charts/chartEx175.xml" ContentType="application/vnd.ms-office.chartex+xml"/>
  <Override PartName="/ppt/charts/style178.xml" ContentType="application/vnd.ms-office.chartstyle+xml"/>
  <Override PartName="/ppt/charts/colors178.xml" ContentType="application/vnd.ms-office.chartcolorstyle+xml"/>
  <Override PartName="/ppt/charts/chartEx176.xml" ContentType="application/vnd.ms-office.chartex+xml"/>
  <Override PartName="/ppt/charts/style179.xml" ContentType="application/vnd.ms-office.chartstyle+xml"/>
  <Override PartName="/ppt/charts/colors179.xml" ContentType="application/vnd.ms-office.chartcolorstyle+xml"/>
  <Override PartName="/ppt/charts/chartEx177.xml" ContentType="application/vnd.ms-office.chartex+xml"/>
  <Override PartName="/ppt/charts/style180.xml" ContentType="application/vnd.ms-office.chartstyle+xml"/>
  <Override PartName="/ppt/charts/colors180.xml" ContentType="application/vnd.ms-office.chartcolorstyle+xml"/>
  <Override PartName="/ppt/charts/chartEx178.xml" ContentType="application/vnd.ms-office.chartex+xml"/>
  <Override PartName="/ppt/charts/style181.xml" ContentType="application/vnd.ms-office.chartstyle+xml"/>
  <Override PartName="/ppt/charts/colors181.xml" ContentType="application/vnd.ms-office.chartcolorstyle+xml"/>
  <Override PartName="/ppt/charts/chartEx179.xml" ContentType="application/vnd.ms-office.chartex+xml"/>
  <Override PartName="/ppt/charts/style182.xml" ContentType="application/vnd.ms-office.chartstyle+xml"/>
  <Override PartName="/ppt/charts/colors182.xml" ContentType="application/vnd.ms-office.chartcolorstyle+xml"/>
  <Override PartName="/ppt/charts/chartEx180.xml" ContentType="application/vnd.ms-office.chartex+xml"/>
  <Override PartName="/ppt/charts/style183.xml" ContentType="application/vnd.ms-office.chartstyle+xml"/>
  <Override PartName="/ppt/charts/colors183.xml" ContentType="application/vnd.ms-office.chartcolorstyle+xml"/>
  <Override PartName="/ppt/charts/chartEx181.xml" ContentType="application/vnd.ms-office.chartex+xml"/>
  <Override PartName="/ppt/charts/style184.xml" ContentType="application/vnd.ms-office.chartstyle+xml"/>
  <Override PartName="/ppt/charts/colors184.xml" ContentType="application/vnd.ms-office.chartcolorstyle+xml"/>
  <Override PartName="/ppt/charts/chartEx182.xml" ContentType="application/vnd.ms-office.chartex+xml"/>
  <Override PartName="/ppt/charts/style185.xml" ContentType="application/vnd.ms-office.chartstyle+xml"/>
  <Override PartName="/ppt/charts/colors185.xml" ContentType="application/vnd.ms-office.chartcolorstyle+xml"/>
  <Override PartName="/ppt/notesSlides/notesSlide44.xml" ContentType="application/vnd.openxmlformats-officedocument.presentationml.notesSlide+xml"/>
  <Override PartName="/ppt/charts/chartEx183.xml" ContentType="application/vnd.ms-office.chartex+xml"/>
  <Override PartName="/ppt/charts/style186.xml" ContentType="application/vnd.ms-office.chartstyle+xml"/>
  <Override PartName="/ppt/charts/colors186.xml" ContentType="application/vnd.ms-office.chartcolorstyle+xml"/>
  <Override PartName="/ppt/charts/chartEx184.xml" ContentType="application/vnd.ms-office.chartex+xml"/>
  <Override PartName="/ppt/charts/style187.xml" ContentType="application/vnd.ms-office.chartstyle+xml"/>
  <Override PartName="/ppt/charts/colors187.xml" ContentType="application/vnd.ms-office.chartcolorstyle+xml"/>
  <Override PartName="/ppt/charts/chartEx185.xml" ContentType="application/vnd.ms-office.chartex+xml"/>
  <Override PartName="/ppt/charts/style188.xml" ContentType="application/vnd.ms-office.chartstyle+xml"/>
  <Override PartName="/ppt/charts/colors188.xml" ContentType="application/vnd.ms-office.chartcolorstyle+xml"/>
  <Override PartName="/ppt/charts/chartEx186.xml" ContentType="application/vnd.ms-office.chartex+xml"/>
  <Override PartName="/ppt/charts/style189.xml" ContentType="application/vnd.ms-office.chartstyle+xml"/>
  <Override PartName="/ppt/charts/colors189.xml" ContentType="application/vnd.ms-office.chartcolorstyle+xml"/>
  <Override PartName="/ppt/charts/chartEx187.xml" ContentType="application/vnd.ms-office.chartex+xml"/>
  <Override PartName="/ppt/charts/style190.xml" ContentType="application/vnd.ms-office.chartstyle+xml"/>
  <Override PartName="/ppt/charts/colors190.xml" ContentType="application/vnd.ms-office.chartcolorstyle+xml"/>
  <Override PartName="/ppt/charts/chartEx188.xml" ContentType="application/vnd.ms-office.chartex+xml"/>
  <Override PartName="/ppt/charts/style191.xml" ContentType="application/vnd.ms-office.chartstyle+xml"/>
  <Override PartName="/ppt/charts/colors191.xml" ContentType="application/vnd.ms-office.chartcolorstyle+xml"/>
  <Override PartName="/ppt/charts/chartEx189.xml" ContentType="application/vnd.ms-office.chartex+xml"/>
  <Override PartName="/ppt/charts/style192.xml" ContentType="application/vnd.ms-office.chartstyle+xml"/>
  <Override PartName="/ppt/charts/colors192.xml" ContentType="application/vnd.ms-office.chartcolorstyle+xml"/>
  <Override PartName="/ppt/charts/chartEx190.xml" ContentType="application/vnd.ms-office.chartex+xml"/>
  <Override PartName="/ppt/charts/style193.xml" ContentType="application/vnd.ms-office.chartstyle+xml"/>
  <Override PartName="/ppt/charts/colors193.xml" ContentType="application/vnd.ms-office.chartcolorstyle+xml"/>
  <Override PartName="/ppt/notesSlides/notesSlide45.xml" ContentType="application/vnd.openxmlformats-officedocument.presentationml.notesSlide+xml"/>
  <Override PartName="/ppt/charts/chartEx191.xml" ContentType="application/vnd.ms-office.chartex+xml"/>
  <Override PartName="/ppt/charts/style194.xml" ContentType="application/vnd.ms-office.chartstyle+xml"/>
  <Override PartName="/ppt/charts/colors194.xml" ContentType="application/vnd.ms-office.chartcolorstyle+xml"/>
  <Override PartName="/ppt/charts/chartEx192.xml" ContentType="application/vnd.ms-office.chartex+xml"/>
  <Override PartName="/ppt/charts/style195.xml" ContentType="application/vnd.ms-office.chartstyle+xml"/>
  <Override PartName="/ppt/charts/colors195.xml" ContentType="application/vnd.ms-office.chartcolorstyle+xml"/>
  <Override PartName="/ppt/charts/chartEx193.xml" ContentType="application/vnd.ms-office.chartex+xml"/>
  <Override PartName="/ppt/charts/style196.xml" ContentType="application/vnd.ms-office.chartstyle+xml"/>
  <Override PartName="/ppt/charts/colors196.xml" ContentType="application/vnd.ms-office.chartcolorstyle+xml"/>
  <Override PartName="/ppt/charts/chartEx194.xml" ContentType="application/vnd.ms-office.chartex+xml"/>
  <Override PartName="/ppt/charts/style197.xml" ContentType="application/vnd.ms-office.chartstyle+xml"/>
  <Override PartName="/ppt/charts/colors197.xml" ContentType="application/vnd.ms-office.chartcolorstyle+xml"/>
  <Override PartName="/ppt/charts/chartEx195.xml" ContentType="application/vnd.ms-office.chartex+xml"/>
  <Override PartName="/ppt/charts/style198.xml" ContentType="application/vnd.ms-office.chartstyle+xml"/>
  <Override PartName="/ppt/charts/colors198.xml" ContentType="application/vnd.ms-office.chartcolorstyle+xml"/>
  <Override PartName="/ppt/charts/chartEx196.xml" ContentType="application/vnd.ms-office.chartex+xml"/>
  <Override PartName="/ppt/charts/style199.xml" ContentType="application/vnd.ms-office.chartstyle+xml"/>
  <Override PartName="/ppt/charts/colors199.xml" ContentType="application/vnd.ms-office.chartcolorstyle+xml"/>
  <Override PartName="/ppt/charts/chartEx197.xml" ContentType="application/vnd.ms-office.chartex+xml"/>
  <Override PartName="/ppt/charts/style200.xml" ContentType="application/vnd.ms-office.chartstyle+xml"/>
  <Override PartName="/ppt/charts/colors200.xml" ContentType="application/vnd.ms-office.chartcolorstyle+xml"/>
  <Override PartName="/ppt/charts/chartEx198.xml" ContentType="application/vnd.ms-office.chartex+xml"/>
  <Override PartName="/ppt/charts/style201.xml" ContentType="application/vnd.ms-office.chartstyle+xml"/>
  <Override PartName="/ppt/charts/colors201.xml" ContentType="application/vnd.ms-office.chartcolorstyle+xml"/>
  <Override PartName="/ppt/charts/chartEx199.xml" ContentType="application/vnd.ms-office.chartex+xml"/>
  <Override PartName="/ppt/charts/style202.xml" ContentType="application/vnd.ms-office.chartstyle+xml"/>
  <Override PartName="/ppt/charts/colors202.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4.xml" ContentType="application/vnd.openxmlformats-officedocument.drawingml.chart+xml"/>
  <Override PartName="/ppt/charts/style203.xml" ContentType="application/vnd.ms-office.chartstyle+xml"/>
  <Override PartName="/ppt/charts/colors203.xml" ContentType="application/vnd.ms-office.chartcolorstyle+xml"/>
  <Override PartName="/ppt/charts/chart5.xml" ContentType="application/vnd.openxmlformats-officedocument.drawingml.chart+xml"/>
  <Override PartName="/ppt/charts/style204.xml" ContentType="application/vnd.ms-office.chartstyle+xml"/>
  <Override PartName="/ppt/charts/colors204.xml" ContentType="application/vnd.ms-office.chartcolorstyle+xml"/>
  <Override PartName="/ppt/charts/chart6.xml" ContentType="application/vnd.openxmlformats-officedocument.drawingml.chart+xml"/>
  <Override PartName="/ppt/charts/style205.xml" ContentType="application/vnd.ms-office.chartstyle+xml"/>
  <Override PartName="/ppt/charts/colors205.xml" ContentType="application/vnd.ms-office.chartcolorstyle+xml"/>
  <Override PartName="/ppt/charts/chart7.xml" ContentType="application/vnd.openxmlformats-officedocument.drawingml.chart+xml"/>
  <Override PartName="/ppt/charts/style206.xml" ContentType="application/vnd.ms-office.chartstyle+xml"/>
  <Override PartName="/ppt/charts/colors206.xml" ContentType="application/vnd.ms-office.chartcolorstyle+xml"/>
  <Override PartName="/ppt/charts/chart8.xml" ContentType="application/vnd.openxmlformats-officedocument.drawingml.chart+xml"/>
  <Override PartName="/ppt/charts/style207.xml" ContentType="application/vnd.ms-office.chartstyle+xml"/>
  <Override PartName="/ppt/charts/colors207.xml" ContentType="application/vnd.ms-office.chartcolorstyle+xml"/>
  <Override PartName="/ppt/charts/chart9.xml" ContentType="application/vnd.openxmlformats-officedocument.drawingml.chart+xml"/>
  <Override PartName="/ppt/charts/style208.xml" ContentType="application/vnd.ms-office.chartstyle+xml"/>
  <Override PartName="/ppt/charts/colors208.xml" ContentType="application/vnd.ms-office.chartcolorstyle+xml"/>
  <Override PartName="/ppt/notesSlides/notesSlide50.xml" ContentType="application/vnd.openxmlformats-officedocument.presentationml.notesSlide+xml"/>
  <Override PartName="/ppt/charts/chartEx200.xml" ContentType="application/vnd.ms-office.chartex+xml"/>
  <Override PartName="/ppt/charts/style209.xml" ContentType="application/vnd.ms-office.chartstyle+xml"/>
  <Override PartName="/ppt/charts/colors209.xml" ContentType="application/vnd.ms-office.chartcolorstyle+xml"/>
  <Override PartName="/ppt/charts/chartEx201.xml" ContentType="application/vnd.ms-office.chartex+xml"/>
  <Override PartName="/ppt/charts/style210.xml" ContentType="application/vnd.ms-office.chartstyle+xml"/>
  <Override PartName="/ppt/charts/colors210.xml" ContentType="application/vnd.ms-office.chartcolorstyle+xml"/>
  <Override PartName="/ppt/charts/chartEx202.xml" ContentType="application/vnd.ms-office.chartex+xml"/>
  <Override PartName="/ppt/charts/style211.xml" ContentType="application/vnd.ms-office.chartstyle+xml"/>
  <Override PartName="/ppt/charts/colors211.xml" ContentType="application/vnd.ms-office.chartcolorstyle+xml"/>
  <Override PartName="/ppt/charts/chart10.xml" ContentType="application/vnd.openxmlformats-officedocument.drawingml.chart+xml"/>
  <Override PartName="/ppt/charts/style212.xml" ContentType="application/vnd.ms-office.chartstyle+xml"/>
  <Override PartName="/ppt/charts/colors212.xml" ContentType="application/vnd.ms-office.chartcolorstyle+xml"/>
  <Override PartName="/ppt/charts/chart11.xml" ContentType="application/vnd.openxmlformats-officedocument.drawingml.chart+xml"/>
  <Override PartName="/ppt/charts/style213.xml" ContentType="application/vnd.ms-office.chartstyle+xml"/>
  <Override PartName="/ppt/charts/colors213.xml" ContentType="application/vnd.ms-office.chartcolorstyle+xml"/>
  <Override PartName="/ppt/charts/chart12.xml" ContentType="application/vnd.openxmlformats-officedocument.drawingml.chart+xml"/>
  <Override PartName="/ppt/charts/style214.xml" ContentType="application/vnd.ms-office.chartstyle+xml"/>
  <Override PartName="/ppt/charts/colors214.xml" ContentType="application/vnd.ms-office.chartcolorstyle+xml"/>
  <Override PartName="/ppt/notesSlides/notesSlide51.xml" ContentType="application/vnd.openxmlformats-officedocument.presentationml.notesSlide+xml"/>
  <Override PartName="/ppt/charts/chart13.xml" ContentType="application/vnd.openxmlformats-officedocument.drawingml.chart+xml"/>
  <Override PartName="/ppt/charts/style215.xml" ContentType="application/vnd.ms-office.chartstyle+xml"/>
  <Override PartName="/ppt/charts/colors215.xml" ContentType="application/vnd.ms-office.chartcolorstyle+xml"/>
  <Override PartName="/ppt/charts/chart14.xml" ContentType="application/vnd.openxmlformats-officedocument.drawingml.chart+xml"/>
  <Override PartName="/ppt/charts/style216.xml" ContentType="application/vnd.ms-office.chartstyle+xml"/>
  <Override PartName="/ppt/charts/colors216.xml" ContentType="application/vnd.ms-office.chartcolorstyle+xml"/>
  <Override PartName="/ppt/charts/chart15.xml" ContentType="application/vnd.openxmlformats-officedocument.drawingml.chart+xml"/>
  <Override PartName="/ppt/charts/style217.xml" ContentType="application/vnd.ms-office.chartstyle+xml"/>
  <Override PartName="/ppt/charts/colors217.xml" ContentType="application/vnd.ms-office.chartcolorstyle+xml"/>
  <Override PartName="/ppt/charts/chart16.xml" ContentType="application/vnd.openxmlformats-officedocument.drawingml.chart+xml"/>
  <Override PartName="/ppt/charts/style218.xml" ContentType="application/vnd.ms-office.chartstyle+xml"/>
  <Override PartName="/ppt/charts/colors218.xml" ContentType="application/vnd.ms-office.chartcolorstyle+xml"/>
  <Override PartName="/ppt/charts/chart17.xml" ContentType="application/vnd.openxmlformats-officedocument.drawingml.chart+xml"/>
  <Override PartName="/ppt/charts/style219.xml" ContentType="application/vnd.ms-office.chartstyle+xml"/>
  <Override PartName="/ppt/charts/colors219.xml" ContentType="application/vnd.ms-office.chartcolorstyle+xml"/>
  <Override PartName="/ppt/charts/chart18.xml" ContentType="application/vnd.openxmlformats-officedocument.drawingml.chart+xml"/>
  <Override PartName="/ppt/charts/style220.xml" ContentType="application/vnd.ms-office.chartstyle+xml"/>
  <Override PartName="/ppt/charts/colors220.xml" ContentType="application/vnd.ms-office.chartcolorstyle+xml"/>
  <Override PartName="/ppt/notesSlides/notesSlide52.xml" ContentType="application/vnd.openxmlformats-officedocument.presentationml.notesSlide+xml"/>
  <Override PartName="/ppt/charts/chart19.xml" ContentType="application/vnd.openxmlformats-officedocument.drawingml.chart+xml"/>
  <Override PartName="/ppt/charts/style221.xml" ContentType="application/vnd.ms-office.chartstyle+xml"/>
  <Override PartName="/ppt/charts/colors221.xml" ContentType="application/vnd.ms-office.chartcolorstyle+xml"/>
  <Override PartName="/ppt/charts/chart20.xml" ContentType="application/vnd.openxmlformats-officedocument.drawingml.chart+xml"/>
  <Override PartName="/ppt/charts/style222.xml" ContentType="application/vnd.ms-office.chartstyle+xml"/>
  <Override PartName="/ppt/charts/colors222.xml" ContentType="application/vnd.ms-office.chartcolorstyle+xml"/>
  <Override PartName="/ppt/charts/chart21.xml" ContentType="application/vnd.openxmlformats-officedocument.drawingml.chart+xml"/>
  <Override PartName="/ppt/charts/style223.xml" ContentType="application/vnd.ms-office.chartstyle+xml"/>
  <Override PartName="/ppt/charts/colors223.xml" ContentType="application/vnd.ms-office.chartcolorstyle+xml"/>
  <Override PartName="/ppt/charts/chart22.xml" ContentType="application/vnd.openxmlformats-officedocument.drawingml.chart+xml"/>
  <Override PartName="/ppt/charts/style224.xml" ContentType="application/vnd.ms-office.chartstyle+xml"/>
  <Override PartName="/ppt/charts/colors224.xml" ContentType="application/vnd.ms-office.chartcolorstyle+xml"/>
  <Override PartName="/ppt/charts/chart23.xml" ContentType="application/vnd.openxmlformats-officedocument.drawingml.chart+xml"/>
  <Override PartName="/ppt/charts/style225.xml" ContentType="application/vnd.ms-office.chartstyle+xml"/>
  <Override PartName="/ppt/charts/colors225.xml" ContentType="application/vnd.ms-office.chartcolorstyle+xml"/>
  <Override PartName="/ppt/charts/chart24.xml" ContentType="application/vnd.openxmlformats-officedocument.drawingml.chart+xml"/>
  <Override PartName="/ppt/charts/style226.xml" ContentType="application/vnd.ms-office.chartstyle+xml"/>
  <Override PartName="/ppt/charts/colors226.xml" ContentType="application/vnd.ms-office.chartcolorstyle+xml"/>
  <Override PartName="/ppt/notesSlides/notesSlide53.xml" ContentType="application/vnd.openxmlformats-officedocument.presentationml.notesSlide+xml"/>
  <Override PartName="/ppt/charts/chart25.xml" ContentType="application/vnd.openxmlformats-officedocument.drawingml.chart+xml"/>
  <Override PartName="/ppt/charts/style227.xml" ContentType="application/vnd.ms-office.chartstyle+xml"/>
  <Override PartName="/ppt/charts/colors227.xml" ContentType="application/vnd.ms-office.chartcolorstyle+xml"/>
  <Override PartName="/ppt/charts/chart26.xml" ContentType="application/vnd.openxmlformats-officedocument.drawingml.chart+xml"/>
  <Override PartName="/ppt/charts/style228.xml" ContentType="application/vnd.ms-office.chartstyle+xml"/>
  <Override PartName="/ppt/charts/colors228.xml" ContentType="application/vnd.ms-office.chartcolorstyle+xml"/>
  <Override PartName="/ppt/charts/chart27.xml" ContentType="application/vnd.openxmlformats-officedocument.drawingml.chart+xml"/>
  <Override PartName="/ppt/charts/style229.xml" ContentType="application/vnd.ms-office.chartstyle+xml"/>
  <Override PartName="/ppt/charts/colors229.xml" ContentType="application/vnd.ms-office.chartcolorstyle+xml"/>
  <Override PartName="/ppt/charts/chart28.xml" ContentType="application/vnd.openxmlformats-officedocument.drawingml.chart+xml"/>
  <Override PartName="/ppt/charts/style230.xml" ContentType="application/vnd.ms-office.chartstyle+xml"/>
  <Override PartName="/ppt/charts/colors230.xml" ContentType="application/vnd.ms-office.chartcolorstyle+xml"/>
  <Override PartName="/ppt/charts/chart29.xml" ContentType="application/vnd.openxmlformats-officedocument.drawingml.chart+xml"/>
  <Override PartName="/ppt/charts/style231.xml" ContentType="application/vnd.ms-office.chartstyle+xml"/>
  <Override PartName="/ppt/charts/colors231.xml" ContentType="application/vnd.ms-office.chartcolorstyle+xml"/>
  <Override PartName="/ppt/charts/chart30.xml" ContentType="application/vnd.openxmlformats-officedocument.drawingml.chart+xml"/>
  <Override PartName="/ppt/charts/style232.xml" ContentType="application/vnd.ms-office.chartstyle+xml"/>
  <Override PartName="/ppt/charts/colors232.xml" ContentType="application/vnd.ms-office.chartcolorstyle+xml"/>
  <Override PartName="/ppt/charts/chart31.xml" ContentType="application/vnd.openxmlformats-officedocument.drawingml.chart+xml"/>
  <Override PartName="/ppt/charts/style233.xml" ContentType="application/vnd.ms-office.chartstyle+xml"/>
  <Override PartName="/ppt/charts/colors233.xml" ContentType="application/vnd.ms-office.chartcolorstyle+xml"/>
  <Override PartName="/ppt/charts/chart32.xml" ContentType="application/vnd.openxmlformats-officedocument.drawingml.chart+xml"/>
  <Override PartName="/ppt/charts/style234.xml" ContentType="application/vnd.ms-office.chartstyle+xml"/>
  <Override PartName="/ppt/charts/colors234.xml" ContentType="application/vnd.ms-office.chartcolorstyle+xml"/>
  <Override PartName="/ppt/charts/chart33.xml" ContentType="application/vnd.openxmlformats-officedocument.drawingml.chart+xml"/>
  <Override PartName="/ppt/charts/style235.xml" ContentType="application/vnd.ms-office.chartstyle+xml"/>
  <Override PartName="/ppt/charts/colors235.xml" ContentType="application/vnd.ms-office.chartcolorstyle+xml"/>
  <Override PartName="/ppt/notesSlides/notesSlide54.xml" ContentType="application/vnd.openxmlformats-officedocument.presentationml.notesSlide+xml"/>
  <Override PartName="/ppt/charts/chart34.xml" ContentType="application/vnd.openxmlformats-officedocument.drawingml.chart+xml"/>
  <Override PartName="/ppt/charts/style236.xml" ContentType="application/vnd.ms-office.chartstyle+xml"/>
  <Override PartName="/ppt/charts/colors236.xml" ContentType="application/vnd.ms-office.chartcolorstyle+xml"/>
  <Override PartName="/ppt/charts/chart35.xml" ContentType="application/vnd.openxmlformats-officedocument.drawingml.chart+xml"/>
  <Override PartName="/ppt/charts/style237.xml" ContentType="application/vnd.ms-office.chartstyle+xml"/>
  <Override PartName="/ppt/charts/colors237.xml" ContentType="application/vnd.ms-office.chartcolorstyle+xml"/>
  <Override PartName="/ppt/charts/chart36.xml" ContentType="application/vnd.openxmlformats-officedocument.drawingml.chart+xml"/>
  <Override PartName="/ppt/charts/style238.xml" ContentType="application/vnd.ms-office.chartstyle+xml"/>
  <Override PartName="/ppt/charts/colors238.xml" ContentType="application/vnd.ms-office.chartcolorstyle+xml"/>
  <Override PartName="/ppt/charts/chart37.xml" ContentType="application/vnd.openxmlformats-officedocument.drawingml.chart+xml"/>
  <Override PartName="/ppt/charts/style239.xml" ContentType="application/vnd.ms-office.chartstyle+xml"/>
  <Override PartName="/ppt/charts/colors239.xml" ContentType="application/vnd.ms-office.chartcolorstyle+xml"/>
  <Override PartName="/ppt/charts/chart38.xml" ContentType="application/vnd.openxmlformats-officedocument.drawingml.chart+xml"/>
  <Override PartName="/ppt/charts/style240.xml" ContentType="application/vnd.ms-office.chartstyle+xml"/>
  <Override PartName="/ppt/charts/colors240.xml" ContentType="application/vnd.ms-office.chartcolorstyle+xml"/>
  <Override PartName="/ppt/charts/chart39.xml" ContentType="application/vnd.openxmlformats-officedocument.drawingml.chart+xml"/>
  <Override PartName="/ppt/charts/style241.xml" ContentType="application/vnd.ms-office.chartstyle+xml"/>
  <Override PartName="/ppt/charts/colors24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40.xml" ContentType="application/vnd.openxmlformats-officedocument.drawingml.chart+xml"/>
  <Override PartName="/ppt/charts/style242.xml" ContentType="application/vnd.ms-office.chartstyle+xml"/>
  <Override PartName="/ppt/charts/colors242.xml" ContentType="application/vnd.ms-office.chartcolorstyle+xml"/>
  <Override PartName="/ppt/charts/chart41.xml" ContentType="application/vnd.openxmlformats-officedocument.drawingml.chart+xml"/>
  <Override PartName="/ppt/charts/style243.xml" ContentType="application/vnd.ms-office.chartstyle+xml"/>
  <Override PartName="/ppt/charts/colors243.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42.xml" ContentType="application/vnd.openxmlformats-officedocument.drawingml.chart+xml"/>
  <Override PartName="/ppt/charts/style244.xml" ContentType="application/vnd.ms-office.chartstyle+xml"/>
  <Override PartName="/ppt/charts/colors244.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43.xml" ContentType="application/vnd.openxmlformats-officedocument.drawingml.chart+xml"/>
  <Override PartName="/ppt/charts/style245.xml" ContentType="application/vnd.ms-office.chartstyle+xml"/>
  <Override PartName="/ppt/charts/colors245.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83"/>
  </p:notesMasterIdLst>
  <p:handoutMasterIdLst>
    <p:handoutMasterId r:id="rId84"/>
  </p:handoutMasterIdLst>
  <p:sldIdLst>
    <p:sldId id="496" r:id="rId5"/>
    <p:sldId id="2846" r:id="rId6"/>
    <p:sldId id="9248" r:id="rId7"/>
    <p:sldId id="8341" r:id="rId8"/>
    <p:sldId id="9217" r:id="rId9"/>
    <p:sldId id="8827" r:id="rId10"/>
    <p:sldId id="8877" r:id="rId11"/>
    <p:sldId id="8783" r:id="rId12"/>
    <p:sldId id="8747" r:id="rId13"/>
    <p:sldId id="9197" r:id="rId14"/>
    <p:sldId id="8853" r:id="rId15"/>
    <p:sldId id="9252" r:id="rId16"/>
    <p:sldId id="8846" r:id="rId17"/>
    <p:sldId id="9190" r:id="rId18"/>
    <p:sldId id="9191" r:id="rId19"/>
    <p:sldId id="9270" r:id="rId20"/>
    <p:sldId id="8892" r:id="rId21"/>
    <p:sldId id="9256" r:id="rId22"/>
    <p:sldId id="8840" r:id="rId23"/>
    <p:sldId id="9218" r:id="rId24"/>
    <p:sldId id="9209" r:id="rId25"/>
    <p:sldId id="9219" r:id="rId26"/>
    <p:sldId id="9253" r:id="rId27"/>
    <p:sldId id="9301" r:id="rId28"/>
    <p:sldId id="9259" r:id="rId29"/>
    <p:sldId id="9284" r:id="rId30"/>
    <p:sldId id="9275" r:id="rId31"/>
    <p:sldId id="9276" r:id="rId32"/>
    <p:sldId id="9277" r:id="rId33"/>
    <p:sldId id="9278" r:id="rId34"/>
    <p:sldId id="9279" r:id="rId35"/>
    <p:sldId id="9280" r:id="rId36"/>
    <p:sldId id="9281" r:id="rId37"/>
    <p:sldId id="9282" r:id="rId38"/>
    <p:sldId id="9283" r:id="rId39"/>
    <p:sldId id="9261" r:id="rId40"/>
    <p:sldId id="9285" r:id="rId41"/>
    <p:sldId id="9286" r:id="rId42"/>
    <p:sldId id="9287" r:id="rId43"/>
    <p:sldId id="9288" r:id="rId44"/>
    <p:sldId id="9289" r:id="rId45"/>
    <p:sldId id="9262" r:id="rId46"/>
    <p:sldId id="9263" r:id="rId47"/>
    <p:sldId id="9290" r:id="rId48"/>
    <p:sldId id="9291" r:id="rId49"/>
    <p:sldId id="9292" r:id="rId50"/>
    <p:sldId id="9293" r:id="rId51"/>
    <p:sldId id="9189" r:id="rId52"/>
    <p:sldId id="9257" r:id="rId53"/>
    <p:sldId id="9295" r:id="rId54"/>
    <p:sldId id="9296" r:id="rId55"/>
    <p:sldId id="9297" r:id="rId56"/>
    <p:sldId id="9298" r:id="rId57"/>
    <p:sldId id="9299" r:id="rId58"/>
    <p:sldId id="9300" r:id="rId59"/>
    <p:sldId id="9267" r:id="rId60"/>
    <p:sldId id="9198" r:id="rId61"/>
    <p:sldId id="9199" r:id="rId62"/>
    <p:sldId id="9220" r:id="rId63"/>
    <p:sldId id="9271" r:id="rId64"/>
    <p:sldId id="9258" r:id="rId65"/>
    <p:sldId id="9223" r:id="rId66"/>
    <p:sldId id="9204" r:id="rId67"/>
    <p:sldId id="9205" r:id="rId68"/>
    <p:sldId id="9224" r:id="rId69"/>
    <p:sldId id="9207" r:id="rId70"/>
    <p:sldId id="9226" r:id="rId71"/>
    <p:sldId id="9272" r:id="rId72"/>
    <p:sldId id="9228" r:id="rId73"/>
    <p:sldId id="9255" r:id="rId74"/>
    <p:sldId id="9254" r:id="rId75"/>
    <p:sldId id="9303" r:id="rId76"/>
    <p:sldId id="9273" r:id="rId77"/>
    <p:sldId id="9274" r:id="rId78"/>
    <p:sldId id="9232" r:id="rId79"/>
    <p:sldId id="9304" r:id="rId80"/>
    <p:sldId id="9302" r:id="rId81"/>
    <p:sldId id="7409" r:id="rId82"/>
  </p:sldIdLst>
  <p:sldSz cx="9906000" cy="6858000" type="A4"/>
  <p:notesSz cx="7099300" cy="10234613"/>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0D8180"/>
    <a:srgbClr val="00A3A1"/>
    <a:srgbClr val="0091DA"/>
    <a:srgbClr val="470A68"/>
    <a:srgbClr val="009A44"/>
    <a:srgbClr val="005EB8"/>
    <a:srgbClr val="6D2077"/>
    <a:srgbClr val="4836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3661" autoAdjust="0"/>
  </p:normalViewPr>
  <p:slideViewPr>
    <p:cSldViewPr snapToGrid="0" showGuides="1">
      <p:cViewPr varScale="1">
        <p:scale>
          <a:sx n="114" d="100"/>
          <a:sy n="114" d="100"/>
        </p:scale>
        <p:origin x="1542" y="96"/>
      </p:cViewPr>
      <p:guideLst>
        <p:guide orient="horz" pos="1911"/>
        <p:guide pos="1102"/>
        <p:guide orient="horz" pos="1162"/>
        <p:guide pos="3075"/>
        <p:guide pos="3165"/>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7" d="100"/>
          <a:sy n="77" d="100"/>
        </p:scale>
        <p:origin x="4008"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kim75\Desktop\Works\12.%20Nexus\Project%20Nexus_Working%20Capital_042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2.xml"/><Relationship Id="rId1" Type="http://schemas.microsoft.com/office/2011/relationships/chartStyle" Target="style21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3.xml"/><Relationship Id="rId1" Type="http://schemas.microsoft.com/office/2011/relationships/chartStyle" Target="style213.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4.xml"/><Relationship Id="rId1" Type="http://schemas.microsoft.com/office/2011/relationships/chartStyle" Target="style214.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5.xml"/><Relationship Id="rId1" Type="http://schemas.microsoft.com/office/2011/relationships/chartStyle" Target="style215.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6.xml"/><Relationship Id="rId1" Type="http://schemas.microsoft.com/office/2011/relationships/chartStyle" Target="style216.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7.xml"/><Relationship Id="rId1" Type="http://schemas.microsoft.com/office/2011/relationships/chartStyle" Target="style217.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8.xml"/><Relationship Id="rId1" Type="http://schemas.microsoft.com/office/2011/relationships/chartStyle" Target="style218.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19.xml"/><Relationship Id="rId1" Type="http://schemas.microsoft.com/office/2011/relationships/chartStyle" Target="style219.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20.xml"/><Relationship Id="rId1" Type="http://schemas.microsoft.com/office/2011/relationships/chartStyle" Target="style220.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1.xml"/><Relationship Id="rId1" Type="http://schemas.microsoft.com/office/2011/relationships/chartStyle" Target="style22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yunsukrho\Documents\Project%20Nexus_&#51221;&#49328;&#54364;_v3.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22.xml"/><Relationship Id="rId1" Type="http://schemas.microsoft.com/office/2011/relationships/chartStyle" Target="style222.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3.xml"/><Relationship Id="rId1" Type="http://schemas.microsoft.com/office/2011/relationships/chartStyle" Target="style223.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4.xml"/><Relationship Id="rId1" Type="http://schemas.microsoft.com/office/2011/relationships/chartStyle" Target="style224.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5.xml"/><Relationship Id="rId1" Type="http://schemas.microsoft.com/office/2011/relationships/chartStyle" Target="style225.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6.xml"/><Relationship Id="rId1" Type="http://schemas.microsoft.com/office/2011/relationships/chartStyle" Target="style226.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7.xml"/><Relationship Id="rId1" Type="http://schemas.microsoft.com/office/2011/relationships/chartStyle" Target="style227.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28.xml"/><Relationship Id="rId1" Type="http://schemas.microsoft.com/office/2011/relationships/chartStyle" Target="style228.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29.xml"/><Relationship Id="rId1" Type="http://schemas.microsoft.com/office/2011/relationships/chartStyle" Target="style229.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30.xml"/><Relationship Id="rId1" Type="http://schemas.microsoft.com/office/2011/relationships/chartStyle" Target="style230.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31.xml"/><Relationship Id="rId1" Type="http://schemas.microsoft.com/office/2011/relationships/chartStyle" Target="style23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yunsukrho\Documents\Project%20Nexus_&#51221;&#49328;&#54364;_v3.2.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32.xml"/><Relationship Id="rId1" Type="http://schemas.microsoft.com/office/2011/relationships/chartStyle" Target="style232.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33.xml"/><Relationship Id="rId1" Type="http://schemas.microsoft.com/office/2011/relationships/chartStyle" Target="style233.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34.xml"/><Relationship Id="rId1" Type="http://schemas.microsoft.com/office/2011/relationships/chartStyle" Target="style234.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35.xml"/><Relationship Id="rId1" Type="http://schemas.microsoft.com/office/2011/relationships/chartStyle" Target="style235.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36.xml"/><Relationship Id="rId1" Type="http://schemas.microsoft.com/office/2011/relationships/chartStyle" Target="style236.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37.xml"/><Relationship Id="rId1" Type="http://schemas.microsoft.com/office/2011/relationships/chartStyle" Target="style237.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38.xml"/><Relationship Id="rId1" Type="http://schemas.microsoft.com/office/2011/relationships/chartStyle" Target="style238.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39.xml"/><Relationship Id="rId1" Type="http://schemas.microsoft.com/office/2011/relationships/chartStyle" Target="style239.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40.xml"/><Relationship Id="rId1" Type="http://schemas.microsoft.com/office/2011/relationships/chartStyle" Target="style240.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7.xlsx" TargetMode="External"/><Relationship Id="rId2" Type="http://schemas.microsoft.com/office/2011/relationships/chartColorStyle" Target="colors241.xml"/><Relationship Id="rId1" Type="http://schemas.microsoft.com/office/2011/relationships/chartStyle" Target="style24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03.xml"/><Relationship Id="rId1" Type="http://schemas.microsoft.com/office/2011/relationships/chartStyle" Target="style203.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joohojung\Desktop\New%20&#51221;&#51452;&#54840;\02%20DD\24%20Nexflex\04%20Backdata\Project%20Nexus_Working%20Capital_0426.xlsx" TargetMode="External"/><Relationship Id="rId2" Type="http://schemas.microsoft.com/office/2011/relationships/chartColorStyle" Target="colors242.xml"/><Relationship Id="rId1" Type="http://schemas.microsoft.com/office/2011/relationships/chartStyle" Target="style242.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joohojung\Desktop\New%20&#51221;&#51452;&#54840;\02%20DD\24%20Nexflex\04%20Backdata\Project%20Nexus_Working%20Capital_0426.xlsx" TargetMode="External"/><Relationship Id="rId2" Type="http://schemas.microsoft.com/office/2011/relationships/chartColorStyle" Target="colors243.xml"/><Relationship Id="rId1" Type="http://schemas.microsoft.com/office/2011/relationships/chartStyle" Target="style243.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joohojung\Desktop\New%20&#51221;&#51452;&#54840;\02%20DD\24%20Nexflex\04%20Backdata\Project%20Nexus_&#50976;&#47924;&#54805;&#51088;&#49328;_0425.xlsx" TargetMode="External"/><Relationship Id="rId2" Type="http://schemas.microsoft.com/office/2011/relationships/chartColorStyle" Target="colors244.xml"/><Relationship Id="rId1" Type="http://schemas.microsoft.com/office/2011/relationships/chartStyle" Target="style244.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joohojung\Desktop\New%20&#51221;&#51452;&#54840;\02%20DD\24%20Nexflex\04%20Backdata\Project%20Nexus_&#50976;&#47924;&#54805;&#51088;&#49328;_0426.xlsx" TargetMode="External"/><Relationship Id="rId2" Type="http://schemas.microsoft.com/office/2011/relationships/chartColorStyle" Target="colors245.xml"/><Relationship Id="rId1" Type="http://schemas.microsoft.com/office/2011/relationships/chartStyle" Target="style24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04.xml"/><Relationship Id="rId1" Type="http://schemas.microsoft.com/office/2011/relationships/chartStyle" Target="style20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05.xml"/><Relationship Id="rId1" Type="http://schemas.microsoft.com/office/2011/relationships/chartStyle" Target="style20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06.xml"/><Relationship Id="rId1" Type="http://schemas.microsoft.com/office/2011/relationships/chartStyle" Target="style20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4.xlsx" TargetMode="External"/><Relationship Id="rId2" Type="http://schemas.microsoft.com/office/2011/relationships/chartColorStyle" Target="colors207.xml"/><Relationship Id="rId1" Type="http://schemas.microsoft.com/office/2011/relationships/chartStyle" Target="style20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jung15\Desktop\Project%20Nexus\WP\Project%20Nexus_Margin_v5.xlsx" TargetMode="External"/><Relationship Id="rId2" Type="http://schemas.microsoft.com/office/2011/relationships/chartColorStyle" Target="colors208.xml"/><Relationship Id="rId1" Type="http://schemas.microsoft.com/office/2011/relationships/chartStyle" Target="style208.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tkim75\Desktop\Works\12.%20Nexus\Project%20Nexus_Breakdown_v6_0427.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sjung15\Desktop\Project%20Nexus\WP\Project%20Nexus_Margin_v7.xlsx" TargetMode="External"/></Relationships>
</file>

<file path=ppt/charts/_rels/chartEx100.xml.rels><?xml version="1.0" encoding="UTF-8" standalone="yes"?>
<Relationships xmlns="http://schemas.openxmlformats.org/package/2006/relationships"><Relationship Id="rId3" Type="http://schemas.microsoft.com/office/2011/relationships/chartColorStyle" Target="colors103.xml"/><Relationship Id="rId2" Type="http://schemas.microsoft.com/office/2011/relationships/chartStyle" Target="style103.xml"/><Relationship Id="rId1" Type="http://schemas.openxmlformats.org/officeDocument/2006/relationships/oleObject" Target="file:///C:\Users\tkim75\Desktop\Works\12.%20Nexus\Project%20Nexus_Breakdown_v5.xlsx" TargetMode="External"/></Relationships>
</file>

<file path=ppt/charts/_rels/chartEx101.xml.rels><?xml version="1.0" encoding="UTF-8" standalone="yes"?>
<Relationships xmlns="http://schemas.openxmlformats.org/package/2006/relationships"><Relationship Id="rId3" Type="http://schemas.microsoft.com/office/2011/relationships/chartColorStyle" Target="colors104.xml"/><Relationship Id="rId2" Type="http://schemas.microsoft.com/office/2011/relationships/chartStyle" Target="style104.xml"/><Relationship Id="rId1" Type="http://schemas.openxmlformats.org/officeDocument/2006/relationships/oleObject" Target="file:///C:\Users\tkim75\Desktop\Works\12.%20Nexus\Project%20Nexus_Breakdown_v5.xlsx" TargetMode="External"/></Relationships>
</file>

<file path=ppt/charts/_rels/chartEx102.xml.rels><?xml version="1.0" encoding="UTF-8" standalone="yes"?>
<Relationships xmlns="http://schemas.openxmlformats.org/package/2006/relationships"><Relationship Id="rId3" Type="http://schemas.microsoft.com/office/2011/relationships/chartColorStyle" Target="colors105.xml"/><Relationship Id="rId2" Type="http://schemas.microsoft.com/office/2011/relationships/chartStyle" Target="style105.xml"/><Relationship Id="rId1" Type="http://schemas.openxmlformats.org/officeDocument/2006/relationships/oleObject" Target="file:///C:\Users\tkim75\Desktop\Works\12.%20Nexus\Project%20Nexus_Breakdown_v5.xlsx" TargetMode="External"/></Relationships>
</file>

<file path=ppt/charts/_rels/chartEx103.xml.rels><?xml version="1.0" encoding="UTF-8" standalone="yes"?>
<Relationships xmlns="http://schemas.openxmlformats.org/package/2006/relationships"><Relationship Id="rId3" Type="http://schemas.microsoft.com/office/2011/relationships/chartColorStyle" Target="colors106.xml"/><Relationship Id="rId2" Type="http://schemas.microsoft.com/office/2011/relationships/chartStyle" Target="style106.xml"/><Relationship Id="rId1" Type="http://schemas.openxmlformats.org/officeDocument/2006/relationships/oleObject" Target="file:///C:\Users\tkim75\Desktop\Works\12.%20Nexus\Project%20Nexus_Breakdown_v5.xlsx" TargetMode="External"/></Relationships>
</file>

<file path=ppt/charts/_rels/chartEx104.xml.rels><?xml version="1.0" encoding="UTF-8" standalone="yes"?>
<Relationships xmlns="http://schemas.openxmlformats.org/package/2006/relationships"><Relationship Id="rId3" Type="http://schemas.microsoft.com/office/2011/relationships/chartColorStyle" Target="colors107.xml"/><Relationship Id="rId2" Type="http://schemas.microsoft.com/office/2011/relationships/chartStyle" Target="style107.xml"/><Relationship Id="rId1" Type="http://schemas.openxmlformats.org/officeDocument/2006/relationships/oleObject" Target="file:///C:\Users\tkim75\Desktop\Works\12.%20Nexus\Project%20Nexus_Breakdown_v5.xlsx" TargetMode="External"/></Relationships>
</file>

<file path=ppt/charts/_rels/chartEx105.xml.rels><?xml version="1.0" encoding="UTF-8" standalone="yes"?>
<Relationships xmlns="http://schemas.openxmlformats.org/package/2006/relationships"><Relationship Id="rId3" Type="http://schemas.microsoft.com/office/2011/relationships/chartColorStyle" Target="colors108.xml"/><Relationship Id="rId2" Type="http://schemas.microsoft.com/office/2011/relationships/chartStyle" Target="style108.xml"/><Relationship Id="rId1" Type="http://schemas.openxmlformats.org/officeDocument/2006/relationships/oleObject" Target="file:///C:\Users\tkim75\Desktop\Works\12.%20Nexus\Project%20Nexus_Breakdown_v5.xlsx" TargetMode="External"/></Relationships>
</file>

<file path=ppt/charts/_rels/chartEx106.xml.rels><?xml version="1.0" encoding="UTF-8" standalone="yes"?>
<Relationships xmlns="http://schemas.openxmlformats.org/package/2006/relationships"><Relationship Id="rId3" Type="http://schemas.microsoft.com/office/2011/relationships/chartColorStyle" Target="colors109.xml"/><Relationship Id="rId2" Type="http://schemas.microsoft.com/office/2011/relationships/chartStyle" Target="style109.xml"/><Relationship Id="rId1" Type="http://schemas.openxmlformats.org/officeDocument/2006/relationships/oleObject" Target="file:///C:\Users\tkim75\Desktop\Works\12.%20Nexus\Project%20Nexus_Breakdown_v5.xlsx" TargetMode="External"/></Relationships>
</file>

<file path=ppt/charts/_rels/chartEx107.xml.rels><?xml version="1.0" encoding="UTF-8" standalone="yes"?>
<Relationships xmlns="http://schemas.openxmlformats.org/package/2006/relationships"><Relationship Id="rId3" Type="http://schemas.microsoft.com/office/2011/relationships/chartColorStyle" Target="colors110.xml"/><Relationship Id="rId2" Type="http://schemas.microsoft.com/office/2011/relationships/chartStyle" Target="style110.xml"/><Relationship Id="rId1" Type="http://schemas.openxmlformats.org/officeDocument/2006/relationships/oleObject" Target="file:///C:\Users\tkim75\Desktop\Works\12.%20Nexus\Project%20Nexus_Breakdown_v5.xlsx" TargetMode="External"/></Relationships>
</file>

<file path=ppt/charts/_rels/chartEx108.xml.rels><?xml version="1.0" encoding="UTF-8" standalone="yes"?>
<Relationships xmlns="http://schemas.openxmlformats.org/package/2006/relationships"><Relationship Id="rId3" Type="http://schemas.microsoft.com/office/2011/relationships/chartColorStyle" Target="colors111.xml"/><Relationship Id="rId2" Type="http://schemas.microsoft.com/office/2011/relationships/chartStyle" Target="style111.xml"/><Relationship Id="rId1" Type="http://schemas.openxmlformats.org/officeDocument/2006/relationships/oleObject" Target="file:///C:\Users\tkim75\Desktop\Works\12.%20Nexus\Project%20Nexus_Breakdown_v5.xlsx" TargetMode="External"/></Relationships>
</file>

<file path=ppt/charts/_rels/chartEx109.xml.rels><?xml version="1.0" encoding="UTF-8" standalone="yes"?>
<Relationships xmlns="http://schemas.openxmlformats.org/package/2006/relationships"><Relationship Id="rId3" Type="http://schemas.microsoft.com/office/2011/relationships/chartColorStyle" Target="colors112.xml"/><Relationship Id="rId2" Type="http://schemas.microsoft.com/office/2011/relationships/chartStyle" Target="style112.xml"/><Relationship Id="rId1" Type="http://schemas.openxmlformats.org/officeDocument/2006/relationships/oleObject" Target="file:///C:\Users\tkim75\Desktop\Works\12.%20Nexus\Project%20Nexus_Breakdown_v5.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sjung15\Desktop\Project%20Nexus\WP\Project%20Nexus_Margin_v5.xlsx" TargetMode="External"/></Relationships>
</file>

<file path=ppt/charts/_rels/chartEx110.xml.rels><?xml version="1.0" encoding="UTF-8" standalone="yes"?>
<Relationships xmlns="http://schemas.openxmlformats.org/package/2006/relationships"><Relationship Id="rId3" Type="http://schemas.microsoft.com/office/2011/relationships/chartColorStyle" Target="colors113.xml"/><Relationship Id="rId2" Type="http://schemas.microsoft.com/office/2011/relationships/chartStyle" Target="style113.xml"/><Relationship Id="rId1" Type="http://schemas.openxmlformats.org/officeDocument/2006/relationships/oleObject" Target="file:///C:\Users\tkim75\Desktop\Works\12.%20Nexus\Project%20Nexus_Breakdown_v5.xlsx" TargetMode="External"/></Relationships>
</file>

<file path=ppt/charts/_rels/chartEx111.xml.rels><?xml version="1.0" encoding="UTF-8" standalone="yes"?>
<Relationships xmlns="http://schemas.openxmlformats.org/package/2006/relationships"><Relationship Id="rId3" Type="http://schemas.microsoft.com/office/2011/relationships/chartColorStyle" Target="colors114.xml"/><Relationship Id="rId2" Type="http://schemas.microsoft.com/office/2011/relationships/chartStyle" Target="style114.xml"/><Relationship Id="rId1" Type="http://schemas.openxmlformats.org/officeDocument/2006/relationships/oleObject" Target="file:///C:\Users\tkim75\Desktop\Works\12.%20Nexus\Project%20Nexus_Breakdown_v5.xlsx" TargetMode="External"/></Relationships>
</file>

<file path=ppt/charts/_rels/chartEx112.xml.rels><?xml version="1.0" encoding="UTF-8" standalone="yes"?>
<Relationships xmlns="http://schemas.openxmlformats.org/package/2006/relationships"><Relationship Id="rId3" Type="http://schemas.microsoft.com/office/2011/relationships/chartColorStyle" Target="colors115.xml"/><Relationship Id="rId2" Type="http://schemas.microsoft.com/office/2011/relationships/chartStyle" Target="style115.xml"/><Relationship Id="rId1" Type="http://schemas.openxmlformats.org/officeDocument/2006/relationships/oleObject" Target="file:///C:\Users\tkim75\Desktop\Works\12.%20Nexus\Project%20Nexus_Breakdown_v5.xlsx" TargetMode="External"/></Relationships>
</file>

<file path=ppt/charts/_rels/chartEx113.xml.rels><?xml version="1.0" encoding="UTF-8" standalone="yes"?>
<Relationships xmlns="http://schemas.openxmlformats.org/package/2006/relationships"><Relationship Id="rId3" Type="http://schemas.microsoft.com/office/2011/relationships/chartColorStyle" Target="colors116.xml"/><Relationship Id="rId2" Type="http://schemas.microsoft.com/office/2011/relationships/chartStyle" Target="style116.xml"/><Relationship Id="rId1" Type="http://schemas.openxmlformats.org/officeDocument/2006/relationships/oleObject" Target="file:///C:\Users\tkim75\Desktop\Works\12.%20Nexus\Project%20Nexus_Breakdown_v5.xlsx" TargetMode="External"/></Relationships>
</file>

<file path=ppt/charts/_rels/chartEx114.xml.rels><?xml version="1.0" encoding="UTF-8" standalone="yes"?>
<Relationships xmlns="http://schemas.openxmlformats.org/package/2006/relationships"><Relationship Id="rId3" Type="http://schemas.microsoft.com/office/2011/relationships/chartColorStyle" Target="colors117.xml"/><Relationship Id="rId2" Type="http://schemas.microsoft.com/office/2011/relationships/chartStyle" Target="style117.xml"/><Relationship Id="rId1" Type="http://schemas.openxmlformats.org/officeDocument/2006/relationships/oleObject" Target="file:///C:\Users\tkim75\Desktop\Works\12.%20Nexus\Project%20Nexus_Breakdown_v5.xlsx" TargetMode="External"/></Relationships>
</file>

<file path=ppt/charts/_rels/chartEx115.xml.rels><?xml version="1.0" encoding="UTF-8" standalone="yes"?>
<Relationships xmlns="http://schemas.openxmlformats.org/package/2006/relationships"><Relationship Id="rId3" Type="http://schemas.microsoft.com/office/2011/relationships/chartColorStyle" Target="colors118.xml"/><Relationship Id="rId2" Type="http://schemas.microsoft.com/office/2011/relationships/chartStyle" Target="style118.xml"/><Relationship Id="rId1" Type="http://schemas.openxmlformats.org/officeDocument/2006/relationships/oleObject" Target="file:///C:\Users\tkim75\Desktop\Works\12.%20Nexus\Project%20Nexus_Breakdown_v5.xlsx" TargetMode="External"/></Relationships>
</file>

<file path=ppt/charts/_rels/chartEx116.xml.rels><?xml version="1.0" encoding="UTF-8" standalone="yes"?>
<Relationships xmlns="http://schemas.openxmlformats.org/package/2006/relationships"><Relationship Id="rId3" Type="http://schemas.microsoft.com/office/2011/relationships/chartColorStyle" Target="colors119.xml"/><Relationship Id="rId2" Type="http://schemas.microsoft.com/office/2011/relationships/chartStyle" Target="style119.xml"/><Relationship Id="rId1" Type="http://schemas.openxmlformats.org/officeDocument/2006/relationships/oleObject" Target="file:///C:\Users\tkim75\Desktop\Works\12.%20Nexus\Project%20Nexus_Breakdown_v5.xlsx" TargetMode="External"/></Relationships>
</file>

<file path=ppt/charts/_rels/chartEx117.xml.rels><?xml version="1.0" encoding="UTF-8" standalone="yes"?>
<Relationships xmlns="http://schemas.openxmlformats.org/package/2006/relationships"><Relationship Id="rId3" Type="http://schemas.microsoft.com/office/2011/relationships/chartColorStyle" Target="colors120.xml"/><Relationship Id="rId2" Type="http://schemas.microsoft.com/office/2011/relationships/chartStyle" Target="style120.xml"/><Relationship Id="rId1" Type="http://schemas.openxmlformats.org/officeDocument/2006/relationships/oleObject" Target="file:///C:\Users\tkim75\Desktop\Works\12.%20Nexus\Project%20Nexus_Breakdown_v5.xlsx" TargetMode="External"/></Relationships>
</file>

<file path=ppt/charts/_rels/chartEx118.xml.rels><?xml version="1.0" encoding="UTF-8" standalone="yes"?>
<Relationships xmlns="http://schemas.openxmlformats.org/package/2006/relationships"><Relationship Id="rId3" Type="http://schemas.microsoft.com/office/2011/relationships/chartColorStyle" Target="colors121.xml"/><Relationship Id="rId2" Type="http://schemas.microsoft.com/office/2011/relationships/chartStyle" Target="style121.xml"/><Relationship Id="rId1" Type="http://schemas.openxmlformats.org/officeDocument/2006/relationships/oleObject" Target="file:///C:\Users\tkim75\Desktop\Works\12.%20Nexus\Project%20Nexus_Breakdown_v5.xlsx" TargetMode="External"/></Relationships>
</file>

<file path=ppt/charts/_rels/chartEx119.xml.rels><?xml version="1.0" encoding="UTF-8" standalone="yes"?>
<Relationships xmlns="http://schemas.openxmlformats.org/package/2006/relationships"><Relationship Id="rId3" Type="http://schemas.microsoft.com/office/2011/relationships/chartColorStyle" Target="colors122.xml"/><Relationship Id="rId2" Type="http://schemas.microsoft.com/office/2011/relationships/chartStyle" Target="style122.xml"/><Relationship Id="rId1" Type="http://schemas.openxmlformats.org/officeDocument/2006/relationships/oleObject" Target="file:///C:\Users\tkim75\Desktop\Works\12.%20Nexus\Project%20Nexus_Breakdown_v5.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sjung15\Desktop\Project%20Nexus\WP\Project%20Nexus_Margin_v5.xlsx" TargetMode="External"/></Relationships>
</file>

<file path=ppt/charts/_rels/chartEx120.xml.rels><?xml version="1.0" encoding="UTF-8" standalone="yes"?>
<Relationships xmlns="http://schemas.openxmlformats.org/package/2006/relationships"><Relationship Id="rId3" Type="http://schemas.microsoft.com/office/2011/relationships/chartColorStyle" Target="colors123.xml"/><Relationship Id="rId2" Type="http://schemas.microsoft.com/office/2011/relationships/chartStyle" Target="style123.xml"/><Relationship Id="rId1" Type="http://schemas.openxmlformats.org/officeDocument/2006/relationships/oleObject" Target="file:///C:\Users\tkim75\Desktop\Works\12.%20Nexus\Project%20Nexus_Breakdown_v5.xlsx" TargetMode="External"/></Relationships>
</file>

<file path=ppt/charts/_rels/chartEx121.xml.rels><?xml version="1.0" encoding="UTF-8" standalone="yes"?>
<Relationships xmlns="http://schemas.openxmlformats.org/package/2006/relationships"><Relationship Id="rId3" Type="http://schemas.microsoft.com/office/2011/relationships/chartColorStyle" Target="colors124.xml"/><Relationship Id="rId2" Type="http://schemas.microsoft.com/office/2011/relationships/chartStyle" Target="style124.xml"/><Relationship Id="rId1" Type="http://schemas.openxmlformats.org/officeDocument/2006/relationships/oleObject" Target="file:///C:\Users\tkim75\Desktop\Works\12.%20Nexus\Project%20Nexus_Breakdown_v5.xlsx" TargetMode="External"/></Relationships>
</file>

<file path=ppt/charts/_rels/chartEx122.xml.rels><?xml version="1.0" encoding="UTF-8" standalone="yes"?>
<Relationships xmlns="http://schemas.openxmlformats.org/package/2006/relationships"><Relationship Id="rId3" Type="http://schemas.microsoft.com/office/2011/relationships/chartColorStyle" Target="colors125.xml"/><Relationship Id="rId2" Type="http://schemas.microsoft.com/office/2011/relationships/chartStyle" Target="style125.xml"/><Relationship Id="rId1" Type="http://schemas.openxmlformats.org/officeDocument/2006/relationships/oleObject" Target="file:///C:\Users\tkim75\Desktop\Works\12.%20Nexus\Project%20Nexus_Breakdown_v5.xlsx" TargetMode="External"/></Relationships>
</file>

<file path=ppt/charts/_rels/chartEx123.xml.rels><?xml version="1.0" encoding="UTF-8" standalone="yes"?>
<Relationships xmlns="http://schemas.openxmlformats.org/package/2006/relationships"><Relationship Id="rId3" Type="http://schemas.microsoft.com/office/2011/relationships/chartColorStyle" Target="colors126.xml"/><Relationship Id="rId2" Type="http://schemas.microsoft.com/office/2011/relationships/chartStyle" Target="style126.xml"/><Relationship Id="rId1" Type="http://schemas.openxmlformats.org/officeDocument/2006/relationships/oleObject" Target="file:///C:\Users\tkim75\Desktop\Works\12.%20Nexus\Project%20Nexus_Breakdown_v5.xlsx" TargetMode="External"/></Relationships>
</file>

<file path=ppt/charts/_rels/chartEx124.xml.rels><?xml version="1.0" encoding="UTF-8" standalone="yes"?>
<Relationships xmlns="http://schemas.openxmlformats.org/package/2006/relationships"><Relationship Id="rId3" Type="http://schemas.microsoft.com/office/2011/relationships/chartColorStyle" Target="colors127.xml"/><Relationship Id="rId2" Type="http://schemas.microsoft.com/office/2011/relationships/chartStyle" Target="style127.xml"/><Relationship Id="rId1" Type="http://schemas.openxmlformats.org/officeDocument/2006/relationships/oleObject" Target="file:///C:\Users\tkim75\Desktop\Works\12.%20Nexus\Project%20Nexus_Breakdown_v5.xlsx" TargetMode="External"/></Relationships>
</file>

<file path=ppt/charts/_rels/chartEx125.xml.rels><?xml version="1.0" encoding="UTF-8" standalone="yes"?>
<Relationships xmlns="http://schemas.openxmlformats.org/package/2006/relationships"><Relationship Id="rId3" Type="http://schemas.microsoft.com/office/2011/relationships/chartColorStyle" Target="colors128.xml"/><Relationship Id="rId2" Type="http://schemas.microsoft.com/office/2011/relationships/chartStyle" Target="style128.xml"/><Relationship Id="rId1" Type="http://schemas.openxmlformats.org/officeDocument/2006/relationships/oleObject" Target="file:///C:\Users\tkim75\Desktop\Works\12.%20Nexus\Project%20Nexus_Breakdown_v5.xlsx" TargetMode="External"/></Relationships>
</file>

<file path=ppt/charts/_rels/chartEx126.xml.rels><?xml version="1.0" encoding="UTF-8" standalone="yes"?>
<Relationships xmlns="http://schemas.openxmlformats.org/package/2006/relationships"><Relationship Id="rId3" Type="http://schemas.microsoft.com/office/2011/relationships/chartColorStyle" Target="colors129.xml"/><Relationship Id="rId2" Type="http://schemas.microsoft.com/office/2011/relationships/chartStyle" Target="style129.xml"/><Relationship Id="rId1" Type="http://schemas.openxmlformats.org/officeDocument/2006/relationships/oleObject" Target="file:///C:\Users\tkim75\Desktop\Works\12.%20Nexus\Project%20Nexus_Breakdown_v5.xlsx" TargetMode="External"/></Relationships>
</file>

<file path=ppt/charts/_rels/chartEx127.xml.rels><?xml version="1.0" encoding="UTF-8" standalone="yes"?>
<Relationships xmlns="http://schemas.openxmlformats.org/package/2006/relationships"><Relationship Id="rId3" Type="http://schemas.microsoft.com/office/2011/relationships/chartColorStyle" Target="colors130.xml"/><Relationship Id="rId2" Type="http://schemas.microsoft.com/office/2011/relationships/chartStyle" Target="style130.xml"/><Relationship Id="rId1" Type="http://schemas.openxmlformats.org/officeDocument/2006/relationships/oleObject" Target="file:///C:\Users\tkim75\Desktop\Works\12.%20Nexus\Project%20Nexus_Breakdown_v5.xlsx" TargetMode="External"/></Relationships>
</file>

<file path=ppt/charts/_rels/chartEx128.xml.rels><?xml version="1.0" encoding="UTF-8" standalone="yes"?>
<Relationships xmlns="http://schemas.openxmlformats.org/package/2006/relationships"><Relationship Id="rId3" Type="http://schemas.microsoft.com/office/2011/relationships/chartColorStyle" Target="colors131.xml"/><Relationship Id="rId2" Type="http://schemas.microsoft.com/office/2011/relationships/chartStyle" Target="style131.xml"/><Relationship Id="rId1" Type="http://schemas.openxmlformats.org/officeDocument/2006/relationships/oleObject" Target="file:///C:\Users\tkim75\Desktop\Works\12.%20Nexus\Project%20Nexus_Breakdown_v5.xlsx" TargetMode="External"/></Relationships>
</file>

<file path=ppt/charts/_rels/chartEx129.xml.rels><?xml version="1.0" encoding="UTF-8" standalone="yes"?>
<Relationships xmlns="http://schemas.openxmlformats.org/package/2006/relationships"><Relationship Id="rId3" Type="http://schemas.microsoft.com/office/2011/relationships/chartColorStyle" Target="colors132.xml"/><Relationship Id="rId2" Type="http://schemas.microsoft.com/office/2011/relationships/chartStyle" Target="style132.xml"/><Relationship Id="rId1" Type="http://schemas.openxmlformats.org/officeDocument/2006/relationships/oleObject" Target="file:///C:\Users\tkim75\Desktop\Works\12.%20Nexus\Project%20Nexus_Breakdown_v5.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joohojung\Desktop\New%20&#51221;&#51452;&#54840;\02%20DD\24%20Nexflex\04%20Backdata\Project%20Nexus_Operating%20result_0428.xlsx" TargetMode="External"/></Relationships>
</file>

<file path=ppt/charts/_rels/chartEx130.xml.rels><?xml version="1.0" encoding="UTF-8" standalone="yes"?>
<Relationships xmlns="http://schemas.openxmlformats.org/package/2006/relationships"><Relationship Id="rId3" Type="http://schemas.microsoft.com/office/2011/relationships/chartColorStyle" Target="colors133.xml"/><Relationship Id="rId2" Type="http://schemas.microsoft.com/office/2011/relationships/chartStyle" Target="style133.xml"/><Relationship Id="rId1" Type="http://schemas.openxmlformats.org/officeDocument/2006/relationships/oleObject" Target="file:///C:\Users\tkim75\Desktop\Works\12.%20Nexus\Project%20Nexus_Breakdown_v5.xlsx" TargetMode="External"/></Relationships>
</file>

<file path=ppt/charts/_rels/chartEx131.xml.rels><?xml version="1.0" encoding="UTF-8" standalone="yes"?>
<Relationships xmlns="http://schemas.openxmlformats.org/package/2006/relationships"><Relationship Id="rId3" Type="http://schemas.microsoft.com/office/2011/relationships/chartColorStyle" Target="colors134.xml"/><Relationship Id="rId2" Type="http://schemas.microsoft.com/office/2011/relationships/chartStyle" Target="style134.xml"/><Relationship Id="rId1" Type="http://schemas.openxmlformats.org/officeDocument/2006/relationships/oleObject" Target="file:///C:\Users\tkim75\Desktop\Works\12.%20Nexus\Project%20Nexus_Breakdown_v5.xlsx" TargetMode="External"/></Relationships>
</file>

<file path=ppt/charts/_rels/chartEx132.xml.rels><?xml version="1.0" encoding="UTF-8" standalone="yes"?>
<Relationships xmlns="http://schemas.openxmlformats.org/package/2006/relationships"><Relationship Id="rId3" Type="http://schemas.microsoft.com/office/2011/relationships/chartColorStyle" Target="colors135.xml"/><Relationship Id="rId2" Type="http://schemas.microsoft.com/office/2011/relationships/chartStyle" Target="style135.xml"/><Relationship Id="rId1" Type="http://schemas.openxmlformats.org/officeDocument/2006/relationships/oleObject" Target="file:///C:\Users\tkim75\Desktop\Works\12.%20Nexus\Project%20Nexus_Breakdown_v5.xlsx" TargetMode="External"/></Relationships>
</file>

<file path=ppt/charts/_rels/chartEx133.xml.rels><?xml version="1.0" encoding="UTF-8" standalone="yes"?>
<Relationships xmlns="http://schemas.openxmlformats.org/package/2006/relationships"><Relationship Id="rId3" Type="http://schemas.microsoft.com/office/2011/relationships/chartColorStyle" Target="colors136.xml"/><Relationship Id="rId2" Type="http://schemas.microsoft.com/office/2011/relationships/chartStyle" Target="style136.xml"/><Relationship Id="rId1" Type="http://schemas.openxmlformats.org/officeDocument/2006/relationships/oleObject" Target="file:///C:\Users\tkim75\Desktop\Works\12.%20Nexus\Project%20Nexus_Breakdown_v5.xlsx" TargetMode="External"/></Relationships>
</file>

<file path=ppt/charts/_rels/chartEx134.xml.rels><?xml version="1.0" encoding="UTF-8" standalone="yes"?>
<Relationships xmlns="http://schemas.openxmlformats.org/package/2006/relationships"><Relationship Id="rId3" Type="http://schemas.microsoft.com/office/2011/relationships/chartColorStyle" Target="colors137.xml"/><Relationship Id="rId2" Type="http://schemas.microsoft.com/office/2011/relationships/chartStyle" Target="style137.xml"/><Relationship Id="rId1" Type="http://schemas.openxmlformats.org/officeDocument/2006/relationships/oleObject" Target="file:///C:\Users\tkim75\Desktop\Works\12.%20Nexus\Project%20Nexus_Breakdown_v5.xlsx" TargetMode="External"/></Relationships>
</file>

<file path=ppt/charts/_rels/chartEx135.xml.rels><?xml version="1.0" encoding="UTF-8" standalone="yes"?>
<Relationships xmlns="http://schemas.openxmlformats.org/package/2006/relationships"><Relationship Id="rId3" Type="http://schemas.microsoft.com/office/2011/relationships/chartColorStyle" Target="colors138.xml"/><Relationship Id="rId2" Type="http://schemas.microsoft.com/office/2011/relationships/chartStyle" Target="style138.xml"/><Relationship Id="rId1" Type="http://schemas.openxmlformats.org/officeDocument/2006/relationships/oleObject" Target="file:///C:\Users\tkim75\Desktop\Works\12.%20Nexus\Project%20Nexus_Breakdown_v5.xlsx" TargetMode="External"/></Relationships>
</file>

<file path=ppt/charts/_rels/chartEx136.xml.rels><?xml version="1.0" encoding="UTF-8" standalone="yes"?>
<Relationships xmlns="http://schemas.openxmlformats.org/package/2006/relationships"><Relationship Id="rId3" Type="http://schemas.microsoft.com/office/2011/relationships/chartColorStyle" Target="colors139.xml"/><Relationship Id="rId2" Type="http://schemas.microsoft.com/office/2011/relationships/chartStyle" Target="style139.xml"/><Relationship Id="rId1" Type="http://schemas.openxmlformats.org/officeDocument/2006/relationships/oleObject" Target="file:///C:\Users\tkim75\Desktop\Works\12.%20Nexus\Project%20Nexus_Breakdown_v6_0427.xlsx" TargetMode="External"/></Relationships>
</file>

<file path=ppt/charts/_rels/chartEx137.xml.rels><?xml version="1.0" encoding="UTF-8" standalone="yes"?>
<Relationships xmlns="http://schemas.openxmlformats.org/package/2006/relationships"><Relationship Id="rId3" Type="http://schemas.microsoft.com/office/2011/relationships/chartColorStyle" Target="colors140.xml"/><Relationship Id="rId2" Type="http://schemas.microsoft.com/office/2011/relationships/chartStyle" Target="style140.xml"/><Relationship Id="rId1" Type="http://schemas.openxmlformats.org/officeDocument/2006/relationships/oleObject" Target="file:///C:\Users\tkim75\Desktop\Works\12.%20Nexus\Project%20Nexus_Breakdown_v6_0427.xlsx" TargetMode="External"/></Relationships>
</file>

<file path=ppt/charts/_rels/chartEx138.xml.rels><?xml version="1.0" encoding="UTF-8" standalone="yes"?>
<Relationships xmlns="http://schemas.openxmlformats.org/package/2006/relationships"><Relationship Id="rId3" Type="http://schemas.microsoft.com/office/2011/relationships/chartColorStyle" Target="colors141.xml"/><Relationship Id="rId2" Type="http://schemas.microsoft.com/office/2011/relationships/chartStyle" Target="style141.xml"/><Relationship Id="rId1" Type="http://schemas.openxmlformats.org/officeDocument/2006/relationships/oleObject" Target="file:///C:\Users\tkim75\Desktop\Works\12.%20Nexus\Project%20Nexus_Breakdown_v5.xlsx" TargetMode="External"/></Relationships>
</file>

<file path=ppt/charts/_rels/chartEx139.xml.rels><?xml version="1.0" encoding="UTF-8" standalone="yes"?>
<Relationships xmlns="http://schemas.openxmlformats.org/package/2006/relationships"><Relationship Id="rId3" Type="http://schemas.microsoft.com/office/2011/relationships/chartColorStyle" Target="colors142.xml"/><Relationship Id="rId2" Type="http://schemas.microsoft.com/office/2011/relationships/chartStyle" Target="style142.xml"/><Relationship Id="rId1" Type="http://schemas.openxmlformats.org/officeDocument/2006/relationships/oleObject" Target="file:///C:\Users\tkim75\Desktop\Works\12.%20Nexus\Project%20Nexus_Breakdown_v5.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tkim75\Desktop\Works\12.%20Nexus\Project%20Nexus_Breakdown_v4(Bridge&#50756;).xlsx" TargetMode="External"/></Relationships>
</file>

<file path=ppt/charts/_rels/chartEx140.xml.rels><?xml version="1.0" encoding="UTF-8" standalone="yes"?>
<Relationships xmlns="http://schemas.openxmlformats.org/package/2006/relationships"><Relationship Id="rId3" Type="http://schemas.microsoft.com/office/2011/relationships/chartColorStyle" Target="colors143.xml"/><Relationship Id="rId2" Type="http://schemas.microsoft.com/office/2011/relationships/chartStyle" Target="style143.xml"/><Relationship Id="rId1" Type="http://schemas.openxmlformats.org/officeDocument/2006/relationships/oleObject" Target="file:///C:\Users\tkim75\Desktop\Works\12.%20Nexus\Project%20Nexus_Breakdown_v5.xlsx" TargetMode="External"/></Relationships>
</file>

<file path=ppt/charts/_rels/chartEx141.xml.rels><?xml version="1.0" encoding="UTF-8" standalone="yes"?>
<Relationships xmlns="http://schemas.openxmlformats.org/package/2006/relationships"><Relationship Id="rId3" Type="http://schemas.microsoft.com/office/2011/relationships/chartColorStyle" Target="colors144.xml"/><Relationship Id="rId2" Type="http://schemas.microsoft.com/office/2011/relationships/chartStyle" Target="style144.xml"/><Relationship Id="rId1" Type="http://schemas.openxmlformats.org/officeDocument/2006/relationships/oleObject" Target="file:///C:\Users\tkim75\Desktop\Works\12.%20Nexus\Project%20Nexus_Breakdown_v6_0427.xlsx" TargetMode="External"/></Relationships>
</file>

<file path=ppt/charts/_rels/chartEx142.xml.rels><?xml version="1.0" encoding="UTF-8" standalone="yes"?>
<Relationships xmlns="http://schemas.openxmlformats.org/package/2006/relationships"><Relationship Id="rId3" Type="http://schemas.microsoft.com/office/2011/relationships/chartColorStyle" Target="colors145.xml"/><Relationship Id="rId2" Type="http://schemas.microsoft.com/office/2011/relationships/chartStyle" Target="style145.xml"/><Relationship Id="rId1" Type="http://schemas.openxmlformats.org/officeDocument/2006/relationships/oleObject" Target="file:///C:\Users\tkim75\Desktop\Works\12.%20Nexus\Project%20Nexus_Breakdown_v6_0427.xlsx" TargetMode="External"/></Relationships>
</file>

<file path=ppt/charts/_rels/chartEx143.xml.rels><?xml version="1.0" encoding="UTF-8" standalone="yes"?>
<Relationships xmlns="http://schemas.openxmlformats.org/package/2006/relationships"><Relationship Id="rId3" Type="http://schemas.microsoft.com/office/2011/relationships/chartColorStyle" Target="colors146.xml"/><Relationship Id="rId2" Type="http://schemas.microsoft.com/office/2011/relationships/chartStyle" Target="style146.xml"/><Relationship Id="rId1" Type="http://schemas.openxmlformats.org/officeDocument/2006/relationships/oleObject" Target="file:///C:\Users\tkim75\Desktop\Works\12.%20Nexus\Project%20Nexus_Breakdown_v6_0427.xlsx" TargetMode="External"/></Relationships>
</file>

<file path=ppt/charts/_rels/chartEx144.xml.rels><?xml version="1.0" encoding="UTF-8" standalone="yes"?>
<Relationships xmlns="http://schemas.openxmlformats.org/package/2006/relationships"><Relationship Id="rId3" Type="http://schemas.microsoft.com/office/2011/relationships/chartColorStyle" Target="colors147.xml"/><Relationship Id="rId2" Type="http://schemas.microsoft.com/office/2011/relationships/chartStyle" Target="style147.xml"/><Relationship Id="rId1" Type="http://schemas.openxmlformats.org/officeDocument/2006/relationships/oleObject" Target="file:///C:\Users\tkim75\Desktop\Works\12.%20Nexus\Project%20Nexus_Breakdown_v6_0427.xlsx" TargetMode="External"/></Relationships>
</file>

<file path=ppt/charts/_rels/chartEx145.xml.rels><?xml version="1.0" encoding="UTF-8" standalone="yes"?>
<Relationships xmlns="http://schemas.openxmlformats.org/package/2006/relationships"><Relationship Id="rId3" Type="http://schemas.microsoft.com/office/2011/relationships/chartColorStyle" Target="colors148.xml"/><Relationship Id="rId2" Type="http://schemas.microsoft.com/office/2011/relationships/chartStyle" Target="style148.xml"/><Relationship Id="rId1" Type="http://schemas.openxmlformats.org/officeDocument/2006/relationships/oleObject" Target="file:///C:\Users\tkim75\Desktop\Works\12.%20Nexus\Project%20Nexus_Breakdown_v6_0427.xlsx" TargetMode="External"/></Relationships>
</file>

<file path=ppt/charts/_rels/chartEx146.xml.rels><?xml version="1.0" encoding="UTF-8" standalone="yes"?>
<Relationships xmlns="http://schemas.openxmlformats.org/package/2006/relationships"><Relationship Id="rId3" Type="http://schemas.microsoft.com/office/2011/relationships/chartColorStyle" Target="colors149.xml"/><Relationship Id="rId2" Type="http://schemas.microsoft.com/office/2011/relationships/chartStyle" Target="style149.xml"/><Relationship Id="rId1" Type="http://schemas.openxmlformats.org/officeDocument/2006/relationships/oleObject" Target="file:///C:\Users\tkim75\Desktop\Works\12.%20Nexus\Project%20Nexus_Breakdown_v6_0427.xlsx" TargetMode="External"/></Relationships>
</file>

<file path=ppt/charts/_rels/chartEx147.xml.rels><?xml version="1.0" encoding="UTF-8" standalone="yes"?>
<Relationships xmlns="http://schemas.openxmlformats.org/package/2006/relationships"><Relationship Id="rId3" Type="http://schemas.microsoft.com/office/2011/relationships/chartColorStyle" Target="colors150.xml"/><Relationship Id="rId2" Type="http://schemas.microsoft.com/office/2011/relationships/chartStyle" Target="style150.xml"/><Relationship Id="rId1" Type="http://schemas.openxmlformats.org/officeDocument/2006/relationships/oleObject" Target="file:///C:\Users\tkim75\Desktop\Works\12.%20Nexus\Project%20Nexus_Breakdown_v6_0427.xlsx" TargetMode="External"/></Relationships>
</file>

<file path=ppt/charts/_rels/chartEx148.xml.rels><?xml version="1.0" encoding="UTF-8" standalone="yes"?>
<Relationships xmlns="http://schemas.openxmlformats.org/package/2006/relationships"><Relationship Id="rId3" Type="http://schemas.microsoft.com/office/2011/relationships/chartColorStyle" Target="colors151.xml"/><Relationship Id="rId2" Type="http://schemas.microsoft.com/office/2011/relationships/chartStyle" Target="style151.xml"/><Relationship Id="rId1" Type="http://schemas.openxmlformats.org/officeDocument/2006/relationships/oleObject" Target="file:///C:\Users\tkim75\Desktop\Works\12.%20Nexus\Project%20Nexus_Breakdown_v6_0427.xlsx" TargetMode="External"/></Relationships>
</file>

<file path=ppt/charts/_rels/chartEx149.xml.rels><?xml version="1.0" encoding="UTF-8" standalone="yes"?>
<Relationships xmlns="http://schemas.openxmlformats.org/package/2006/relationships"><Relationship Id="rId3" Type="http://schemas.microsoft.com/office/2011/relationships/chartColorStyle" Target="colors152.xml"/><Relationship Id="rId2" Type="http://schemas.microsoft.com/office/2011/relationships/chartStyle" Target="style152.xml"/><Relationship Id="rId1" Type="http://schemas.openxmlformats.org/officeDocument/2006/relationships/oleObject" Target="file:///C:\Users\tkim75\Desktop\Works\12.%20Nexus\Project%20Nexus_Breakdown_v5.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tkim75\Desktop\Works\12.%20Nexus\Project%20Nexus_Breakdown_v5.xlsx" TargetMode="External"/></Relationships>
</file>

<file path=ppt/charts/_rels/chartEx150.xml.rels><?xml version="1.0" encoding="UTF-8" standalone="yes"?>
<Relationships xmlns="http://schemas.openxmlformats.org/package/2006/relationships"><Relationship Id="rId3" Type="http://schemas.microsoft.com/office/2011/relationships/chartColorStyle" Target="colors153.xml"/><Relationship Id="rId2" Type="http://schemas.microsoft.com/office/2011/relationships/chartStyle" Target="style153.xml"/><Relationship Id="rId1" Type="http://schemas.openxmlformats.org/officeDocument/2006/relationships/oleObject" Target="file:///C:\Users\tkim75\Desktop\Works\12.%20Nexus\Project%20Nexus_Breakdown_v5.xlsx" TargetMode="External"/></Relationships>
</file>

<file path=ppt/charts/_rels/chartEx151.xml.rels><?xml version="1.0" encoding="UTF-8" standalone="yes"?>
<Relationships xmlns="http://schemas.openxmlformats.org/package/2006/relationships"><Relationship Id="rId3" Type="http://schemas.microsoft.com/office/2011/relationships/chartColorStyle" Target="colors154.xml"/><Relationship Id="rId2" Type="http://schemas.microsoft.com/office/2011/relationships/chartStyle" Target="style154.xml"/><Relationship Id="rId1" Type="http://schemas.openxmlformats.org/officeDocument/2006/relationships/oleObject" Target="file:///C:\Users\tkim75\Desktop\Works\12.%20Nexus\Project%20Nexus_Breakdown_v5.xlsx" TargetMode="External"/></Relationships>
</file>

<file path=ppt/charts/_rels/chartEx152.xml.rels><?xml version="1.0" encoding="UTF-8" standalone="yes"?>
<Relationships xmlns="http://schemas.openxmlformats.org/package/2006/relationships"><Relationship Id="rId3" Type="http://schemas.microsoft.com/office/2011/relationships/chartColorStyle" Target="colors155.xml"/><Relationship Id="rId2" Type="http://schemas.microsoft.com/office/2011/relationships/chartStyle" Target="style155.xml"/><Relationship Id="rId1" Type="http://schemas.openxmlformats.org/officeDocument/2006/relationships/oleObject" Target="file:///C:\Users\tkim75\Desktop\Works\12.%20Nexus\Project%20Nexus_Breakdown_v6_0427.xlsx" TargetMode="External"/></Relationships>
</file>

<file path=ppt/charts/_rels/chartEx153.xml.rels><?xml version="1.0" encoding="UTF-8" standalone="yes"?>
<Relationships xmlns="http://schemas.openxmlformats.org/package/2006/relationships"><Relationship Id="rId3" Type="http://schemas.microsoft.com/office/2011/relationships/chartColorStyle" Target="colors156.xml"/><Relationship Id="rId2" Type="http://schemas.microsoft.com/office/2011/relationships/chartStyle" Target="style156.xml"/><Relationship Id="rId1" Type="http://schemas.openxmlformats.org/officeDocument/2006/relationships/oleObject" Target="file:///C:\Users\tkim75\Desktop\Works\12.%20Nexus\Project%20Nexus_Breakdown_v6_0427.xlsx" TargetMode="External"/></Relationships>
</file>

<file path=ppt/charts/_rels/chartEx154.xml.rels><?xml version="1.0" encoding="UTF-8" standalone="yes"?>
<Relationships xmlns="http://schemas.openxmlformats.org/package/2006/relationships"><Relationship Id="rId3" Type="http://schemas.microsoft.com/office/2011/relationships/chartColorStyle" Target="colors157.xml"/><Relationship Id="rId2" Type="http://schemas.microsoft.com/office/2011/relationships/chartStyle" Target="style157.xml"/><Relationship Id="rId1" Type="http://schemas.openxmlformats.org/officeDocument/2006/relationships/oleObject" Target="file:///C:\Users\tkim75\Desktop\Works\12.%20Nexus\Project%20Nexus_Breakdown_v6_0427.xlsx" TargetMode="External"/></Relationships>
</file>

<file path=ppt/charts/_rels/chartEx155.xml.rels><?xml version="1.0" encoding="UTF-8" standalone="yes"?>
<Relationships xmlns="http://schemas.openxmlformats.org/package/2006/relationships"><Relationship Id="rId3" Type="http://schemas.microsoft.com/office/2011/relationships/chartColorStyle" Target="colors158.xml"/><Relationship Id="rId2" Type="http://schemas.microsoft.com/office/2011/relationships/chartStyle" Target="style158.xml"/><Relationship Id="rId1" Type="http://schemas.openxmlformats.org/officeDocument/2006/relationships/oleObject" Target="file:///C:\Users\tkim75\Desktop\Works\12.%20Nexus\Project%20Nexus_Breakdown_v6_0427.xlsx" TargetMode="External"/></Relationships>
</file>

<file path=ppt/charts/_rels/chartEx156.xml.rels><?xml version="1.0" encoding="UTF-8" standalone="yes"?>
<Relationships xmlns="http://schemas.openxmlformats.org/package/2006/relationships"><Relationship Id="rId3" Type="http://schemas.microsoft.com/office/2011/relationships/chartColorStyle" Target="colors159.xml"/><Relationship Id="rId2" Type="http://schemas.microsoft.com/office/2011/relationships/chartStyle" Target="style159.xml"/><Relationship Id="rId1" Type="http://schemas.openxmlformats.org/officeDocument/2006/relationships/oleObject" Target="file:///C:\Users\tkim75\Desktop\Works\12.%20Nexus\Project%20Nexus_Breakdown_v6_0427.xlsx" TargetMode="External"/></Relationships>
</file>

<file path=ppt/charts/_rels/chartEx157.xml.rels><?xml version="1.0" encoding="UTF-8" standalone="yes"?>
<Relationships xmlns="http://schemas.openxmlformats.org/package/2006/relationships"><Relationship Id="rId3" Type="http://schemas.microsoft.com/office/2011/relationships/chartColorStyle" Target="colors160.xml"/><Relationship Id="rId2" Type="http://schemas.microsoft.com/office/2011/relationships/chartStyle" Target="style160.xml"/><Relationship Id="rId1" Type="http://schemas.openxmlformats.org/officeDocument/2006/relationships/oleObject" Target="file:///C:\Users\tkim75\Desktop\Works\12.%20Nexus\Project%20Nexus_Breakdown_v6_0427.xlsx" TargetMode="External"/></Relationships>
</file>

<file path=ppt/charts/_rels/chartEx158.xml.rels><?xml version="1.0" encoding="UTF-8" standalone="yes"?>
<Relationships xmlns="http://schemas.openxmlformats.org/package/2006/relationships"><Relationship Id="rId3" Type="http://schemas.microsoft.com/office/2011/relationships/chartColorStyle" Target="colors161.xml"/><Relationship Id="rId2" Type="http://schemas.microsoft.com/office/2011/relationships/chartStyle" Target="style161.xml"/><Relationship Id="rId1" Type="http://schemas.openxmlformats.org/officeDocument/2006/relationships/oleObject" Target="file:///C:\Users\tkim75\Desktop\Works\12.%20Nexus\Project%20Nexus_Breakdown_v6_0427.xlsx" TargetMode="External"/></Relationships>
</file>

<file path=ppt/charts/_rels/chartEx159.xml.rels><?xml version="1.0" encoding="UTF-8" standalone="yes"?>
<Relationships xmlns="http://schemas.openxmlformats.org/package/2006/relationships"><Relationship Id="rId3" Type="http://schemas.microsoft.com/office/2011/relationships/chartColorStyle" Target="colors162.xml"/><Relationship Id="rId2" Type="http://schemas.microsoft.com/office/2011/relationships/chartStyle" Target="style162.xml"/><Relationship Id="rId1" Type="http://schemas.openxmlformats.org/officeDocument/2006/relationships/oleObject" Target="file:///C:\Users\tkim75\Desktop\Works\12.%20Nexus\Project%20Nexus_Breakdown_v6_0427.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tkim75\Desktop\Works\12.%20Nexus\Project%20Nexus_Breakdown_v4(Bridge&#50756;).xlsx" TargetMode="External"/></Relationships>
</file>

<file path=ppt/charts/_rels/chartEx160.xml.rels><?xml version="1.0" encoding="UTF-8" standalone="yes"?>
<Relationships xmlns="http://schemas.openxmlformats.org/package/2006/relationships"><Relationship Id="rId3" Type="http://schemas.microsoft.com/office/2011/relationships/chartColorStyle" Target="colors163.xml"/><Relationship Id="rId2" Type="http://schemas.microsoft.com/office/2011/relationships/chartStyle" Target="style163.xml"/><Relationship Id="rId1" Type="http://schemas.openxmlformats.org/officeDocument/2006/relationships/oleObject" Target="file:///C:\Users\tkim75\Desktop\Works\12.%20Nexus\Project%20Nexus_Breakdown_v6_0427.xlsx" TargetMode="External"/></Relationships>
</file>

<file path=ppt/charts/_rels/chartEx161.xml.rels><?xml version="1.0" encoding="UTF-8" standalone="yes"?>
<Relationships xmlns="http://schemas.openxmlformats.org/package/2006/relationships"><Relationship Id="rId3" Type="http://schemas.microsoft.com/office/2011/relationships/chartColorStyle" Target="colors164.xml"/><Relationship Id="rId2" Type="http://schemas.microsoft.com/office/2011/relationships/chartStyle" Target="style164.xml"/><Relationship Id="rId1" Type="http://schemas.openxmlformats.org/officeDocument/2006/relationships/oleObject" Target="file:///C:\Users\tkim75\Desktop\Works\12.%20Nexus\Project%20Nexus_Breakdown_v6_0427.xlsx" TargetMode="External"/></Relationships>
</file>

<file path=ppt/charts/_rels/chartEx162.xml.rels><?xml version="1.0" encoding="UTF-8" standalone="yes"?>
<Relationships xmlns="http://schemas.openxmlformats.org/package/2006/relationships"><Relationship Id="rId3" Type="http://schemas.microsoft.com/office/2011/relationships/chartColorStyle" Target="colors165.xml"/><Relationship Id="rId2" Type="http://schemas.microsoft.com/office/2011/relationships/chartStyle" Target="style165.xml"/><Relationship Id="rId1" Type="http://schemas.openxmlformats.org/officeDocument/2006/relationships/oleObject" Target="file:///C:\Users\tkim75\Desktop\Works\12.%20Nexus\Project%20Nexus_Breakdown_v6_0427.xlsx" TargetMode="External"/></Relationships>
</file>

<file path=ppt/charts/_rels/chartEx163.xml.rels><?xml version="1.0" encoding="UTF-8" standalone="yes"?>
<Relationships xmlns="http://schemas.openxmlformats.org/package/2006/relationships"><Relationship Id="rId3" Type="http://schemas.microsoft.com/office/2011/relationships/chartColorStyle" Target="colors166.xml"/><Relationship Id="rId2" Type="http://schemas.microsoft.com/office/2011/relationships/chartStyle" Target="style166.xml"/><Relationship Id="rId1" Type="http://schemas.openxmlformats.org/officeDocument/2006/relationships/oleObject" Target="file:///C:\Users\tkim75\Desktop\Works\12.%20Nexus\Project%20Nexus_Breakdown_v6_0427.xlsx" TargetMode="External"/></Relationships>
</file>

<file path=ppt/charts/_rels/chartEx164.xml.rels><?xml version="1.0" encoding="UTF-8" standalone="yes"?>
<Relationships xmlns="http://schemas.openxmlformats.org/package/2006/relationships"><Relationship Id="rId3" Type="http://schemas.microsoft.com/office/2011/relationships/chartColorStyle" Target="colors167.xml"/><Relationship Id="rId2" Type="http://schemas.microsoft.com/office/2011/relationships/chartStyle" Target="style167.xml"/><Relationship Id="rId1" Type="http://schemas.openxmlformats.org/officeDocument/2006/relationships/oleObject" Target="file:///C:\Users\tkim75\Desktop\Works\12.%20Nexus\Project%20Nexus_Breakdown_v6_0427.xlsx" TargetMode="External"/></Relationships>
</file>

<file path=ppt/charts/_rels/chartEx165.xml.rels><?xml version="1.0" encoding="UTF-8" standalone="yes"?>
<Relationships xmlns="http://schemas.openxmlformats.org/package/2006/relationships"><Relationship Id="rId3" Type="http://schemas.microsoft.com/office/2011/relationships/chartColorStyle" Target="colors168.xml"/><Relationship Id="rId2" Type="http://schemas.microsoft.com/office/2011/relationships/chartStyle" Target="style168.xml"/><Relationship Id="rId1" Type="http://schemas.openxmlformats.org/officeDocument/2006/relationships/oleObject" Target="file:///C:\Users\tkim75\Desktop\Works\12.%20Nexus\Project%20Nexus_Breakdown_v6_0427.xlsx" TargetMode="External"/></Relationships>
</file>

<file path=ppt/charts/_rels/chartEx166.xml.rels><?xml version="1.0" encoding="UTF-8" standalone="yes"?>
<Relationships xmlns="http://schemas.openxmlformats.org/package/2006/relationships"><Relationship Id="rId3" Type="http://schemas.microsoft.com/office/2011/relationships/chartColorStyle" Target="colors169.xml"/><Relationship Id="rId2" Type="http://schemas.microsoft.com/office/2011/relationships/chartStyle" Target="style169.xml"/><Relationship Id="rId1" Type="http://schemas.openxmlformats.org/officeDocument/2006/relationships/oleObject" Target="file:///C:\Users\tkim75\Desktop\Works\12.%20Nexus\Project%20Nexus_Breakdown_v6_0427.xlsx" TargetMode="External"/></Relationships>
</file>

<file path=ppt/charts/_rels/chartEx167.xml.rels><?xml version="1.0" encoding="UTF-8" standalone="yes"?>
<Relationships xmlns="http://schemas.openxmlformats.org/package/2006/relationships"><Relationship Id="rId3" Type="http://schemas.microsoft.com/office/2011/relationships/chartColorStyle" Target="colors170.xml"/><Relationship Id="rId2" Type="http://schemas.microsoft.com/office/2011/relationships/chartStyle" Target="style170.xml"/><Relationship Id="rId1" Type="http://schemas.openxmlformats.org/officeDocument/2006/relationships/oleObject" Target="file:///C:\Users\tkim75\Desktop\Works\12.%20Nexus\Project%20Nexus_Breakdown_v6_0427.xlsx" TargetMode="External"/></Relationships>
</file>

<file path=ppt/charts/_rels/chartEx168.xml.rels><?xml version="1.0" encoding="UTF-8" standalone="yes"?>
<Relationships xmlns="http://schemas.openxmlformats.org/package/2006/relationships"><Relationship Id="rId3" Type="http://schemas.microsoft.com/office/2011/relationships/chartColorStyle" Target="colors171.xml"/><Relationship Id="rId2" Type="http://schemas.microsoft.com/office/2011/relationships/chartStyle" Target="style171.xml"/><Relationship Id="rId1" Type="http://schemas.openxmlformats.org/officeDocument/2006/relationships/oleObject" Target="file:///C:\Users\tkim75\Desktop\Works\12.%20Nexus\Project%20Nexus_Breakdown_v6_0427.xlsx" TargetMode="External"/></Relationships>
</file>

<file path=ppt/charts/_rels/chartEx169.xml.rels><?xml version="1.0" encoding="UTF-8" standalone="yes"?>
<Relationships xmlns="http://schemas.openxmlformats.org/package/2006/relationships"><Relationship Id="rId3" Type="http://schemas.microsoft.com/office/2011/relationships/chartColorStyle" Target="colors172.xml"/><Relationship Id="rId2" Type="http://schemas.microsoft.com/office/2011/relationships/chartStyle" Target="style172.xml"/><Relationship Id="rId1" Type="http://schemas.openxmlformats.org/officeDocument/2006/relationships/oleObject" Target="file:///C:\Users\tkim75\Desktop\Works\12.%20Nexus\Project%20Nexus_Breakdown_v6_0427.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tkim75\Desktop\Works\12.%20Nexus\Project%20Nexus_Breakdown_v4(Bridge&#50756;).xlsx" TargetMode="External"/></Relationships>
</file>

<file path=ppt/charts/_rels/chartEx170.xml.rels><?xml version="1.0" encoding="UTF-8" standalone="yes"?>
<Relationships xmlns="http://schemas.openxmlformats.org/package/2006/relationships"><Relationship Id="rId3" Type="http://schemas.microsoft.com/office/2011/relationships/chartColorStyle" Target="colors173.xml"/><Relationship Id="rId2" Type="http://schemas.microsoft.com/office/2011/relationships/chartStyle" Target="style173.xml"/><Relationship Id="rId1" Type="http://schemas.openxmlformats.org/officeDocument/2006/relationships/oleObject" Target="file:///C:\Users\tkim75\Desktop\Works\12.%20Nexus\Project%20Nexus_Breakdown_v6_0427.xlsx" TargetMode="External"/></Relationships>
</file>

<file path=ppt/charts/_rels/chartEx171.xml.rels><?xml version="1.0" encoding="UTF-8" standalone="yes"?>
<Relationships xmlns="http://schemas.openxmlformats.org/package/2006/relationships"><Relationship Id="rId3" Type="http://schemas.microsoft.com/office/2011/relationships/chartColorStyle" Target="colors174.xml"/><Relationship Id="rId2" Type="http://schemas.microsoft.com/office/2011/relationships/chartStyle" Target="style174.xml"/><Relationship Id="rId1" Type="http://schemas.openxmlformats.org/officeDocument/2006/relationships/oleObject" Target="file:///C:\Users\tkim75\Desktop\Works\12.%20Nexus\Project%20Nexus_Breakdown_v6_0427.xlsx" TargetMode="External"/></Relationships>
</file>

<file path=ppt/charts/_rels/chartEx172.xml.rels><?xml version="1.0" encoding="UTF-8" standalone="yes"?>
<Relationships xmlns="http://schemas.openxmlformats.org/package/2006/relationships"><Relationship Id="rId3" Type="http://schemas.microsoft.com/office/2011/relationships/chartColorStyle" Target="colors175.xml"/><Relationship Id="rId2" Type="http://schemas.microsoft.com/office/2011/relationships/chartStyle" Target="style175.xml"/><Relationship Id="rId1" Type="http://schemas.openxmlformats.org/officeDocument/2006/relationships/oleObject" Target="file:///C:\Users\tkim75\Desktop\Works\12.%20Nexus\Project%20Nexus_Breakdown_v6_0427.xlsx" TargetMode="External"/></Relationships>
</file>

<file path=ppt/charts/_rels/chartEx173.xml.rels><?xml version="1.0" encoding="UTF-8" standalone="yes"?>
<Relationships xmlns="http://schemas.openxmlformats.org/package/2006/relationships"><Relationship Id="rId3" Type="http://schemas.microsoft.com/office/2011/relationships/chartColorStyle" Target="colors176.xml"/><Relationship Id="rId2" Type="http://schemas.microsoft.com/office/2011/relationships/chartStyle" Target="style176.xml"/><Relationship Id="rId1" Type="http://schemas.openxmlformats.org/officeDocument/2006/relationships/oleObject" Target="file:///C:\Users\tkim75\Desktop\Works\12.%20Nexus\Project%20Nexus_Breakdown_v6_0427.xlsx" TargetMode="External"/></Relationships>
</file>

<file path=ppt/charts/_rels/chartEx174.xml.rels><?xml version="1.0" encoding="UTF-8" standalone="yes"?>
<Relationships xmlns="http://schemas.openxmlformats.org/package/2006/relationships"><Relationship Id="rId3" Type="http://schemas.microsoft.com/office/2011/relationships/chartColorStyle" Target="colors177.xml"/><Relationship Id="rId2" Type="http://schemas.microsoft.com/office/2011/relationships/chartStyle" Target="style177.xml"/><Relationship Id="rId1" Type="http://schemas.openxmlformats.org/officeDocument/2006/relationships/oleObject" Target="file:///C:\Users\tkim75\Desktop\Works\12.%20Nexus\Project%20Nexus_Breakdown_v6_0427.xlsx" TargetMode="External"/></Relationships>
</file>

<file path=ppt/charts/_rels/chartEx175.xml.rels><?xml version="1.0" encoding="UTF-8" standalone="yes"?>
<Relationships xmlns="http://schemas.openxmlformats.org/package/2006/relationships"><Relationship Id="rId3" Type="http://schemas.microsoft.com/office/2011/relationships/chartColorStyle" Target="colors178.xml"/><Relationship Id="rId2" Type="http://schemas.microsoft.com/office/2011/relationships/chartStyle" Target="style178.xml"/><Relationship Id="rId1" Type="http://schemas.openxmlformats.org/officeDocument/2006/relationships/oleObject" Target="file:///C:\Users\tkim75\Desktop\Works\12.%20Nexus\Project%20Nexus_Breakdown_v6_0427.xlsx" TargetMode="External"/></Relationships>
</file>

<file path=ppt/charts/_rels/chartEx176.xml.rels><?xml version="1.0" encoding="UTF-8" standalone="yes"?>
<Relationships xmlns="http://schemas.openxmlformats.org/package/2006/relationships"><Relationship Id="rId3" Type="http://schemas.microsoft.com/office/2011/relationships/chartColorStyle" Target="colors179.xml"/><Relationship Id="rId2" Type="http://schemas.microsoft.com/office/2011/relationships/chartStyle" Target="style179.xml"/><Relationship Id="rId1" Type="http://schemas.openxmlformats.org/officeDocument/2006/relationships/oleObject" Target="file:///C:\Users\tkim75\Desktop\Works\12.%20Nexus\Project%20Nexus_Breakdown_v6_0427.xlsx" TargetMode="External"/></Relationships>
</file>

<file path=ppt/charts/_rels/chartEx177.xml.rels><?xml version="1.0" encoding="UTF-8" standalone="yes"?>
<Relationships xmlns="http://schemas.openxmlformats.org/package/2006/relationships"><Relationship Id="rId3" Type="http://schemas.microsoft.com/office/2011/relationships/chartColorStyle" Target="colors180.xml"/><Relationship Id="rId2" Type="http://schemas.microsoft.com/office/2011/relationships/chartStyle" Target="style180.xml"/><Relationship Id="rId1" Type="http://schemas.openxmlformats.org/officeDocument/2006/relationships/oleObject" Target="file:///C:\Users\tkim75\Desktop\Works\12.%20Nexus\Project%20Nexus_Breakdown_v6_0427.xlsx" TargetMode="External"/></Relationships>
</file>

<file path=ppt/charts/_rels/chartEx178.xml.rels><?xml version="1.0" encoding="UTF-8" standalone="yes"?>
<Relationships xmlns="http://schemas.openxmlformats.org/package/2006/relationships"><Relationship Id="rId3" Type="http://schemas.microsoft.com/office/2011/relationships/chartColorStyle" Target="colors181.xml"/><Relationship Id="rId2" Type="http://schemas.microsoft.com/office/2011/relationships/chartStyle" Target="style181.xml"/><Relationship Id="rId1" Type="http://schemas.openxmlformats.org/officeDocument/2006/relationships/oleObject" Target="file:///C:\Users\tkim75\Desktop\Works\12.%20Nexus\Project%20Nexus_Breakdown_v6_0427.xlsx" TargetMode="External"/></Relationships>
</file>

<file path=ppt/charts/_rels/chartEx179.xml.rels><?xml version="1.0" encoding="UTF-8" standalone="yes"?>
<Relationships xmlns="http://schemas.openxmlformats.org/package/2006/relationships"><Relationship Id="rId3" Type="http://schemas.microsoft.com/office/2011/relationships/chartColorStyle" Target="colors182.xml"/><Relationship Id="rId2" Type="http://schemas.microsoft.com/office/2011/relationships/chartStyle" Target="style182.xml"/><Relationship Id="rId1" Type="http://schemas.openxmlformats.org/officeDocument/2006/relationships/oleObject" Target="file:///C:\Users\tkim75\Desktop\Works\12.%20Nexus\Project%20Nexus_Breakdown_v6_0427.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tkim75\Desktop\Works\12.%20Nexus\Project%20Nexus_Breakdown_v5.xlsx" TargetMode="External"/></Relationships>
</file>

<file path=ppt/charts/_rels/chartEx180.xml.rels><?xml version="1.0" encoding="UTF-8" standalone="yes"?>
<Relationships xmlns="http://schemas.openxmlformats.org/package/2006/relationships"><Relationship Id="rId3" Type="http://schemas.microsoft.com/office/2011/relationships/chartColorStyle" Target="colors183.xml"/><Relationship Id="rId2" Type="http://schemas.microsoft.com/office/2011/relationships/chartStyle" Target="style183.xml"/><Relationship Id="rId1" Type="http://schemas.openxmlformats.org/officeDocument/2006/relationships/oleObject" Target="file:///C:\Users\tkim75\Desktop\Works\12.%20Nexus\Project%20Nexus_Breakdown_v6_0427.xlsx" TargetMode="External"/></Relationships>
</file>

<file path=ppt/charts/_rels/chartEx181.xml.rels><?xml version="1.0" encoding="UTF-8" standalone="yes"?>
<Relationships xmlns="http://schemas.openxmlformats.org/package/2006/relationships"><Relationship Id="rId3" Type="http://schemas.microsoft.com/office/2011/relationships/chartColorStyle" Target="colors184.xml"/><Relationship Id="rId2" Type="http://schemas.microsoft.com/office/2011/relationships/chartStyle" Target="style184.xml"/><Relationship Id="rId1" Type="http://schemas.openxmlformats.org/officeDocument/2006/relationships/oleObject" Target="file:///C:\Users\tkim75\Desktop\Works\12.%20Nexus\Project%20Nexus_Breakdown_v6_0427.xlsx" TargetMode="External"/></Relationships>
</file>

<file path=ppt/charts/_rels/chartEx182.xml.rels><?xml version="1.0" encoding="UTF-8" standalone="yes"?>
<Relationships xmlns="http://schemas.openxmlformats.org/package/2006/relationships"><Relationship Id="rId3" Type="http://schemas.microsoft.com/office/2011/relationships/chartColorStyle" Target="colors185.xml"/><Relationship Id="rId2" Type="http://schemas.microsoft.com/office/2011/relationships/chartStyle" Target="style185.xml"/><Relationship Id="rId1" Type="http://schemas.openxmlformats.org/officeDocument/2006/relationships/oleObject" Target="file:///C:\Users\tkim75\Desktop\Works\12.%20Nexus\Project%20Nexus_Breakdown_v6_0427.xlsx" TargetMode="External"/></Relationships>
</file>

<file path=ppt/charts/_rels/chartEx183.xml.rels><?xml version="1.0" encoding="UTF-8" standalone="yes"?>
<Relationships xmlns="http://schemas.openxmlformats.org/package/2006/relationships"><Relationship Id="rId3" Type="http://schemas.microsoft.com/office/2011/relationships/chartColorStyle" Target="colors186.xml"/><Relationship Id="rId2" Type="http://schemas.microsoft.com/office/2011/relationships/chartStyle" Target="style186.xml"/><Relationship Id="rId1" Type="http://schemas.openxmlformats.org/officeDocument/2006/relationships/oleObject" Target="file:///C:\Users\tkim75\Desktop\Works\12.%20Nexus\Project%20Nexus_Breakdown_v6_0427.xlsx" TargetMode="External"/></Relationships>
</file>

<file path=ppt/charts/_rels/chartEx184.xml.rels><?xml version="1.0" encoding="UTF-8" standalone="yes"?>
<Relationships xmlns="http://schemas.openxmlformats.org/package/2006/relationships"><Relationship Id="rId3" Type="http://schemas.microsoft.com/office/2011/relationships/chartColorStyle" Target="colors187.xml"/><Relationship Id="rId2" Type="http://schemas.microsoft.com/office/2011/relationships/chartStyle" Target="style187.xml"/><Relationship Id="rId1" Type="http://schemas.openxmlformats.org/officeDocument/2006/relationships/oleObject" Target="file:///C:\Users\tkim75\Desktop\Works\12.%20Nexus\Project%20Nexus_Breakdown_v6_0427.xlsx" TargetMode="External"/></Relationships>
</file>

<file path=ppt/charts/_rels/chartEx185.xml.rels><?xml version="1.0" encoding="UTF-8" standalone="yes"?>
<Relationships xmlns="http://schemas.openxmlformats.org/package/2006/relationships"><Relationship Id="rId3" Type="http://schemas.microsoft.com/office/2011/relationships/chartColorStyle" Target="colors188.xml"/><Relationship Id="rId2" Type="http://schemas.microsoft.com/office/2011/relationships/chartStyle" Target="style188.xml"/><Relationship Id="rId1" Type="http://schemas.openxmlformats.org/officeDocument/2006/relationships/oleObject" Target="file:///C:\Users\tkim75\Desktop\Works\12.%20Nexus\Project%20Nexus_Breakdown_v6_0427.xlsx" TargetMode="External"/></Relationships>
</file>

<file path=ppt/charts/_rels/chartEx186.xml.rels><?xml version="1.0" encoding="UTF-8" standalone="yes"?>
<Relationships xmlns="http://schemas.openxmlformats.org/package/2006/relationships"><Relationship Id="rId3" Type="http://schemas.microsoft.com/office/2011/relationships/chartColorStyle" Target="colors189.xml"/><Relationship Id="rId2" Type="http://schemas.microsoft.com/office/2011/relationships/chartStyle" Target="style189.xml"/><Relationship Id="rId1" Type="http://schemas.openxmlformats.org/officeDocument/2006/relationships/oleObject" Target="file:///C:\Users\tkim75\Desktop\Works\12.%20Nexus\Project%20Nexus_Breakdown_v6_0427.xlsx" TargetMode="External"/></Relationships>
</file>

<file path=ppt/charts/_rels/chartEx187.xml.rels><?xml version="1.0" encoding="UTF-8" standalone="yes"?>
<Relationships xmlns="http://schemas.openxmlformats.org/package/2006/relationships"><Relationship Id="rId3" Type="http://schemas.microsoft.com/office/2011/relationships/chartColorStyle" Target="colors190.xml"/><Relationship Id="rId2" Type="http://schemas.microsoft.com/office/2011/relationships/chartStyle" Target="style190.xml"/><Relationship Id="rId1" Type="http://schemas.openxmlformats.org/officeDocument/2006/relationships/oleObject" Target="file:///C:\Users\tkim75\Desktop\Works\12.%20Nexus\Project%20Nexus_Breakdown_v6_0427.xlsx" TargetMode="External"/></Relationships>
</file>

<file path=ppt/charts/_rels/chartEx188.xml.rels><?xml version="1.0" encoding="UTF-8" standalone="yes"?>
<Relationships xmlns="http://schemas.openxmlformats.org/package/2006/relationships"><Relationship Id="rId3" Type="http://schemas.microsoft.com/office/2011/relationships/chartColorStyle" Target="colors191.xml"/><Relationship Id="rId2" Type="http://schemas.microsoft.com/office/2011/relationships/chartStyle" Target="style191.xml"/><Relationship Id="rId1" Type="http://schemas.openxmlformats.org/officeDocument/2006/relationships/oleObject" Target="file:///C:\Users\tkim75\Desktop\Works\12.%20Nexus\Project%20Nexus_Breakdown_v6_0427.xlsx" TargetMode="External"/></Relationships>
</file>

<file path=ppt/charts/_rels/chartEx189.xml.rels><?xml version="1.0" encoding="UTF-8" standalone="yes"?>
<Relationships xmlns="http://schemas.openxmlformats.org/package/2006/relationships"><Relationship Id="rId3" Type="http://schemas.microsoft.com/office/2011/relationships/chartColorStyle" Target="colors192.xml"/><Relationship Id="rId2" Type="http://schemas.microsoft.com/office/2011/relationships/chartStyle" Target="style192.xml"/><Relationship Id="rId1" Type="http://schemas.openxmlformats.org/officeDocument/2006/relationships/oleObject" Target="file:///C:\Users\tkim75\Desktop\Works\12.%20Nexus\Project%20Nexus_Breakdown_v6_0427.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C:\Users\tkim75\Desktop\Works\12.%20Nexus\Project%20Nexus_Breakdown_v5.xlsx" TargetMode="External"/></Relationships>
</file>

<file path=ppt/charts/_rels/chartEx190.xml.rels><?xml version="1.0" encoding="UTF-8" standalone="yes"?>
<Relationships xmlns="http://schemas.openxmlformats.org/package/2006/relationships"><Relationship Id="rId3" Type="http://schemas.microsoft.com/office/2011/relationships/chartColorStyle" Target="colors193.xml"/><Relationship Id="rId2" Type="http://schemas.microsoft.com/office/2011/relationships/chartStyle" Target="style193.xml"/><Relationship Id="rId1" Type="http://schemas.openxmlformats.org/officeDocument/2006/relationships/oleObject" Target="file:///C:\Users\tkim75\Desktop\Works\12.%20Nexus\Project%20Nexus_Breakdown_v6_0427.xlsx" TargetMode="External"/></Relationships>
</file>

<file path=ppt/charts/_rels/chartEx191.xml.rels><?xml version="1.0" encoding="UTF-8" standalone="yes"?>
<Relationships xmlns="http://schemas.openxmlformats.org/package/2006/relationships"><Relationship Id="rId3" Type="http://schemas.microsoft.com/office/2011/relationships/chartColorStyle" Target="colors194.xml"/><Relationship Id="rId2" Type="http://schemas.microsoft.com/office/2011/relationships/chartStyle" Target="style194.xml"/><Relationship Id="rId1" Type="http://schemas.openxmlformats.org/officeDocument/2006/relationships/oleObject" Target="file:///C:\Users\tkim75\Desktop\Works\12.%20Nexus\Project%20Nexus_Breakdown_v6_0427.xlsx" TargetMode="External"/></Relationships>
</file>

<file path=ppt/charts/_rels/chartEx192.xml.rels><?xml version="1.0" encoding="UTF-8" standalone="yes"?>
<Relationships xmlns="http://schemas.openxmlformats.org/package/2006/relationships"><Relationship Id="rId3" Type="http://schemas.microsoft.com/office/2011/relationships/chartColorStyle" Target="colors195.xml"/><Relationship Id="rId2" Type="http://schemas.microsoft.com/office/2011/relationships/chartStyle" Target="style195.xml"/><Relationship Id="rId1" Type="http://schemas.openxmlformats.org/officeDocument/2006/relationships/oleObject" Target="file:///C:\Users\tkim75\Desktop\Works\12.%20Nexus\Project%20Nexus_Breakdown_v6_0427.xlsx" TargetMode="External"/></Relationships>
</file>

<file path=ppt/charts/_rels/chartEx193.xml.rels><?xml version="1.0" encoding="UTF-8" standalone="yes"?>
<Relationships xmlns="http://schemas.openxmlformats.org/package/2006/relationships"><Relationship Id="rId3" Type="http://schemas.microsoft.com/office/2011/relationships/chartColorStyle" Target="colors196.xml"/><Relationship Id="rId2" Type="http://schemas.microsoft.com/office/2011/relationships/chartStyle" Target="style196.xml"/><Relationship Id="rId1" Type="http://schemas.openxmlformats.org/officeDocument/2006/relationships/oleObject" Target="file:///C:\Users\tkim75\Desktop\Works\12.%20Nexus\Project%20Nexus_Breakdown_v6_0427.xlsx" TargetMode="External"/></Relationships>
</file>

<file path=ppt/charts/_rels/chartEx194.xml.rels><?xml version="1.0" encoding="UTF-8" standalone="yes"?>
<Relationships xmlns="http://schemas.openxmlformats.org/package/2006/relationships"><Relationship Id="rId3" Type="http://schemas.microsoft.com/office/2011/relationships/chartColorStyle" Target="colors197.xml"/><Relationship Id="rId2" Type="http://schemas.microsoft.com/office/2011/relationships/chartStyle" Target="style197.xml"/><Relationship Id="rId1" Type="http://schemas.openxmlformats.org/officeDocument/2006/relationships/oleObject" Target="file:///C:\Users\tkim75\Desktop\Works\12.%20Nexus\Project%20Nexus_Breakdown_v6_0427.xlsx" TargetMode="External"/></Relationships>
</file>

<file path=ppt/charts/_rels/chartEx195.xml.rels><?xml version="1.0" encoding="UTF-8" standalone="yes"?>
<Relationships xmlns="http://schemas.openxmlformats.org/package/2006/relationships"><Relationship Id="rId3" Type="http://schemas.microsoft.com/office/2011/relationships/chartColorStyle" Target="colors198.xml"/><Relationship Id="rId2" Type="http://schemas.microsoft.com/office/2011/relationships/chartStyle" Target="style198.xml"/><Relationship Id="rId1" Type="http://schemas.openxmlformats.org/officeDocument/2006/relationships/oleObject" Target="file:///C:\Users\tkim75\Desktop\Works\12.%20Nexus\Project%20Nexus_Breakdown_v6_0427.xlsx" TargetMode="External"/></Relationships>
</file>

<file path=ppt/charts/_rels/chartEx196.xml.rels><?xml version="1.0" encoding="UTF-8" standalone="yes"?>
<Relationships xmlns="http://schemas.openxmlformats.org/package/2006/relationships"><Relationship Id="rId3" Type="http://schemas.microsoft.com/office/2011/relationships/chartColorStyle" Target="colors199.xml"/><Relationship Id="rId2" Type="http://schemas.microsoft.com/office/2011/relationships/chartStyle" Target="style199.xml"/><Relationship Id="rId1" Type="http://schemas.openxmlformats.org/officeDocument/2006/relationships/oleObject" Target="file:///C:\Users\tkim75\Desktop\Works\12.%20Nexus\Project%20Nexus_Breakdown_v6_0427.xlsx" TargetMode="External"/></Relationships>
</file>

<file path=ppt/charts/_rels/chartEx197.xml.rels><?xml version="1.0" encoding="UTF-8" standalone="yes"?>
<Relationships xmlns="http://schemas.openxmlformats.org/package/2006/relationships"><Relationship Id="rId3" Type="http://schemas.microsoft.com/office/2011/relationships/chartColorStyle" Target="colors200.xml"/><Relationship Id="rId2" Type="http://schemas.microsoft.com/office/2011/relationships/chartStyle" Target="style200.xml"/><Relationship Id="rId1" Type="http://schemas.openxmlformats.org/officeDocument/2006/relationships/oleObject" Target="file:///C:\Users\tkim75\Desktop\Works\12.%20Nexus\Project%20Nexus_Breakdown_v6_0427.xlsx" TargetMode="External"/></Relationships>
</file>

<file path=ppt/charts/_rels/chartEx198.xml.rels><?xml version="1.0" encoding="UTF-8" standalone="yes"?>
<Relationships xmlns="http://schemas.openxmlformats.org/package/2006/relationships"><Relationship Id="rId3" Type="http://schemas.microsoft.com/office/2011/relationships/chartColorStyle" Target="colors201.xml"/><Relationship Id="rId2" Type="http://schemas.microsoft.com/office/2011/relationships/chartStyle" Target="style201.xml"/><Relationship Id="rId1" Type="http://schemas.openxmlformats.org/officeDocument/2006/relationships/oleObject" Target="file:///C:\Users\tkim75\Desktop\Works\12.%20Nexus\Project%20Nexus_Breakdown_v6_0427.xlsx" TargetMode="External"/></Relationships>
</file>

<file path=ppt/charts/_rels/chartEx199.xml.rels><?xml version="1.0" encoding="UTF-8" standalone="yes"?>
<Relationships xmlns="http://schemas.openxmlformats.org/package/2006/relationships"><Relationship Id="rId3" Type="http://schemas.microsoft.com/office/2011/relationships/chartColorStyle" Target="colors202.xml"/><Relationship Id="rId2" Type="http://schemas.microsoft.com/office/2011/relationships/chartStyle" Target="style202.xml"/><Relationship Id="rId1" Type="http://schemas.openxmlformats.org/officeDocument/2006/relationships/oleObject" Target="file:///C:\Users\tkim75\Desktop\Works\12.%20Nexus\Project%20Nexus_Breakdown_v6_0427.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tkim75\Desktop\Works\12.%20Nexus\Project%20Nexus_Breakdown_v6_0427.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tkim75\Desktop\Works\12.%20Nexus\Project%20Nexus_Breakdown_v5.xlsx" TargetMode="External"/></Relationships>
</file>

<file path=ppt/charts/_rels/chartEx200.xml.rels><?xml version="1.0" encoding="UTF-8" standalone="yes"?>
<Relationships xmlns="http://schemas.openxmlformats.org/package/2006/relationships"><Relationship Id="rId3" Type="http://schemas.microsoft.com/office/2011/relationships/chartColorStyle" Target="colors209.xml"/><Relationship Id="rId2" Type="http://schemas.microsoft.com/office/2011/relationships/chartStyle" Target="style209.xml"/><Relationship Id="rId1" Type="http://schemas.openxmlformats.org/officeDocument/2006/relationships/oleObject" Target="file:///C:\Users\sjung15\Desktop\Project%20Nexus\WP\Project%20Nexus_Margin_v6.xlsx" TargetMode="External"/></Relationships>
</file>

<file path=ppt/charts/_rels/chartEx201.xml.rels><?xml version="1.0" encoding="UTF-8" standalone="yes"?>
<Relationships xmlns="http://schemas.openxmlformats.org/package/2006/relationships"><Relationship Id="rId3" Type="http://schemas.microsoft.com/office/2011/relationships/chartColorStyle" Target="colors210.xml"/><Relationship Id="rId2" Type="http://schemas.microsoft.com/office/2011/relationships/chartStyle" Target="style210.xml"/><Relationship Id="rId1" Type="http://schemas.openxmlformats.org/officeDocument/2006/relationships/oleObject" Target="file:///C:\Users\sjung15\Desktop\Project%20Nexus\WP\Project%20Nexus_Margin_v6.xlsx" TargetMode="External"/></Relationships>
</file>

<file path=ppt/charts/_rels/chartEx202.xml.rels><?xml version="1.0" encoding="UTF-8" standalone="yes"?>
<Relationships xmlns="http://schemas.openxmlformats.org/package/2006/relationships"><Relationship Id="rId3" Type="http://schemas.microsoft.com/office/2011/relationships/chartColorStyle" Target="colors211.xml"/><Relationship Id="rId2" Type="http://schemas.microsoft.com/office/2011/relationships/chartStyle" Target="style211.xml"/><Relationship Id="rId1" Type="http://schemas.openxmlformats.org/officeDocument/2006/relationships/oleObject" Target="file:///C:\Users\sjung15\Desktop\Project%20Nexus\WP\Project%20Nexus_Margin_v7.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tkim75\Desktop\Works\12.%20Nexus\Project%20Nexus_Breakdown_v4(Bridge&#50756;).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file:///C:\Users\tkim75\Desktop\Works\12.%20Nexus\Project%20Nexus_Breakdown_v4(Bridge&#50756;).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file:///C:\Users\tkim75\Desktop\Works\12.%20Nexus\Project%20Nexus_Breakdown_v5.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file:///C:\Users\tkim75\Desktop\Works\12.%20Nexus\Project%20Nexus_Breakdown_v5.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file:///C:\Users\tkim75\Desktop\Works\12.%20Nexus\Project%20Nexus_Breakdown_v5.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file:///C:\Users\tkim75\Desktop\Works\12.%20Nexus\Project%20Nexus_Breakdown_v5.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oleObject" Target="file:///C:\Users\tkim75\Desktop\Works\12.%20Nexus\Project%20Nexus_Breakdown_v5.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file:///C:\Users\tkim75\Desktop\Works\12.%20Nexus\Project%20Nexus_Breakdown_v5.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file:///C:\Users\tkim75\Desktop\Works\12.%20Nexus\Project%20Nexus_Breakdown_v4(Bridge&#50756;).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tkim75\Desktop\Works\12.%20Nexus\Project%20Nexus_Breakdown_v6_0427.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file:///C:\Users\tkim75\Desktop\Works\12.%20Nexus\Project%20Nexus_Breakdown_v5.xlsx" TargetMode="External"/></Relationships>
</file>

<file path=ppt/charts/_rels/chartEx31.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oleObject" Target="file:///C:\Users\tkim75\Desktop\Works\12.%20Nexus\Project%20Nexus_Breakdown_v5.xlsx" TargetMode="External"/></Relationships>
</file>

<file path=ppt/charts/_rels/chartEx32.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oleObject" Target="file:///C:\Users\tkim75\Desktop\Works\12.%20Nexus\Project%20Nexus_Breakdown_v4(Bridge&#50756;).xlsx" TargetMode="External"/></Relationships>
</file>

<file path=ppt/charts/_rels/chartEx33.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oleObject" Target="file:///C:\Users\tkim75\Desktop\Works\12.%20Nexus\Project%20Nexus_Breakdown_v5.xlsx" TargetMode="External"/></Relationships>
</file>

<file path=ppt/charts/_rels/chartEx34.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oleObject" Target="file:///C:\Users\tkim75\Desktop\Works\12.%20Nexus\Project%20Nexus_Breakdown_v5.xlsx" TargetMode="External"/></Relationships>
</file>

<file path=ppt/charts/_rels/chartEx35.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oleObject" Target="file:///C:\Users\tkim75\Desktop\Works\12.%20Nexus\Project%20Nexus_Breakdown_v5.xlsx" TargetMode="External"/></Relationships>
</file>

<file path=ppt/charts/_rels/chartEx36.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oleObject" Target="file:///C:\Users\tkim75\Desktop\Works\12.%20Nexus\Project%20Nexus_Breakdown_v5.xlsx" TargetMode="External"/></Relationships>
</file>

<file path=ppt/charts/_rels/chartEx37.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oleObject" Target="file:///C:\Users\tkim75\Desktop\Works\12.%20Nexus\Project%20Nexus_Breakdown_v5.xlsx" TargetMode="External"/></Relationships>
</file>

<file path=ppt/charts/_rels/chartEx38.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oleObject" Target="file:///C:\Users\tkim75\Desktop\Works\12.%20Nexus\Project%20Nexus_Breakdown_v5.xlsx" TargetMode="External"/></Relationships>
</file>

<file path=ppt/charts/_rels/chartEx39.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oleObject" Target="file:///C:\Users\tkim75\Desktop\Works\12.%20Nexus\Project%20Nexus_Breakdown_v5.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tkim75\Desktop\Works\12.%20Nexus\Project%20Nexus_Breakdown_v6_0427.xlsx" TargetMode="External"/></Relationships>
</file>

<file path=ppt/charts/_rels/chartEx40.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oleObject" Target="file:///C:\Users\tkim75\Desktop\Works\12.%20Nexus\Project%20Nexus_Breakdown_v5.xlsx" TargetMode="External"/></Relationships>
</file>

<file path=ppt/charts/_rels/chartEx41.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oleObject" Target="file:///C:\Users\tkim75\Desktop\Works\12.%20Nexus\Project%20Nexus_Breakdown_v4(Bridge&#50756;).xlsx" TargetMode="External"/></Relationships>
</file>

<file path=ppt/charts/_rels/chartEx42.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oleObject" Target="file:///C:\Users\tkim75\Desktop\Works\12.%20Nexus\Project%20Nexus_Breakdown_v5.xlsx" TargetMode="External"/></Relationships>
</file>

<file path=ppt/charts/_rels/chartEx43.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oleObject" Target="file:///C:\Users\tkim75\Desktop\Works\12.%20Nexus\Project%20Nexus_Breakdown_v5.xlsx" TargetMode="External"/></Relationships>
</file>

<file path=ppt/charts/_rels/chartEx44.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oleObject" Target="file:///C:\Users\tkim75\Desktop\Works\12.%20Nexus\Project%20Nexus_Breakdown_v5.xlsx" TargetMode="External"/></Relationships>
</file>

<file path=ppt/charts/_rels/chartEx45.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oleObject" Target="file:///C:\Users\tkim75\Desktop\Works\12.%20Nexus\Project%20Nexus_Breakdown_v5.xlsx" TargetMode="External"/></Relationships>
</file>

<file path=ppt/charts/_rels/chartEx46.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oleObject" Target="file:///C:\Users\tkim75\Desktop\Works\12.%20Nexus\Project%20Nexus_Breakdown_v5.xlsx" TargetMode="External"/></Relationships>
</file>

<file path=ppt/charts/_rels/chartEx47.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oleObject" Target="file:///C:\Users\tkim75\Desktop\Works\12.%20Nexus\Project%20Nexus_Breakdown_v4(Bridge&#50756;).xlsx" TargetMode="External"/></Relationships>
</file>

<file path=ppt/charts/_rels/chartEx48.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oleObject" Target="file:///C:\Users\tkim75\Desktop\Works\12.%20Nexus\Project%20Nexus_Breakdown_v4(Bridge&#50756;).xlsx" TargetMode="External"/></Relationships>
</file>

<file path=ppt/charts/_rels/chartEx49.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oleObject" Target="file:///C:\Users\tkim75\Desktop\Works\12.%20Nexus\Project%20Nexus_Breakdown_v5.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tkim75\Desktop\Works\12.%20Nexus\Project%20Nexus_Breakdown_v6_0427.xlsx" TargetMode="External"/></Relationships>
</file>

<file path=ppt/charts/_rels/chartEx50.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oleObject" Target="file:///C:\Users\tkim75\Desktop\Works\12.%20Nexus\Project%20Nexus_Breakdown_v4(Bridge&#50756;).xlsx" TargetMode="External"/></Relationships>
</file>

<file path=ppt/charts/_rels/chartEx51.xml.rels><?xml version="1.0" encoding="UTF-8" standalone="yes"?>
<Relationships xmlns="http://schemas.openxmlformats.org/package/2006/relationships"><Relationship Id="rId3" Type="http://schemas.microsoft.com/office/2011/relationships/chartColorStyle" Target="colors54.xml"/><Relationship Id="rId2" Type="http://schemas.microsoft.com/office/2011/relationships/chartStyle" Target="style54.xml"/><Relationship Id="rId1" Type="http://schemas.openxmlformats.org/officeDocument/2006/relationships/oleObject" Target="file:///C:\Users\tkim75\Desktop\Works\12.%20Nexus\Project%20Nexus_Breakdown_v4(Bridge&#50756;).xlsx" TargetMode="External"/></Relationships>
</file>

<file path=ppt/charts/_rels/chartEx52.xml.rels><?xml version="1.0" encoding="UTF-8" standalone="yes"?>
<Relationships xmlns="http://schemas.openxmlformats.org/package/2006/relationships"><Relationship Id="rId3" Type="http://schemas.microsoft.com/office/2011/relationships/chartColorStyle" Target="colors55.xml"/><Relationship Id="rId2" Type="http://schemas.microsoft.com/office/2011/relationships/chartStyle" Target="style55.xml"/><Relationship Id="rId1" Type="http://schemas.openxmlformats.org/officeDocument/2006/relationships/oleObject" Target="file:///C:\Users\tkim75\Desktop\Works\12.%20Nexus\Project%20Nexus_Breakdown_v5.xlsx" TargetMode="External"/></Relationships>
</file>

<file path=ppt/charts/_rels/chartEx53.xml.rels><?xml version="1.0" encoding="UTF-8" standalone="yes"?>
<Relationships xmlns="http://schemas.openxmlformats.org/package/2006/relationships"><Relationship Id="rId3" Type="http://schemas.microsoft.com/office/2011/relationships/chartColorStyle" Target="colors56.xml"/><Relationship Id="rId2" Type="http://schemas.microsoft.com/office/2011/relationships/chartStyle" Target="style56.xml"/><Relationship Id="rId1" Type="http://schemas.openxmlformats.org/officeDocument/2006/relationships/oleObject" Target="file:///C:\Users\tkim75\Desktop\Works\12.%20Nexus\Project%20Nexus_Breakdown_v5.xlsx" TargetMode="External"/></Relationships>
</file>

<file path=ppt/charts/_rels/chartEx54.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oleObject" Target="file:///C:\Users\tkim75\Desktop\Works\12.%20Nexus\Project%20Nexus_Breakdown_v5.xlsx" TargetMode="External"/></Relationships>
</file>

<file path=ppt/charts/_rels/chartEx55.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oleObject" Target="file:///C:\Users\tkim75\Desktop\Works\12.%20Nexus\Project%20Nexus_Breakdown_v5.xlsx" TargetMode="External"/></Relationships>
</file>

<file path=ppt/charts/_rels/chartEx56.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oleObject" Target="file:///C:\Users\tkim75\Desktop\Works\12.%20Nexus\Project%20Nexus_Breakdown_v5.xlsx" TargetMode="External"/></Relationships>
</file>

<file path=ppt/charts/_rels/chartEx57.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oleObject" Target="file:///C:\Users\tkim75\Desktop\Works\12.%20Nexus\Project%20Nexus_Breakdown_v5.xlsx" TargetMode="External"/></Relationships>
</file>

<file path=ppt/charts/_rels/chartEx58.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oleObject" Target="file:///C:\Users\tkim75\Desktop\Works\12.%20Nexus\Project%20Nexus_Breakdown_v5.xlsx" TargetMode="External"/></Relationships>
</file>

<file path=ppt/charts/_rels/chartEx59.xml.rels><?xml version="1.0" encoding="UTF-8" standalone="yes"?>
<Relationships xmlns="http://schemas.openxmlformats.org/package/2006/relationships"><Relationship Id="rId3" Type="http://schemas.microsoft.com/office/2011/relationships/chartColorStyle" Target="colors62.xml"/><Relationship Id="rId2" Type="http://schemas.microsoft.com/office/2011/relationships/chartStyle" Target="style62.xml"/><Relationship Id="rId1" Type="http://schemas.openxmlformats.org/officeDocument/2006/relationships/oleObject" Target="file:///C:\Users\tkim75\Desktop\Works\12.%20Nexus\Project%20Nexus_Breakdown_v5.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tkim75\Desktop\Works\12.%20Nexus\Project%20Nexus_Breakdown_v6_0427.xlsx" TargetMode="External"/></Relationships>
</file>

<file path=ppt/charts/_rels/chartEx60.xml.rels><?xml version="1.0" encoding="UTF-8" standalone="yes"?>
<Relationships xmlns="http://schemas.openxmlformats.org/package/2006/relationships"><Relationship Id="rId3" Type="http://schemas.microsoft.com/office/2011/relationships/chartColorStyle" Target="colors63.xml"/><Relationship Id="rId2" Type="http://schemas.microsoft.com/office/2011/relationships/chartStyle" Target="style63.xml"/><Relationship Id="rId1" Type="http://schemas.openxmlformats.org/officeDocument/2006/relationships/oleObject" Target="file:///C:\Users\tkim75\Desktop\Works\12.%20Nexus\Project%20Nexus_Breakdown_v5.xlsx" TargetMode="External"/></Relationships>
</file>

<file path=ppt/charts/_rels/chartEx61.xml.rels><?xml version="1.0" encoding="UTF-8" standalone="yes"?>
<Relationships xmlns="http://schemas.openxmlformats.org/package/2006/relationships"><Relationship Id="rId3" Type="http://schemas.microsoft.com/office/2011/relationships/chartColorStyle" Target="colors64.xml"/><Relationship Id="rId2" Type="http://schemas.microsoft.com/office/2011/relationships/chartStyle" Target="style64.xml"/><Relationship Id="rId1" Type="http://schemas.openxmlformats.org/officeDocument/2006/relationships/oleObject" Target="file:///C:\Users\tkim75\Desktop\Works\12.%20Nexus\Project%20Nexus_Breakdown_v5.xlsx" TargetMode="External"/></Relationships>
</file>

<file path=ppt/charts/_rels/chartEx62.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oleObject" Target="file:///C:\Users\tkim75\Desktop\Works\12.%20Nexus\Project%20Nexus_Breakdown_v4(Bridge&#50756;).xlsx" TargetMode="External"/></Relationships>
</file>

<file path=ppt/charts/_rels/chartEx63.xml.rels><?xml version="1.0" encoding="UTF-8" standalone="yes"?>
<Relationships xmlns="http://schemas.openxmlformats.org/package/2006/relationships"><Relationship Id="rId3" Type="http://schemas.microsoft.com/office/2011/relationships/chartColorStyle" Target="colors66.xml"/><Relationship Id="rId2" Type="http://schemas.microsoft.com/office/2011/relationships/chartStyle" Target="style66.xml"/><Relationship Id="rId1" Type="http://schemas.openxmlformats.org/officeDocument/2006/relationships/oleObject" Target="file:///C:\Users\tkim75\Desktop\Works\12.%20Nexus\Project%20Nexus_Breakdown_v4(Bridge&#50756;).xlsx" TargetMode="External"/></Relationships>
</file>

<file path=ppt/charts/_rels/chartEx64.xml.rels><?xml version="1.0" encoding="UTF-8" standalone="yes"?>
<Relationships xmlns="http://schemas.openxmlformats.org/package/2006/relationships"><Relationship Id="rId3" Type="http://schemas.microsoft.com/office/2011/relationships/chartColorStyle" Target="colors67.xml"/><Relationship Id="rId2" Type="http://schemas.microsoft.com/office/2011/relationships/chartStyle" Target="style67.xml"/><Relationship Id="rId1" Type="http://schemas.openxmlformats.org/officeDocument/2006/relationships/oleObject" Target="file:///C:\Users\tkim75\Desktop\Works\12.%20Nexus\Project%20Nexus_Breakdown_v5.xlsx" TargetMode="External"/></Relationships>
</file>

<file path=ppt/charts/_rels/chartEx65.xml.rels><?xml version="1.0" encoding="UTF-8" standalone="yes"?>
<Relationships xmlns="http://schemas.openxmlformats.org/package/2006/relationships"><Relationship Id="rId3" Type="http://schemas.microsoft.com/office/2011/relationships/chartColorStyle" Target="colors68.xml"/><Relationship Id="rId2" Type="http://schemas.microsoft.com/office/2011/relationships/chartStyle" Target="style68.xml"/><Relationship Id="rId1" Type="http://schemas.openxmlformats.org/officeDocument/2006/relationships/oleObject" Target="file:///C:\Users\tkim75\Desktop\Works\12.%20Nexus\Project%20Nexus_Breakdown_v5.xlsx" TargetMode="External"/></Relationships>
</file>

<file path=ppt/charts/_rels/chartEx66.xml.rels><?xml version="1.0" encoding="UTF-8" standalone="yes"?>
<Relationships xmlns="http://schemas.openxmlformats.org/package/2006/relationships"><Relationship Id="rId3" Type="http://schemas.microsoft.com/office/2011/relationships/chartColorStyle" Target="colors69.xml"/><Relationship Id="rId2" Type="http://schemas.microsoft.com/office/2011/relationships/chartStyle" Target="style69.xml"/><Relationship Id="rId1" Type="http://schemas.openxmlformats.org/officeDocument/2006/relationships/oleObject" Target="file:///C:\Users\tkim75\Desktop\Works\12.%20Nexus\Project%20Nexus_Breakdown_v5.xlsx" TargetMode="External"/></Relationships>
</file>

<file path=ppt/charts/_rels/chartEx67.xml.rels><?xml version="1.0" encoding="UTF-8" standalone="yes"?>
<Relationships xmlns="http://schemas.openxmlformats.org/package/2006/relationships"><Relationship Id="rId3" Type="http://schemas.microsoft.com/office/2011/relationships/chartColorStyle" Target="colors70.xml"/><Relationship Id="rId2" Type="http://schemas.microsoft.com/office/2011/relationships/chartStyle" Target="style70.xml"/><Relationship Id="rId1" Type="http://schemas.openxmlformats.org/officeDocument/2006/relationships/oleObject" Target="file:///C:\Users\tkim75\Desktop\Works\12.%20Nexus\Project%20Nexus_Breakdown_v5.xlsx" TargetMode="External"/></Relationships>
</file>

<file path=ppt/charts/_rels/chartEx68.xml.rels><?xml version="1.0" encoding="UTF-8" standalone="yes"?>
<Relationships xmlns="http://schemas.openxmlformats.org/package/2006/relationships"><Relationship Id="rId3" Type="http://schemas.microsoft.com/office/2011/relationships/chartColorStyle" Target="colors71.xml"/><Relationship Id="rId2" Type="http://schemas.microsoft.com/office/2011/relationships/chartStyle" Target="style71.xml"/><Relationship Id="rId1" Type="http://schemas.openxmlformats.org/officeDocument/2006/relationships/oleObject" Target="file:///C:\Users\tkim75\Desktop\Works\12.%20Nexus\Project%20Nexus_Breakdown_v5.xlsx" TargetMode="External"/></Relationships>
</file>

<file path=ppt/charts/_rels/chartEx69.xml.rels><?xml version="1.0" encoding="UTF-8" standalone="yes"?>
<Relationships xmlns="http://schemas.openxmlformats.org/package/2006/relationships"><Relationship Id="rId3" Type="http://schemas.microsoft.com/office/2011/relationships/chartColorStyle" Target="colors72.xml"/><Relationship Id="rId2" Type="http://schemas.microsoft.com/office/2011/relationships/chartStyle" Target="style72.xml"/><Relationship Id="rId1" Type="http://schemas.openxmlformats.org/officeDocument/2006/relationships/oleObject" Target="file:///C:\Users\tkim75\Desktop\Works\12.%20Nexus\Project%20Nexus_Breakdown_v5.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tkim75\Desktop\Works\12.%20Nexus\Project%20Nexus_Breakdown_v4(Bridge&#50756;).xlsx" TargetMode="External"/></Relationships>
</file>

<file path=ppt/charts/_rels/chartEx70.xml.rels><?xml version="1.0" encoding="UTF-8" standalone="yes"?>
<Relationships xmlns="http://schemas.openxmlformats.org/package/2006/relationships"><Relationship Id="rId3" Type="http://schemas.microsoft.com/office/2011/relationships/chartColorStyle" Target="colors73.xml"/><Relationship Id="rId2" Type="http://schemas.microsoft.com/office/2011/relationships/chartStyle" Target="style73.xml"/><Relationship Id="rId1" Type="http://schemas.openxmlformats.org/officeDocument/2006/relationships/oleObject" Target="file:///C:\Users\tkim75\Desktop\Works\12.%20Nexus\Project%20Nexus_Breakdown_v5.xlsx" TargetMode="External"/></Relationships>
</file>

<file path=ppt/charts/_rels/chartEx71.xml.rels><?xml version="1.0" encoding="UTF-8" standalone="yes"?>
<Relationships xmlns="http://schemas.openxmlformats.org/package/2006/relationships"><Relationship Id="rId3" Type="http://schemas.microsoft.com/office/2011/relationships/chartColorStyle" Target="colors74.xml"/><Relationship Id="rId2" Type="http://schemas.microsoft.com/office/2011/relationships/chartStyle" Target="style74.xml"/><Relationship Id="rId1" Type="http://schemas.openxmlformats.org/officeDocument/2006/relationships/oleObject" Target="file:///C:\Users\tkim75\Desktop\Works\12.%20Nexus\Project%20Nexus_Breakdown_v5.xlsx" TargetMode="External"/></Relationships>
</file>

<file path=ppt/charts/_rels/chartEx72.xml.rels><?xml version="1.0" encoding="UTF-8" standalone="yes"?>
<Relationships xmlns="http://schemas.openxmlformats.org/package/2006/relationships"><Relationship Id="rId3" Type="http://schemas.microsoft.com/office/2011/relationships/chartColorStyle" Target="colors75.xml"/><Relationship Id="rId2" Type="http://schemas.microsoft.com/office/2011/relationships/chartStyle" Target="style75.xml"/><Relationship Id="rId1" Type="http://schemas.openxmlformats.org/officeDocument/2006/relationships/oleObject" Target="file:///C:\Users\tkim75\Desktop\Works\12.%20Nexus\Project%20Nexus_Breakdown_v5.xlsx" TargetMode="External"/></Relationships>
</file>

<file path=ppt/charts/_rels/chartEx73.xml.rels><?xml version="1.0" encoding="UTF-8" standalone="yes"?>
<Relationships xmlns="http://schemas.openxmlformats.org/package/2006/relationships"><Relationship Id="rId3" Type="http://schemas.microsoft.com/office/2011/relationships/chartColorStyle" Target="colors76.xml"/><Relationship Id="rId2" Type="http://schemas.microsoft.com/office/2011/relationships/chartStyle" Target="style76.xml"/><Relationship Id="rId1" Type="http://schemas.openxmlformats.org/officeDocument/2006/relationships/oleObject" Target="file:///C:\Users\tkim75\Desktop\Works\12.%20Nexus\Project%20Nexus_Breakdown_v4(Bridge&#50756;).xlsx" TargetMode="External"/></Relationships>
</file>

<file path=ppt/charts/_rels/chartEx74.xml.rels><?xml version="1.0" encoding="UTF-8" standalone="yes"?>
<Relationships xmlns="http://schemas.openxmlformats.org/package/2006/relationships"><Relationship Id="rId3" Type="http://schemas.microsoft.com/office/2011/relationships/chartColorStyle" Target="colors77.xml"/><Relationship Id="rId2" Type="http://schemas.microsoft.com/office/2011/relationships/chartStyle" Target="style77.xml"/><Relationship Id="rId1" Type="http://schemas.openxmlformats.org/officeDocument/2006/relationships/oleObject" Target="file:///C:\Users\tkim75\Desktop\Works\12.%20Nexus\Project%20Nexus_Breakdown_v4(Bridge&#50756;).xlsx" TargetMode="External"/></Relationships>
</file>

<file path=ppt/charts/_rels/chartEx75.xml.rels><?xml version="1.0" encoding="UTF-8" standalone="yes"?>
<Relationships xmlns="http://schemas.openxmlformats.org/package/2006/relationships"><Relationship Id="rId3" Type="http://schemas.microsoft.com/office/2011/relationships/chartColorStyle" Target="colors78.xml"/><Relationship Id="rId2" Type="http://schemas.microsoft.com/office/2011/relationships/chartStyle" Target="style78.xml"/><Relationship Id="rId1" Type="http://schemas.openxmlformats.org/officeDocument/2006/relationships/oleObject" Target="file:///C:\Users\tkim75\Desktop\Works\12.%20Nexus\Project%20Nexus_Breakdown_v5.xlsx" TargetMode="External"/></Relationships>
</file>

<file path=ppt/charts/_rels/chartEx76.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oleObject" Target="file:///C:\Users\tkim75\Desktop\Works\12.%20Nexus\Project%20Nexus_Breakdown_v5.xlsx" TargetMode="External"/></Relationships>
</file>

<file path=ppt/charts/_rels/chartEx77.xml.rels><?xml version="1.0" encoding="UTF-8" standalone="yes"?>
<Relationships xmlns="http://schemas.openxmlformats.org/package/2006/relationships"><Relationship Id="rId3" Type="http://schemas.microsoft.com/office/2011/relationships/chartColorStyle" Target="colors80.xml"/><Relationship Id="rId2" Type="http://schemas.microsoft.com/office/2011/relationships/chartStyle" Target="style80.xml"/><Relationship Id="rId1" Type="http://schemas.openxmlformats.org/officeDocument/2006/relationships/oleObject" Target="file:///C:\Users\tkim75\Desktop\Works\12.%20Nexus\Project%20Nexus_Breakdown_v5.xlsx" TargetMode="External"/></Relationships>
</file>

<file path=ppt/charts/_rels/chartEx78.xml.rels><?xml version="1.0" encoding="UTF-8" standalone="yes"?>
<Relationships xmlns="http://schemas.openxmlformats.org/package/2006/relationships"><Relationship Id="rId3" Type="http://schemas.microsoft.com/office/2011/relationships/chartColorStyle" Target="colors81.xml"/><Relationship Id="rId2" Type="http://schemas.microsoft.com/office/2011/relationships/chartStyle" Target="style81.xml"/><Relationship Id="rId1" Type="http://schemas.openxmlformats.org/officeDocument/2006/relationships/oleObject" Target="file:///C:\Users\tkim75\Desktop\Works\12.%20Nexus\Project%20Nexus_Breakdown_v5.xlsx" TargetMode="External"/></Relationships>
</file>

<file path=ppt/charts/_rels/chartEx79.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oleObject" Target="file:///C:\Users\tkim75\Desktop\Works\12.%20Nexus\Project%20Nexus_Breakdown_v5.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sjung15\Desktop\Project%20Nexus\WP\Project%20Nexus_Margin_v7.xlsx" TargetMode="External"/></Relationships>
</file>

<file path=ppt/charts/_rels/chartEx80.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oleObject" Target="file:///C:\Users\tkim75\Desktop\Works\12.%20Nexus\Project%20Nexus_Breakdown_v5.xlsx" TargetMode="External"/></Relationships>
</file>

<file path=ppt/charts/_rels/chartEx81.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oleObject" Target="file:///C:\Users\tkim75\Desktop\Works\12.%20Nexus\Project%20Nexus_Breakdown_v5.xlsx" TargetMode="External"/></Relationships>
</file>

<file path=ppt/charts/_rels/chartEx82.xml.rels><?xml version="1.0" encoding="UTF-8" standalone="yes"?>
<Relationships xmlns="http://schemas.openxmlformats.org/package/2006/relationships"><Relationship Id="rId3" Type="http://schemas.microsoft.com/office/2011/relationships/chartColorStyle" Target="colors85.xml"/><Relationship Id="rId2" Type="http://schemas.microsoft.com/office/2011/relationships/chartStyle" Target="style85.xml"/><Relationship Id="rId1" Type="http://schemas.openxmlformats.org/officeDocument/2006/relationships/oleObject" Target="file:///C:\Users\tkim75\Desktop\Works\12.%20Nexus\Project%20Nexus_Breakdown_v5.xlsx" TargetMode="External"/></Relationships>
</file>

<file path=ppt/charts/_rels/chartEx83.xml.rels><?xml version="1.0" encoding="UTF-8" standalone="yes"?>
<Relationships xmlns="http://schemas.openxmlformats.org/package/2006/relationships"><Relationship Id="rId3" Type="http://schemas.microsoft.com/office/2011/relationships/chartColorStyle" Target="colors86.xml"/><Relationship Id="rId2" Type="http://schemas.microsoft.com/office/2011/relationships/chartStyle" Target="style86.xml"/><Relationship Id="rId1" Type="http://schemas.openxmlformats.org/officeDocument/2006/relationships/oleObject" Target="file:///C:\Users\tkim75\Desktop\Works\12.%20Nexus\Project%20Nexus_Breakdown_v4(Bridge&#50756;).xlsx" TargetMode="External"/></Relationships>
</file>

<file path=ppt/charts/_rels/chartEx84.xml.rels><?xml version="1.0" encoding="UTF-8" standalone="yes"?>
<Relationships xmlns="http://schemas.openxmlformats.org/package/2006/relationships"><Relationship Id="rId3" Type="http://schemas.microsoft.com/office/2011/relationships/chartColorStyle" Target="colors87.xml"/><Relationship Id="rId2" Type="http://schemas.microsoft.com/office/2011/relationships/chartStyle" Target="style87.xml"/><Relationship Id="rId1" Type="http://schemas.openxmlformats.org/officeDocument/2006/relationships/oleObject" Target="file:///C:\Users\tkim75\Desktop\Works\12.%20Nexus\Project%20Nexus_Breakdown_v4(Bridge&#50756;).xlsx" TargetMode="External"/></Relationships>
</file>

<file path=ppt/charts/_rels/chartEx85.xml.rels><?xml version="1.0" encoding="UTF-8" standalone="yes"?>
<Relationships xmlns="http://schemas.openxmlformats.org/package/2006/relationships"><Relationship Id="rId3" Type="http://schemas.microsoft.com/office/2011/relationships/chartColorStyle" Target="colors88.xml"/><Relationship Id="rId2" Type="http://schemas.microsoft.com/office/2011/relationships/chartStyle" Target="style88.xml"/><Relationship Id="rId1" Type="http://schemas.openxmlformats.org/officeDocument/2006/relationships/oleObject" Target="file:///C:\Users\tkim75\Desktop\Works\12.%20Nexus\Project%20Nexus_Breakdown_v5.xlsx" TargetMode="External"/></Relationships>
</file>

<file path=ppt/charts/_rels/chartEx86.xml.rels><?xml version="1.0" encoding="UTF-8" standalone="yes"?>
<Relationships xmlns="http://schemas.openxmlformats.org/package/2006/relationships"><Relationship Id="rId3" Type="http://schemas.microsoft.com/office/2011/relationships/chartColorStyle" Target="colors89.xml"/><Relationship Id="rId2" Type="http://schemas.microsoft.com/office/2011/relationships/chartStyle" Target="style89.xml"/><Relationship Id="rId1" Type="http://schemas.openxmlformats.org/officeDocument/2006/relationships/oleObject" Target="file:///C:\Users\tkim75\Desktop\Works\12.%20Nexus\Project%20Nexus_Breakdown_v5.xlsx" TargetMode="External"/></Relationships>
</file>

<file path=ppt/charts/_rels/chartEx87.xml.rels><?xml version="1.0" encoding="UTF-8" standalone="yes"?>
<Relationships xmlns="http://schemas.openxmlformats.org/package/2006/relationships"><Relationship Id="rId3" Type="http://schemas.microsoft.com/office/2011/relationships/chartColorStyle" Target="colors90.xml"/><Relationship Id="rId2" Type="http://schemas.microsoft.com/office/2011/relationships/chartStyle" Target="style90.xml"/><Relationship Id="rId1" Type="http://schemas.openxmlformats.org/officeDocument/2006/relationships/oleObject" Target="file:///C:\Users\tkim75\Desktop\Works\12.%20Nexus\Project%20Nexus_Breakdown_v5.xlsx" TargetMode="External"/></Relationships>
</file>

<file path=ppt/charts/_rels/chartEx88.xml.rels><?xml version="1.0" encoding="UTF-8" standalone="yes"?>
<Relationships xmlns="http://schemas.openxmlformats.org/package/2006/relationships"><Relationship Id="rId3" Type="http://schemas.microsoft.com/office/2011/relationships/chartColorStyle" Target="colors91.xml"/><Relationship Id="rId2" Type="http://schemas.microsoft.com/office/2011/relationships/chartStyle" Target="style91.xml"/><Relationship Id="rId1" Type="http://schemas.openxmlformats.org/officeDocument/2006/relationships/oleObject" Target="file:///C:\Users\tkim75\Desktop\Works\12.%20Nexus\Project%20Nexus_Breakdown_v4(Bridge&#50756;).xlsx" TargetMode="External"/></Relationships>
</file>

<file path=ppt/charts/_rels/chartEx89.xml.rels><?xml version="1.0" encoding="UTF-8" standalone="yes"?>
<Relationships xmlns="http://schemas.openxmlformats.org/package/2006/relationships"><Relationship Id="rId3" Type="http://schemas.microsoft.com/office/2011/relationships/chartColorStyle" Target="colors92.xml"/><Relationship Id="rId2" Type="http://schemas.microsoft.com/office/2011/relationships/chartStyle" Target="style92.xml"/><Relationship Id="rId1" Type="http://schemas.openxmlformats.org/officeDocument/2006/relationships/oleObject" Target="file:///C:\Users\tkim75\Desktop\Works\12.%20Nexus\Project%20Nexus_Breakdown_v4(Bridge&#50756;).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sjung15\Desktop\Project%20Nexus\WP\Project%20Nexus_Margin_v7.xlsx" TargetMode="External"/></Relationships>
</file>

<file path=ppt/charts/_rels/chartEx90.xml.rels><?xml version="1.0" encoding="UTF-8" standalone="yes"?>
<Relationships xmlns="http://schemas.openxmlformats.org/package/2006/relationships"><Relationship Id="rId3" Type="http://schemas.microsoft.com/office/2011/relationships/chartColorStyle" Target="colors93.xml"/><Relationship Id="rId2" Type="http://schemas.microsoft.com/office/2011/relationships/chartStyle" Target="style93.xml"/><Relationship Id="rId1" Type="http://schemas.openxmlformats.org/officeDocument/2006/relationships/oleObject" Target="file:///C:\Users\tkim75\Desktop\Works\12.%20Nexus\Project%20Nexus_Breakdown_v5.xlsx" TargetMode="External"/></Relationships>
</file>

<file path=ppt/charts/_rels/chartEx91.xml.rels><?xml version="1.0" encoding="UTF-8" standalone="yes"?>
<Relationships xmlns="http://schemas.openxmlformats.org/package/2006/relationships"><Relationship Id="rId3" Type="http://schemas.microsoft.com/office/2011/relationships/chartColorStyle" Target="colors94.xml"/><Relationship Id="rId2" Type="http://schemas.microsoft.com/office/2011/relationships/chartStyle" Target="style94.xml"/><Relationship Id="rId1" Type="http://schemas.openxmlformats.org/officeDocument/2006/relationships/oleObject" Target="file:///C:\Users\tkim75\Desktop\Works\12.%20Nexus\Project%20Nexus_Breakdown_v5.xlsx" TargetMode="External"/></Relationships>
</file>

<file path=ppt/charts/_rels/chartEx92.xml.rels><?xml version="1.0" encoding="UTF-8" standalone="yes"?>
<Relationships xmlns="http://schemas.openxmlformats.org/package/2006/relationships"><Relationship Id="rId3" Type="http://schemas.microsoft.com/office/2011/relationships/chartColorStyle" Target="colors95.xml"/><Relationship Id="rId2" Type="http://schemas.microsoft.com/office/2011/relationships/chartStyle" Target="style95.xml"/><Relationship Id="rId1" Type="http://schemas.openxmlformats.org/officeDocument/2006/relationships/oleObject" Target="file:///C:\Users\tkim75\Desktop\Works\12.%20Nexus\Project%20Nexus_Breakdown_v5.xlsx" TargetMode="External"/></Relationships>
</file>

<file path=ppt/charts/_rels/chartEx93.xml.rels><?xml version="1.0" encoding="UTF-8" standalone="yes"?>
<Relationships xmlns="http://schemas.openxmlformats.org/package/2006/relationships"><Relationship Id="rId3" Type="http://schemas.microsoft.com/office/2011/relationships/chartColorStyle" Target="colors96.xml"/><Relationship Id="rId2" Type="http://schemas.microsoft.com/office/2011/relationships/chartStyle" Target="style96.xml"/><Relationship Id="rId1" Type="http://schemas.openxmlformats.org/officeDocument/2006/relationships/oleObject" Target="file:///C:\Users\tkim75\Desktop\Works\12.%20Nexus\Project%20Nexus_Breakdown_v5.xlsx" TargetMode="External"/></Relationships>
</file>

<file path=ppt/charts/_rels/chartEx94.xml.rels><?xml version="1.0" encoding="UTF-8" standalone="yes"?>
<Relationships xmlns="http://schemas.openxmlformats.org/package/2006/relationships"><Relationship Id="rId3" Type="http://schemas.microsoft.com/office/2011/relationships/chartColorStyle" Target="colors97.xml"/><Relationship Id="rId2" Type="http://schemas.microsoft.com/office/2011/relationships/chartStyle" Target="style97.xml"/><Relationship Id="rId1" Type="http://schemas.openxmlformats.org/officeDocument/2006/relationships/oleObject" Target="file:///C:\Users\tkim75\Desktop\Works\12.%20Nexus\Project%20Nexus_Breakdown_v5.xlsx" TargetMode="External"/></Relationships>
</file>

<file path=ppt/charts/_rels/chartEx95.xml.rels><?xml version="1.0" encoding="UTF-8" standalone="yes"?>
<Relationships xmlns="http://schemas.openxmlformats.org/package/2006/relationships"><Relationship Id="rId3" Type="http://schemas.microsoft.com/office/2011/relationships/chartColorStyle" Target="colors98.xml"/><Relationship Id="rId2" Type="http://schemas.microsoft.com/office/2011/relationships/chartStyle" Target="style98.xml"/><Relationship Id="rId1" Type="http://schemas.openxmlformats.org/officeDocument/2006/relationships/oleObject" Target="file:///C:\Users\tkim75\Desktop\Works\12.%20Nexus\Project%20Nexus_Breakdown_v5.xlsx" TargetMode="External"/></Relationships>
</file>

<file path=ppt/charts/_rels/chartEx96.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oleObject" Target="file:///C:\Users\tkim75\Desktop\Works\12.%20Nexus\Project%20Nexus_Breakdown_v5.xlsx" TargetMode="External"/></Relationships>
</file>

<file path=ppt/charts/_rels/chartEx97.xml.rels><?xml version="1.0" encoding="UTF-8" standalone="yes"?>
<Relationships xmlns="http://schemas.openxmlformats.org/package/2006/relationships"><Relationship Id="rId3" Type="http://schemas.microsoft.com/office/2011/relationships/chartColorStyle" Target="colors100.xml"/><Relationship Id="rId2" Type="http://schemas.microsoft.com/office/2011/relationships/chartStyle" Target="style100.xml"/><Relationship Id="rId1" Type="http://schemas.openxmlformats.org/officeDocument/2006/relationships/oleObject" Target="file:///C:\Users\tkim75\Desktop\Works\12.%20Nexus\Project%20Nexus_Breakdown_v5.xlsx" TargetMode="External"/></Relationships>
</file>

<file path=ppt/charts/_rels/chartEx98.xml.rels><?xml version="1.0" encoding="UTF-8" standalone="yes"?>
<Relationships xmlns="http://schemas.openxmlformats.org/package/2006/relationships"><Relationship Id="rId3" Type="http://schemas.microsoft.com/office/2011/relationships/chartColorStyle" Target="colors101.xml"/><Relationship Id="rId2" Type="http://schemas.microsoft.com/office/2011/relationships/chartStyle" Target="style101.xml"/><Relationship Id="rId1" Type="http://schemas.openxmlformats.org/officeDocument/2006/relationships/oleObject" Target="file:///C:\Users\tkim75\Desktop\Works\12.%20Nexus\Project%20Nexus_Breakdown_v5.xlsx" TargetMode="External"/></Relationships>
</file>

<file path=ppt/charts/_rels/chartEx99.xml.rels><?xml version="1.0" encoding="UTF-8" standalone="yes"?>
<Relationships xmlns="http://schemas.openxmlformats.org/package/2006/relationships"><Relationship Id="rId3" Type="http://schemas.microsoft.com/office/2011/relationships/chartColorStyle" Target="colors102.xml"/><Relationship Id="rId2" Type="http://schemas.microsoft.com/office/2011/relationships/chartStyle" Target="style102.xml"/><Relationship Id="rId1" Type="http://schemas.openxmlformats.org/officeDocument/2006/relationships/oleObject" Target="file:///C:\Users\tkim75\Desktop\Works\12.%20Nexus\Project%20Nexus_Breakdown_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557658071324424E-2"/>
          <c:w val="1"/>
          <c:h val="0.50681500315676653"/>
        </c:manualLayout>
      </c:layout>
      <c:barChart>
        <c:barDir val="col"/>
        <c:grouping val="clustered"/>
        <c:varyColors val="0"/>
        <c:ser>
          <c:idx val="0"/>
          <c:order val="0"/>
          <c:tx>
            <c:strRef>
              <c:f>'AP Turnover'!$N$49</c:f>
              <c:strCache>
                <c:ptCount val="1"/>
                <c:pt idx="0">
                  <c:v>총매입액</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5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 Turnover'!$O$48:$Q$48</c:f>
              <c:numCache>
                <c:formatCode>General</c:formatCode>
                <c:ptCount val="3"/>
                <c:pt idx="0">
                  <c:v>2019</c:v>
                </c:pt>
                <c:pt idx="1">
                  <c:v>2020</c:v>
                </c:pt>
                <c:pt idx="2">
                  <c:v>2021</c:v>
                </c:pt>
              </c:numCache>
            </c:numRef>
          </c:cat>
          <c:val>
            <c:numRef>
              <c:f>'AP Turnover'!$O$49:$Q$49</c:f>
              <c:numCache>
                <c:formatCode>#,##0;\(#,##0\);\-</c:formatCode>
                <c:ptCount val="3"/>
                <c:pt idx="0">
                  <c:v>29672.888571999996</c:v>
                </c:pt>
                <c:pt idx="1">
                  <c:v>45486.224220999997</c:v>
                </c:pt>
                <c:pt idx="2">
                  <c:v>77095.531590999992</c:v>
                </c:pt>
              </c:numCache>
            </c:numRef>
          </c:val>
          <c:extLst>
            <c:ext xmlns:c16="http://schemas.microsoft.com/office/drawing/2014/chart" uri="{C3380CC4-5D6E-409C-BE32-E72D297353CC}">
              <c16:uniqueId val="{00000000-5325-4A0E-B64C-DC6E1F52D8E4}"/>
            </c:ext>
          </c:extLst>
        </c:ser>
        <c:ser>
          <c:idx val="1"/>
          <c:order val="1"/>
          <c:tx>
            <c:strRef>
              <c:f>'AP Turnover'!$N$50</c:f>
              <c:strCache>
                <c:ptCount val="1"/>
                <c:pt idx="0">
                  <c:v>선급금거래처</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5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 Turnover'!$O$48:$Q$48</c:f>
              <c:numCache>
                <c:formatCode>General</c:formatCode>
                <c:ptCount val="3"/>
                <c:pt idx="0">
                  <c:v>2019</c:v>
                </c:pt>
                <c:pt idx="1">
                  <c:v>2020</c:v>
                </c:pt>
                <c:pt idx="2">
                  <c:v>2021</c:v>
                </c:pt>
              </c:numCache>
            </c:numRef>
          </c:cat>
          <c:val>
            <c:numRef>
              <c:f>'AP Turnover'!$O$50:$Q$50</c:f>
              <c:numCache>
                <c:formatCode>#,##0;\(#,##0\);\-</c:formatCode>
                <c:ptCount val="3"/>
                <c:pt idx="0">
                  <c:v>26499.115805000001</c:v>
                </c:pt>
                <c:pt idx="1">
                  <c:v>25733.007695</c:v>
                </c:pt>
                <c:pt idx="2">
                  <c:v>43989.998629999995</c:v>
                </c:pt>
              </c:numCache>
            </c:numRef>
          </c:val>
          <c:extLst>
            <c:ext xmlns:c16="http://schemas.microsoft.com/office/drawing/2014/chart" uri="{C3380CC4-5D6E-409C-BE32-E72D297353CC}">
              <c16:uniqueId val="{00000001-5325-4A0E-B64C-DC6E1F52D8E4}"/>
            </c:ext>
          </c:extLst>
        </c:ser>
        <c:dLbls>
          <c:dLblPos val="outEnd"/>
          <c:showLegendKey val="0"/>
          <c:showVal val="1"/>
          <c:showCatName val="0"/>
          <c:showSerName val="0"/>
          <c:showPercent val="0"/>
          <c:showBubbleSize val="0"/>
        </c:dLbls>
        <c:gapWidth val="30"/>
        <c:overlap val="-27"/>
        <c:axId val="150715760"/>
        <c:axId val="150717008"/>
      </c:barChart>
      <c:catAx>
        <c:axId val="150715760"/>
        <c:scaling>
          <c:orientation val="minMax"/>
        </c:scaling>
        <c:delete val="0"/>
        <c:axPos val="b"/>
        <c:numFmt formatCode="General" sourceLinked="1"/>
        <c:majorTickMark val="none"/>
        <c:minorTickMark val="none"/>
        <c:tickLblPos val="nextTo"/>
        <c:spPr>
          <a:noFill/>
          <a:ln w="3175" cap="flat" cmpd="sng" algn="ctr">
            <a:solidFill>
              <a:schemeClr val="tx1"/>
            </a:solidFill>
            <a:round/>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ko-KR"/>
          </a:p>
        </c:txPr>
        <c:crossAx val="150717008"/>
        <c:crosses val="autoZero"/>
        <c:auto val="1"/>
        <c:lblAlgn val="ctr"/>
        <c:lblOffset val="100"/>
        <c:noMultiLvlLbl val="0"/>
      </c:catAx>
      <c:valAx>
        <c:axId val="150717008"/>
        <c:scaling>
          <c:orientation val="minMax"/>
        </c:scaling>
        <c:delete val="1"/>
        <c:axPos val="l"/>
        <c:numFmt formatCode="#,##0;\(#,##0\);\-" sourceLinked="1"/>
        <c:majorTickMark val="none"/>
        <c:minorTickMark val="none"/>
        <c:tickLblPos val="nextTo"/>
        <c:crossAx val="150715760"/>
        <c:crosses val="autoZero"/>
        <c:crossBetween val="between"/>
      </c:valAx>
      <c:spPr>
        <a:noFill/>
        <a:ln w="25400">
          <a:noFill/>
        </a:ln>
        <a:effectLst/>
      </c:spPr>
    </c:plotArea>
    <c:legend>
      <c:legendPos val="b"/>
      <c:layout>
        <c:manualLayout>
          <c:xMode val="edge"/>
          <c:yMode val="edge"/>
          <c:x val="0.33733753533938055"/>
          <c:y val="0.67200765193336898"/>
          <c:w val="0.34417717601145409"/>
          <c:h val="0.26151273630591221"/>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Spread_Low</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20344185440365997"/>
          <c:y val="0.18260438791248243"/>
          <c:w val="0.73740037668470693"/>
          <c:h val="0.55715136673505861"/>
        </c:manualLayout>
      </c:layout>
      <c:areaChart>
        <c:grouping val="stacked"/>
        <c:varyColors val="0"/>
        <c:ser>
          <c:idx val="3"/>
          <c:order val="2"/>
          <c:tx>
            <c:strRef>
              <c:f>R_3!$E$11</c:f>
              <c:strCache>
                <c:ptCount val="1"/>
                <c:pt idx="0">
                  <c:v>Hidden</c:v>
                </c:pt>
              </c:strCache>
            </c:strRef>
          </c:tx>
          <c:spPr>
            <a:noFill/>
            <a:ln>
              <a:noFill/>
            </a:ln>
            <a:effectLst/>
          </c:spPr>
          <c:cat>
            <c:strRef>
              <c:f>R_3!$F$7:$H$7</c:f>
              <c:strCache>
                <c:ptCount val="3"/>
                <c:pt idx="0">
                  <c:v>FY19</c:v>
                </c:pt>
                <c:pt idx="1">
                  <c:v>FY20</c:v>
                </c:pt>
                <c:pt idx="2">
                  <c:v>FY21</c:v>
                </c:pt>
              </c:strCache>
            </c:strRef>
          </c:cat>
          <c:val>
            <c:numRef>
              <c:f>R_3!$F$11:$H$11</c:f>
              <c:numCache>
                <c:formatCode>#,##0;\(#,##0\);\-</c:formatCode>
                <c:ptCount val="3"/>
                <c:pt idx="0">
                  <c:v>13572.310625174097</c:v>
                </c:pt>
                <c:pt idx="1">
                  <c:v>14245.14129456037</c:v>
                </c:pt>
                <c:pt idx="2">
                  <c:v>19152.829295702584</c:v>
                </c:pt>
              </c:numCache>
            </c:numRef>
          </c:val>
          <c:extLst>
            <c:ext xmlns:c16="http://schemas.microsoft.com/office/drawing/2014/chart" uri="{C3380CC4-5D6E-409C-BE32-E72D297353CC}">
              <c16:uniqueId val="{00000000-52D9-4901-9C97-5245384FA15C}"/>
            </c:ext>
          </c:extLst>
        </c:ser>
        <c:ser>
          <c:idx val="2"/>
          <c:order val="3"/>
          <c:tx>
            <c:strRef>
              <c:f>R_3!$E$10</c:f>
              <c:strCache>
                <c:ptCount val="1"/>
                <c:pt idx="0">
                  <c:v>Spread</c:v>
                </c:pt>
              </c:strCache>
            </c:strRef>
          </c:tx>
          <c:spPr>
            <a:solidFill>
              <a:srgbClr val="00A3A1">
                <a:alpha val="7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R_3!$F$7:$H$7</c:f>
              <c:strCache>
                <c:ptCount val="3"/>
                <c:pt idx="0">
                  <c:v>FY19</c:v>
                </c:pt>
                <c:pt idx="1">
                  <c:v>FY20</c:v>
                </c:pt>
                <c:pt idx="2">
                  <c:v>FY21</c:v>
                </c:pt>
              </c:strCache>
            </c:strRef>
          </c:cat>
          <c:val>
            <c:numRef>
              <c:f>R_3!$F$10:$H$10</c:f>
              <c:numCache>
                <c:formatCode>#,##0;\(#,##0\);\-</c:formatCode>
                <c:ptCount val="3"/>
                <c:pt idx="0">
                  <c:v>32096.78178208715</c:v>
                </c:pt>
                <c:pt idx="1">
                  <c:v>32088.27500971132</c:v>
                </c:pt>
                <c:pt idx="2">
                  <c:v>33495.707116786798</c:v>
                </c:pt>
              </c:numCache>
            </c:numRef>
          </c:val>
          <c:extLst>
            <c:ext xmlns:c16="http://schemas.microsoft.com/office/drawing/2014/chart" uri="{C3380CC4-5D6E-409C-BE32-E72D297353CC}">
              <c16:uniqueId val="{00000001-52D9-4901-9C97-5245384FA15C}"/>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R_3!$E$8</c:f>
              <c:strCache>
                <c:ptCount val="1"/>
                <c:pt idx="0">
                  <c:v>ASP</c:v>
                </c:pt>
              </c:strCache>
            </c:strRef>
          </c:tx>
          <c:spPr>
            <a:ln w="22225" cap="rnd">
              <a:solidFill>
                <a:srgbClr val="00A3A1"/>
              </a:solidFill>
              <a:round/>
            </a:ln>
            <a:effectLst/>
          </c:spPr>
          <c:marker>
            <c:symbol val="none"/>
          </c:marker>
          <c:cat>
            <c:strRef>
              <c:f>R_3!$F$7:$H$7</c:f>
              <c:strCache>
                <c:ptCount val="3"/>
                <c:pt idx="0">
                  <c:v>FY19</c:v>
                </c:pt>
                <c:pt idx="1">
                  <c:v>FY20</c:v>
                </c:pt>
                <c:pt idx="2">
                  <c:v>FY21</c:v>
                </c:pt>
              </c:strCache>
            </c:strRef>
          </c:cat>
          <c:val>
            <c:numRef>
              <c:f>R_3!$F$8:$H$8</c:f>
              <c:numCache>
                <c:formatCode>#,##0;\(#,##0\);\-</c:formatCode>
                <c:ptCount val="3"/>
                <c:pt idx="0">
                  <c:v>45669.092407261247</c:v>
                </c:pt>
                <c:pt idx="1">
                  <c:v>46333.41630427169</c:v>
                </c:pt>
                <c:pt idx="2">
                  <c:v>52648.536412489382</c:v>
                </c:pt>
              </c:numCache>
            </c:numRef>
          </c:val>
          <c:smooth val="0"/>
          <c:extLst>
            <c:ext xmlns:c16="http://schemas.microsoft.com/office/drawing/2014/chart" uri="{C3380CC4-5D6E-409C-BE32-E72D297353CC}">
              <c16:uniqueId val="{00000002-52D9-4901-9C97-5245384FA15C}"/>
            </c:ext>
          </c:extLst>
        </c:ser>
        <c:ser>
          <c:idx val="1"/>
          <c:order val="1"/>
          <c:tx>
            <c:strRef>
              <c:f>R_3!$E$9</c:f>
              <c:strCache>
                <c:ptCount val="1"/>
                <c:pt idx="0">
                  <c:v>APP</c:v>
                </c:pt>
              </c:strCache>
            </c:strRef>
          </c:tx>
          <c:spPr>
            <a:ln w="22225" cap="rnd">
              <a:solidFill>
                <a:srgbClr val="7FD1D0"/>
              </a:solidFill>
              <a:round/>
            </a:ln>
            <a:effectLst/>
          </c:spPr>
          <c:marker>
            <c:symbol val="none"/>
          </c:marker>
          <c:cat>
            <c:strRef>
              <c:f>R_3!$F$7:$H$7</c:f>
              <c:strCache>
                <c:ptCount val="3"/>
                <c:pt idx="0">
                  <c:v>FY19</c:v>
                </c:pt>
                <c:pt idx="1">
                  <c:v>FY20</c:v>
                </c:pt>
                <c:pt idx="2">
                  <c:v>FY21</c:v>
                </c:pt>
              </c:strCache>
            </c:strRef>
          </c:cat>
          <c:val>
            <c:numRef>
              <c:f>R_3!$F$9:$H$9</c:f>
              <c:numCache>
                <c:formatCode>#,##0;\(#,##0\);\-</c:formatCode>
                <c:ptCount val="3"/>
                <c:pt idx="0">
                  <c:v>13572.310625174097</c:v>
                </c:pt>
                <c:pt idx="1">
                  <c:v>14245.14129456037</c:v>
                </c:pt>
                <c:pt idx="2">
                  <c:v>19152.829295702584</c:v>
                </c:pt>
              </c:numCache>
            </c:numRef>
          </c:val>
          <c:smooth val="0"/>
          <c:extLst>
            <c:ext xmlns:c16="http://schemas.microsoft.com/office/drawing/2014/chart" uri="{C3380CC4-5D6E-409C-BE32-E72D297353CC}">
              <c16:uniqueId val="{00000003-52D9-4901-9C97-5245384FA15C}"/>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layout>
        <c:manualLayout>
          <c:xMode val="edge"/>
          <c:yMode val="edge"/>
          <c:x val="0.16184770717268607"/>
          <c:y val="0.83571848986798958"/>
          <c:w val="0.69412840843462353"/>
          <c:h val="0.1022770238931548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Spread_High</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9681528871391077"/>
          <c:y val="0.20111017144453"/>
          <c:w val="0.73657185039370099"/>
          <c:h val="0.55138165109392412"/>
        </c:manualLayout>
      </c:layout>
      <c:areaChart>
        <c:grouping val="stacked"/>
        <c:varyColors val="0"/>
        <c:ser>
          <c:idx val="3"/>
          <c:order val="2"/>
          <c:tx>
            <c:strRef>
              <c:f>R_3!$E$18</c:f>
              <c:strCache>
                <c:ptCount val="1"/>
                <c:pt idx="0">
                  <c:v>Hidden</c:v>
                </c:pt>
              </c:strCache>
            </c:strRef>
          </c:tx>
          <c:spPr>
            <a:noFill/>
            <a:ln w="25400">
              <a:noFill/>
            </a:ln>
            <a:effectLst/>
          </c:spPr>
          <c:cat>
            <c:strRef>
              <c:f>R_3!$F$14:$H$14</c:f>
              <c:strCache>
                <c:ptCount val="3"/>
                <c:pt idx="0">
                  <c:v>FY19</c:v>
                </c:pt>
                <c:pt idx="1">
                  <c:v>FY20</c:v>
                </c:pt>
                <c:pt idx="2">
                  <c:v>FY21</c:v>
                </c:pt>
              </c:strCache>
            </c:strRef>
          </c:cat>
          <c:val>
            <c:numRef>
              <c:f>R_3!$F$18:$H$18</c:f>
              <c:numCache>
                <c:formatCode>#,##0;\(#,##0\);\-</c:formatCode>
                <c:ptCount val="3"/>
                <c:pt idx="0">
                  <c:v>13701.224122021171</c:v>
                </c:pt>
                <c:pt idx="1">
                  <c:v>11292.564438446336</c:v>
                </c:pt>
                <c:pt idx="2">
                  <c:v>12443.476726953233</c:v>
                </c:pt>
              </c:numCache>
            </c:numRef>
          </c:val>
          <c:extLst>
            <c:ext xmlns:c16="http://schemas.microsoft.com/office/drawing/2014/chart" uri="{C3380CC4-5D6E-409C-BE32-E72D297353CC}">
              <c16:uniqueId val="{00000000-DF45-4898-AAAB-D94BEE683255}"/>
            </c:ext>
          </c:extLst>
        </c:ser>
        <c:ser>
          <c:idx val="2"/>
          <c:order val="3"/>
          <c:tx>
            <c:strRef>
              <c:f>R_3!$E$17</c:f>
              <c:strCache>
                <c:ptCount val="1"/>
                <c:pt idx="0">
                  <c:v>Spread</c:v>
                </c:pt>
              </c:strCache>
            </c:strRef>
          </c:tx>
          <c:spPr>
            <a:solidFill>
              <a:srgbClr val="00A3A1">
                <a:alpha val="7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R_3!$F$14:$H$14</c:f>
              <c:strCache>
                <c:ptCount val="3"/>
                <c:pt idx="0">
                  <c:v>FY19</c:v>
                </c:pt>
                <c:pt idx="1">
                  <c:v>FY20</c:v>
                </c:pt>
                <c:pt idx="2">
                  <c:v>FY21</c:v>
                </c:pt>
              </c:strCache>
            </c:strRef>
          </c:cat>
          <c:val>
            <c:numRef>
              <c:f>R_3!$F$17:$H$17</c:f>
              <c:numCache>
                <c:formatCode>#,##0;\(#,##0\);\-</c:formatCode>
                <c:ptCount val="3"/>
                <c:pt idx="0">
                  <c:v>10326.673077846537</c:v>
                </c:pt>
                <c:pt idx="1">
                  <c:v>9820.2298317873265</c:v>
                </c:pt>
                <c:pt idx="2">
                  <c:v>9546.2460539128679</c:v>
                </c:pt>
              </c:numCache>
            </c:numRef>
          </c:val>
          <c:extLst>
            <c:ext xmlns:c16="http://schemas.microsoft.com/office/drawing/2014/chart" uri="{C3380CC4-5D6E-409C-BE32-E72D297353CC}">
              <c16:uniqueId val="{00000001-DF45-4898-AAAB-D94BEE683255}"/>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R_3!$E$15</c:f>
              <c:strCache>
                <c:ptCount val="1"/>
                <c:pt idx="0">
                  <c:v>ASP</c:v>
                </c:pt>
              </c:strCache>
            </c:strRef>
          </c:tx>
          <c:spPr>
            <a:ln w="22225" cap="rnd">
              <a:solidFill>
                <a:srgbClr val="00A3A1"/>
              </a:solidFill>
              <a:round/>
            </a:ln>
            <a:effectLst/>
          </c:spPr>
          <c:marker>
            <c:symbol val="none"/>
          </c:marker>
          <c:cat>
            <c:strRef>
              <c:f>R_3!$F$14:$H$14</c:f>
              <c:strCache>
                <c:ptCount val="3"/>
                <c:pt idx="0">
                  <c:v>FY19</c:v>
                </c:pt>
                <c:pt idx="1">
                  <c:v>FY20</c:v>
                </c:pt>
                <c:pt idx="2">
                  <c:v>FY21</c:v>
                </c:pt>
              </c:strCache>
            </c:strRef>
          </c:cat>
          <c:val>
            <c:numRef>
              <c:f>R_3!$F$15:$H$15</c:f>
              <c:numCache>
                <c:formatCode>#,##0;\(#,##0\);\-</c:formatCode>
                <c:ptCount val="3"/>
                <c:pt idx="0">
                  <c:v>24027.897199867708</c:v>
                </c:pt>
                <c:pt idx="1">
                  <c:v>21112.794270233662</c:v>
                </c:pt>
                <c:pt idx="2">
                  <c:v>21989.722780866101</c:v>
                </c:pt>
              </c:numCache>
            </c:numRef>
          </c:val>
          <c:smooth val="0"/>
          <c:extLst>
            <c:ext xmlns:c16="http://schemas.microsoft.com/office/drawing/2014/chart" uri="{C3380CC4-5D6E-409C-BE32-E72D297353CC}">
              <c16:uniqueId val="{00000002-DF45-4898-AAAB-D94BEE683255}"/>
            </c:ext>
          </c:extLst>
        </c:ser>
        <c:ser>
          <c:idx val="1"/>
          <c:order val="1"/>
          <c:tx>
            <c:strRef>
              <c:f>R_3!$E$16</c:f>
              <c:strCache>
                <c:ptCount val="1"/>
                <c:pt idx="0">
                  <c:v>APP</c:v>
                </c:pt>
              </c:strCache>
            </c:strRef>
          </c:tx>
          <c:spPr>
            <a:ln w="22225" cap="rnd">
              <a:solidFill>
                <a:srgbClr val="7FD1D0"/>
              </a:solidFill>
              <a:round/>
            </a:ln>
            <a:effectLst/>
          </c:spPr>
          <c:marker>
            <c:symbol val="none"/>
          </c:marker>
          <c:cat>
            <c:strRef>
              <c:f>R_3!$F$14:$H$14</c:f>
              <c:strCache>
                <c:ptCount val="3"/>
                <c:pt idx="0">
                  <c:v>FY19</c:v>
                </c:pt>
                <c:pt idx="1">
                  <c:v>FY20</c:v>
                </c:pt>
                <c:pt idx="2">
                  <c:v>FY21</c:v>
                </c:pt>
              </c:strCache>
            </c:strRef>
          </c:cat>
          <c:val>
            <c:numRef>
              <c:f>R_3!$F$16:$H$16</c:f>
              <c:numCache>
                <c:formatCode>#,##0;\(#,##0\);\-</c:formatCode>
                <c:ptCount val="3"/>
                <c:pt idx="0">
                  <c:v>13701.224122021171</c:v>
                </c:pt>
                <c:pt idx="1">
                  <c:v>11292.564438446336</c:v>
                </c:pt>
                <c:pt idx="2">
                  <c:v>12443.476726953233</c:v>
                </c:pt>
              </c:numCache>
            </c:numRef>
          </c:val>
          <c:smooth val="0"/>
          <c:extLst>
            <c:ext xmlns:c16="http://schemas.microsoft.com/office/drawing/2014/chart" uri="{C3380CC4-5D6E-409C-BE32-E72D297353CC}">
              <c16:uniqueId val="{00000003-DF45-4898-AAAB-D94BEE683255}"/>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layout>
            <c:manualLayout>
              <c:xMode val="edge"/>
              <c:yMode val="edge"/>
              <c:x val="0"/>
              <c:y val="0.367930386979895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layout>
        <c:manualLayout>
          <c:xMode val="edge"/>
          <c:yMode val="edge"/>
          <c:x val="0.23572309711286088"/>
          <c:y val="0.84135693807417211"/>
          <c:w val="0.60771160947444081"/>
          <c:h val="9.9767447457565925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Spread_Normal</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20723394590144764"/>
          <c:y val="0.21444372153545868"/>
          <c:w val="0.75323853491864878"/>
          <c:h val="0.53804776202022864"/>
        </c:manualLayout>
      </c:layout>
      <c:areaChart>
        <c:grouping val="stacked"/>
        <c:varyColors val="0"/>
        <c:ser>
          <c:idx val="3"/>
          <c:order val="2"/>
          <c:tx>
            <c:strRef>
              <c:f>R_3!$E$25</c:f>
              <c:strCache>
                <c:ptCount val="1"/>
                <c:pt idx="0">
                  <c:v>Hidden</c:v>
                </c:pt>
              </c:strCache>
            </c:strRef>
          </c:tx>
          <c:spPr>
            <a:solidFill>
              <a:sysClr val="window" lastClr="FFFFFF"/>
            </a:solidFill>
            <a:ln w="25400">
              <a:noFill/>
            </a:ln>
            <a:effectLst/>
          </c:spPr>
          <c:cat>
            <c:strRef>
              <c:f>R_3!$F$21:$H$21</c:f>
              <c:strCache>
                <c:ptCount val="3"/>
                <c:pt idx="0">
                  <c:v>FY19</c:v>
                </c:pt>
                <c:pt idx="1">
                  <c:v>FY20</c:v>
                </c:pt>
                <c:pt idx="2">
                  <c:v>FY21</c:v>
                </c:pt>
              </c:strCache>
            </c:strRef>
          </c:cat>
          <c:val>
            <c:numRef>
              <c:f>R_3!$F$25:$H$25</c:f>
              <c:numCache>
                <c:formatCode>#,##0;\(#,##0\);\-</c:formatCode>
                <c:ptCount val="3"/>
                <c:pt idx="0">
                  <c:v>8366.0337130786666</c:v>
                </c:pt>
                <c:pt idx="1">
                  <c:v>9425.7549718638365</c:v>
                </c:pt>
                <c:pt idx="2">
                  <c:v>10765.591895979154</c:v>
                </c:pt>
              </c:numCache>
            </c:numRef>
          </c:val>
          <c:extLst>
            <c:ext xmlns:c16="http://schemas.microsoft.com/office/drawing/2014/chart" uri="{C3380CC4-5D6E-409C-BE32-E72D297353CC}">
              <c16:uniqueId val="{00000000-0D41-433F-A480-3266BC5CD909}"/>
            </c:ext>
          </c:extLst>
        </c:ser>
        <c:ser>
          <c:idx val="2"/>
          <c:order val="3"/>
          <c:tx>
            <c:strRef>
              <c:f>R_3!$E$24</c:f>
              <c:strCache>
                <c:ptCount val="1"/>
                <c:pt idx="0">
                  <c:v>Spread</c:v>
                </c:pt>
              </c:strCache>
            </c:strRef>
          </c:tx>
          <c:spPr>
            <a:solidFill>
              <a:srgbClr val="00A3A1">
                <a:alpha val="7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R_3!$F$21:$H$21</c:f>
              <c:strCache>
                <c:ptCount val="3"/>
                <c:pt idx="0">
                  <c:v>FY19</c:v>
                </c:pt>
                <c:pt idx="1">
                  <c:v>FY20</c:v>
                </c:pt>
                <c:pt idx="2">
                  <c:v>FY21</c:v>
                </c:pt>
              </c:strCache>
            </c:strRef>
          </c:cat>
          <c:val>
            <c:numRef>
              <c:f>R_3!$F$24:$H$24</c:f>
              <c:numCache>
                <c:formatCode>#,##0;\(#,##0\);\-</c:formatCode>
                <c:ptCount val="3"/>
                <c:pt idx="0">
                  <c:v>9119.1656016022407</c:v>
                </c:pt>
                <c:pt idx="1">
                  <c:v>8729.2832778644115</c:v>
                </c:pt>
                <c:pt idx="2">
                  <c:v>8120.4227186444459</c:v>
                </c:pt>
              </c:numCache>
            </c:numRef>
          </c:val>
          <c:extLst>
            <c:ext xmlns:c16="http://schemas.microsoft.com/office/drawing/2014/chart" uri="{C3380CC4-5D6E-409C-BE32-E72D297353CC}">
              <c16:uniqueId val="{00000001-0D41-433F-A480-3266BC5CD909}"/>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R_3!$E$22</c:f>
              <c:strCache>
                <c:ptCount val="1"/>
                <c:pt idx="0">
                  <c:v>ASP</c:v>
                </c:pt>
              </c:strCache>
            </c:strRef>
          </c:tx>
          <c:spPr>
            <a:ln w="22225" cap="rnd">
              <a:solidFill>
                <a:srgbClr val="00A3A1"/>
              </a:solidFill>
              <a:round/>
            </a:ln>
            <a:effectLst/>
          </c:spPr>
          <c:marker>
            <c:symbol val="none"/>
          </c:marker>
          <c:cat>
            <c:strRef>
              <c:f>R_3!$F$21:$H$21</c:f>
              <c:strCache>
                <c:ptCount val="3"/>
                <c:pt idx="0">
                  <c:v>FY19</c:v>
                </c:pt>
                <c:pt idx="1">
                  <c:v>FY20</c:v>
                </c:pt>
                <c:pt idx="2">
                  <c:v>FY21</c:v>
                </c:pt>
              </c:strCache>
            </c:strRef>
          </c:cat>
          <c:val>
            <c:numRef>
              <c:f>R_3!$F$22:$H$22</c:f>
              <c:numCache>
                <c:formatCode>#,##0;\(#,##0\);\-</c:formatCode>
                <c:ptCount val="3"/>
                <c:pt idx="0">
                  <c:v>17485.199314680907</c:v>
                </c:pt>
                <c:pt idx="1">
                  <c:v>18155.038249728248</c:v>
                </c:pt>
                <c:pt idx="2">
                  <c:v>18886.0146146236</c:v>
                </c:pt>
              </c:numCache>
            </c:numRef>
          </c:val>
          <c:smooth val="0"/>
          <c:extLst>
            <c:ext xmlns:c16="http://schemas.microsoft.com/office/drawing/2014/chart" uri="{C3380CC4-5D6E-409C-BE32-E72D297353CC}">
              <c16:uniqueId val="{00000002-0D41-433F-A480-3266BC5CD909}"/>
            </c:ext>
          </c:extLst>
        </c:ser>
        <c:ser>
          <c:idx val="1"/>
          <c:order val="1"/>
          <c:tx>
            <c:strRef>
              <c:f>R_3!$E$23</c:f>
              <c:strCache>
                <c:ptCount val="1"/>
                <c:pt idx="0">
                  <c:v>APP</c:v>
                </c:pt>
              </c:strCache>
            </c:strRef>
          </c:tx>
          <c:spPr>
            <a:ln w="22225" cap="rnd">
              <a:solidFill>
                <a:srgbClr val="7FD1D0"/>
              </a:solidFill>
              <a:round/>
            </a:ln>
            <a:effectLst/>
          </c:spPr>
          <c:marker>
            <c:symbol val="none"/>
          </c:marker>
          <c:cat>
            <c:strRef>
              <c:f>R_3!$F$21:$H$21</c:f>
              <c:strCache>
                <c:ptCount val="3"/>
                <c:pt idx="0">
                  <c:v>FY19</c:v>
                </c:pt>
                <c:pt idx="1">
                  <c:v>FY20</c:v>
                </c:pt>
                <c:pt idx="2">
                  <c:v>FY21</c:v>
                </c:pt>
              </c:strCache>
            </c:strRef>
          </c:cat>
          <c:val>
            <c:numRef>
              <c:f>R_3!$F$23:$H$23</c:f>
              <c:numCache>
                <c:formatCode>#,##0;\(#,##0\);\-</c:formatCode>
                <c:ptCount val="3"/>
                <c:pt idx="0">
                  <c:v>8366.0337130786666</c:v>
                </c:pt>
                <c:pt idx="1">
                  <c:v>9425.7549718638365</c:v>
                </c:pt>
                <c:pt idx="2">
                  <c:v>10765.591895979154</c:v>
                </c:pt>
              </c:numCache>
            </c:numRef>
          </c:val>
          <c:smooth val="0"/>
          <c:extLst>
            <c:ext xmlns:c16="http://schemas.microsoft.com/office/drawing/2014/chart" uri="{C3380CC4-5D6E-409C-BE32-E72D297353CC}">
              <c16:uniqueId val="{00000003-0D41-433F-A480-3266BC5CD909}"/>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layout>
            <c:manualLayout>
              <c:xMode val="edge"/>
              <c:yMode val="edge"/>
              <c:x val="0"/>
              <c:y val="0.3671858613364019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layout>
        <c:manualLayout>
          <c:xMode val="edge"/>
          <c:yMode val="edge"/>
          <c:x val="0.24509880935412515"/>
          <c:y val="0.84189579228831857"/>
          <c:w val="0.60771160947444081"/>
          <c:h val="9.9767447457565925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Spread_Low-Loss</a:t>
            </a:r>
            <a:endParaRPr lang="ko-KR" b="1" dirty="0">
              <a:solidFill>
                <a:srgbClr val="00338D"/>
              </a:solidFill>
            </a:endParaRPr>
          </a:p>
        </c:rich>
      </c:tx>
      <c:layout>
        <c:manualLayout>
          <c:xMode val="edge"/>
          <c:yMode val="edge"/>
          <c:x val="3.1778606921533635E-2"/>
          <c:y val="0"/>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20344185440365997"/>
          <c:y val="0.18260438791248243"/>
          <c:w val="0.73740037668470693"/>
          <c:h val="0.55715136673505861"/>
        </c:manualLayout>
      </c:layout>
      <c:areaChart>
        <c:grouping val="stacked"/>
        <c:varyColors val="0"/>
        <c:ser>
          <c:idx val="3"/>
          <c:order val="2"/>
          <c:tx>
            <c:strRef>
              <c:f>R_3!$E$11</c:f>
              <c:strCache>
                <c:ptCount val="1"/>
                <c:pt idx="0">
                  <c:v>Hidden</c:v>
                </c:pt>
              </c:strCache>
            </c:strRef>
          </c:tx>
          <c:spPr>
            <a:noFill/>
            <a:ln>
              <a:noFill/>
            </a:ln>
            <a:effectLst/>
          </c:spPr>
          <c:cat>
            <c:strRef>
              <c:f>R_3!$F$7:$H$7</c:f>
              <c:strCache>
                <c:ptCount val="3"/>
                <c:pt idx="0">
                  <c:v>FY19</c:v>
                </c:pt>
                <c:pt idx="1">
                  <c:v>FY20</c:v>
                </c:pt>
                <c:pt idx="2">
                  <c:v>FY21</c:v>
                </c:pt>
              </c:strCache>
            </c:strRef>
          </c:cat>
          <c:val>
            <c:numRef>
              <c:f>R_3!$F$11:$H$11</c:f>
              <c:numCache>
                <c:formatCode>#,##0;\(#,##0\);\-</c:formatCode>
                <c:ptCount val="3"/>
                <c:pt idx="0">
                  <c:v>13572.310625174097</c:v>
                </c:pt>
                <c:pt idx="1">
                  <c:v>14245.14129456037</c:v>
                </c:pt>
                <c:pt idx="2">
                  <c:v>19152.829295702584</c:v>
                </c:pt>
              </c:numCache>
            </c:numRef>
          </c:val>
          <c:extLst>
            <c:ext xmlns:c16="http://schemas.microsoft.com/office/drawing/2014/chart" uri="{C3380CC4-5D6E-409C-BE32-E72D297353CC}">
              <c16:uniqueId val="{00000000-52D9-4901-9C97-5245384FA15C}"/>
            </c:ext>
          </c:extLst>
        </c:ser>
        <c:ser>
          <c:idx val="2"/>
          <c:order val="3"/>
          <c:tx>
            <c:strRef>
              <c:f>R_3!$E$10</c:f>
              <c:strCache>
                <c:ptCount val="1"/>
                <c:pt idx="0">
                  <c:v>Spread</c:v>
                </c:pt>
              </c:strCache>
            </c:strRef>
          </c:tx>
          <c:spPr>
            <a:solidFill>
              <a:srgbClr val="00A3A1">
                <a:alpha val="10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R_3!$F$7:$H$7</c:f>
              <c:strCache>
                <c:ptCount val="3"/>
                <c:pt idx="0">
                  <c:v>FY19</c:v>
                </c:pt>
                <c:pt idx="1">
                  <c:v>FY20</c:v>
                </c:pt>
                <c:pt idx="2">
                  <c:v>FY21</c:v>
                </c:pt>
              </c:strCache>
            </c:strRef>
          </c:cat>
          <c:val>
            <c:numRef>
              <c:f>R_3!$F$10:$H$10</c:f>
              <c:numCache>
                <c:formatCode>#,##0;\(#,##0\);\-</c:formatCode>
                <c:ptCount val="3"/>
                <c:pt idx="0">
                  <c:v>32096.78178208715</c:v>
                </c:pt>
                <c:pt idx="1">
                  <c:v>32088.27500971132</c:v>
                </c:pt>
                <c:pt idx="2">
                  <c:v>33495.707116786798</c:v>
                </c:pt>
              </c:numCache>
            </c:numRef>
          </c:val>
          <c:extLst>
            <c:ext xmlns:c16="http://schemas.microsoft.com/office/drawing/2014/chart" uri="{C3380CC4-5D6E-409C-BE32-E72D297353CC}">
              <c16:uniqueId val="{00000001-52D9-4901-9C97-5245384FA15C}"/>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R_3!$E$8</c:f>
              <c:strCache>
                <c:ptCount val="1"/>
                <c:pt idx="0">
                  <c:v>ASP</c:v>
                </c:pt>
              </c:strCache>
            </c:strRef>
          </c:tx>
          <c:spPr>
            <a:ln w="25400" cap="rnd">
              <a:solidFill>
                <a:srgbClr val="00A3A1"/>
              </a:solidFill>
              <a:round/>
            </a:ln>
            <a:effectLst/>
          </c:spPr>
          <c:marker>
            <c:symbol val="none"/>
          </c:marker>
          <c:cat>
            <c:strRef>
              <c:f>R_3!$F$7:$H$7</c:f>
              <c:strCache>
                <c:ptCount val="3"/>
                <c:pt idx="0">
                  <c:v>FY19</c:v>
                </c:pt>
                <c:pt idx="1">
                  <c:v>FY20</c:v>
                </c:pt>
                <c:pt idx="2">
                  <c:v>FY21</c:v>
                </c:pt>
              </c:strCache>
            </c:strRef>
          </c:cat>
          <c:val>
            <c:numRef>
              <c:f>R_3!$F$8:$H$8</c:f>
              <c:numCache>
                <c:formatCode>#,##0;\(#,##0\);\-</c:formatCode>
                <c:ptCount val="3"/>
                <c:pt idx="0">
                  <c:v>45669.092407261247</c:v>
                </c:pt>
                <c:pt idx="1">
                  <c:v>46333.41630427169</c:v>
                </c:pt>
                <c:pt idx="2">
                  <c:v>52648.536412489382</c:v>
                </c:pt>
              </c:numCache>
            </c:numRef>
          </c:val>
          <c:smooth val="0"/>
          <c:extLst>
            <c:ext xmlns:c16="http://schemas.microsoft.com/office/drawing/2014/chart" uri="{C3380CC4-5D6E-409C-BE32-E72D297353CC}">
              <c16:uniqueId val="{00000002-52D9-4901-9C97-5245384FA15C}"/>
            </c:ext>
          </c:extLst>
        </c:ser>
        <c:ser>
          <c:idx val="1"/>
          <c:order val="1"/>
          <c:tx>
            <c:strRef>
              <c:f>R_3!$E$9</c:f>
              <c:strCache>
                <c:ptCount val="1"/>
                <c:pt idx="0">
                  <c:v>APP</c:v>
                </c:pt>
              </c:strCache>
            </c:strRef>
          </c:tx>
          <c:spPr>
            <a:ln w="25400" cap="rnd">
              <a:solidFill>
                <a:srgbClr val="7FD1D0"/>
              </a:solidFill>
              <a:round/>
            </a:ln>
            <a:effectLst/>
          </c:spPr>
          <c:marker>
            <c:symbol val="none"/>
          </c:marker>
          <c:cat>
            <c:strRef>
              <c:f>R_3!$F$7:$H$7</c:f>
              <c:strCache>
                <c:ptCount val="3"/>
                <c:pt idx="0">
                  <c:v>FY19</c:v>
                </c:pt>
                <c:pt idx="1">
                  <c:v>FY20</c:v>
                </c:pt>
                <c:pt idx="2">
                  <c:v>FY21</c:v>
                </c:pt>
              </c:strCache>
            </c:strRef>
          </c:cat>
          <c:val>
            <c:numRef>
              <c:f>R_3!$F$9:$H$9</c:f>
              <c:numCache>
                <c:formatCode>#,##0;\(#,##0\);\-</c:formatCode>
                <c:ptCount val="3"/>
                <c:pt idx="0">
                  <c:v>13572.310625174097</c:v>
                </c:pt>
                <c:pt idx="1">
                  <c:v>14245.14129456037</c:v>
                </c:pt>
                <c:pt idx="2">
                  <c:v>19152.829295702584</c:v>
                </c:pt>
              </c:numCache>
            </c:numRef>
          </c:val>
          <c:smooth val="0"/>
          <c:extLst>
            <c:ext xmlns:c16="http://schemas.microsoft.com/office/drawing/2014/chart" uri="{C3380CC4-5D6E-409C-BE32-E72D297353CC}">
              <c16:uniqueId val="{00000003-52D9-4901-9C97-5245384FA15C}"/>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n-lt"/>
                <a:ea typeface="+mn-ea"/>
                <a:cs typeface="+mn-cs"/>
              </a:defRPr>
            </a:pPr>
            <a:r>
              <a:rPr lang="en-US" altLang="ko-KR" b="1">
                <a:solidFill>
                  <a:srgbClr val="00338D"/>
                </a:solidFill>
              </a:rPr>
              <a:t>[Apple] </a:t>
            </a:r>
            <a:r>
              <a:rPr lang="ko-KR" altLang="en-US" b="1">
                <a:solidFill>
                  <a:srgbClr val="00338D"/>
                </a:solidFill>
              </a:rPr>
              <a:t>스마트폰</a:t>
            </a:r>
            <a:r>
              <a:rPr lang="en-US" altLang="ko-KR" b="1">
                <a:solidFill>
                  <a:srgbClr val="00338D"/>
                </a:solidFill>
              </a:rPr>
              <a:t>-USB Dock</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n-lt"/>
              <a:ea typeface="+mn-ea"/>
              <a:cs typeface="+mn-cs"/>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R_3!$E$55</c:f>
              <c:strCache>
                <c:ptCount val="1"/>
                <c:pt idx="0">
                  <c:v>Hidden</c:v>
                </c:pt>
              </c:strCache>
            </c:strRef>
          </c:tx>
          <c:spPr>
            <a:noFill/>
            <a:ln w="25400">
              <a:noFill/>
            </a:ln>
            <a:effectLst/>
          </c:spPr>
          <c:cat>
            <c:strRef>
              <c:f>R_3!$G$51:$H$51</c:f>
              <c:strCache>
                <c:ptCount val="2"/>
                <c:pt idx="0">
                  <c:v>FY20</c:v>
                </c:pt>
                <c:pt idx="1">
                  <c:v>FY21</c:v>
                </c:pt>
              </c:strCache>
            </c:strRef>
          </c:cat>
          <c:val>
            <c:numRef>
              <c:f>R_3!$F$55:$H$55</c:f>
              <c:numCache>
                <c:formatCode>#,##0;\(#,##0\);\-</c:formatCode>
                <c:ptCount val="3"/>
                <c:pt idx="1">
                  <c:v>17492.121692371249</c:v>
                </c:pt>
                <c:pt idx="2">
                  <c:v>16622.104494055173</c:v>
                </c:pt>
              </c:numCache>
            </c:numRef>
          </c:val>
          <c:extLst>
            <c:ext xmlns:c16="http://schemas.microsoft.com/office/drawing/2014/chart" uri="{C3380CC4-5D6E-409C-BE32-E72D297353CC}">
              <c16:uniqueId val="{00000000-2963-4B6E-AA6C-B411B19C2B70}"/>
            </c:ext>
          </c:extLst>
        </c:ser>
        <c:ser>
          <c:idx val="2"/>
          <c:order val="3"/>
          <c:tx>
            <c:strRef>
              <c:f>R_3!$E$54</c:f>
              <c:strCache>
                <c:ptCount val="1"/>
                <c:pt idx="0">
                  <c:v>Spread</c:v>
                </c:pt>
              </c:strCache>
            </c:strRef>
          </c:tx>
          <c:spPr>
            <a:solidFill>
              <a:srgbClr val="6D2077">
                <a:alpha val="5000"/>
              </a:srgbClr>
            </a:solidFill>
            <a:ln w="25400">
              <a:noFill/>
            </a:ln>
            <a:effectLst/>
          </c:spPr>
          <c:cat>
            <c:strRef>
              <c:f>R_3!$G$51:$H$51</c:f>
              <c:strCache>
                <c:ptCount val="2"/>
                <c:pt idx="0">
                  <c:v>FY20</c:v>
                </c:pt>
                <c:pt idx="1">
                  <c:v>FY21</c:v>
                </c:pt>
              </c:strCache>
            </c:strRef>
          </c:cat>
          <c:val>
            <c:numRef>
              <c:f>R_3!$F$54:$H$54</c:f>
              <c:numCache>
                <c:formatCode>#,##0;\(#,##0\);\-</c:formatCode>
                <c:ptCount val="3"/>
                <c:pt idx="1">
                  <c:v>27863.072513637337</c:v>
                </c:pt>
                <c:pt idx="2">
                  <c:v>30555.150693910975</c:v>
                </c:pt>
              </c:numCache>
            </c:numRef>
          </c:val>
          <c:extLst>
            <c:ext xmlns:c16="http://schemas.microsoft.com/office/drawing/2014/chart" uri="{C3380CC4-5D6E-409C-BE32-E72D297353CC}">
              <c16:uniqueId val="{00000001-2963-4B6E-AA6C-B411B19C2B70}"/>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R_3!$E$52</c:f>
              <c:strCache>
                <c:ptCount val="1"/>
                <c:pt idx="0">
                  <c:v>ASP</c:v>
                </c:pt>
              </c:strCache>
            </c:strRef>
          </c:tx>
          <c:spPr>
            <a:ln w="12700" cap="rnd">
              <a:solidFill>
                <a:srgbClr val="6D2077"/>
              </a:solidFill>
              <a:round/>
            </a:ln>
            <a:effectLst/>
          </c:spPr>
          <c:marker>
            <c:symbol val="none"/>
          </c:marker>
          <c:cat>
            <c:strRef>
              <c:f>R_3!$F$51:$H$51</c:f>
              <c:strCache>
                <c:ptCount val="3"/>
                <c:pt idx="0">
                  <c:v>FY19</c:v>
                </c:pt>
                <c:pt idx="1">
                  <c:v>FY20</c:v>
                </c:pt>
                <c:pt idx="2">
                  <c:v>FY21</c:v>
                </c:pt>
              </c:strCache>
            </c:strRef>
          </c:cat>
          <c:val>
            <c:numRef>
              <c:f>R_3!$F$52:$H$52</c:f>
              <c:numCache>
                <c:formatCode>#,##0;\(#,##0\);\-</c:formatCode>
                <c:ptCount val="3"/>
                <c:pt idx="1">
                  <c:v>45355.194206008586</c:v>
                </c:pt>
                <c:pt idx="2">
                  <c:v>47177.255187966148</c:v>
                </c:pt>
              </c:numCache>
            </c:numRef>
          </c:val>
          <c:smooth val="0"/>
          <c:extLst>
            <c:ext xmlns:c16="http://schemas.microsoft.com/office/drawing/2014/chart" uri="{C3380CC4-5D6E-409C-BE32-E72D297353CC}">
              <c16:uniqueId val="{00000002-2963-4B6E-AA6C-B411B19C2B70}"/>
            </c:ext>
          </c:extLst>
        </c:ser>
        <c:ser>
          <c:idx val="1"/>
          <c:order val="1"/>
          <c:tx>
            <c:strRef>
              <c:f>R_3!$E$53</c:f>
              <c:strCache>
                <c:ptCount val="1"/>
                <c:pt idx="0">
                  <c:v>APP</c:v>
                </c:pt>
              </c:strCache>
            </c:strRef>
          </c:tx>
          <c:spPr>
            <a:ln w="12700" cap="rnd">
              <a:solidFill>
                <a:srgbClr val="B68FBB"/>
              </a:solidFill>
              <a:round/>
            </a:ln>
            <a:effectLst/>
          </c:spPr>
          <c:marker>
            <c:symbol val="none"/>
          </c:marker>
          <c:cat>
            <c:strRef>
              <c:f>R_3!$F$51:$H$51</c:f>
              <c:strCache>
                <c:ptCount val="3"/>
                <c:pt idx="0">
                  <c:v>FY19</c:v>
                </c:pt>
                <c:pt idx="1">
                  <c:v>FY20</c:v>
                </c:pt>
                <c:pt idx="2">
                  <c:v>FY21</c:v>
                </c:pt>
              </c:strCache>
            </c:strRef>
          </c:cat>
          <c:val>
            <c:numRef>
              <c:f>R_3!$F$53:$H$53</c:f>
              <c:numCache>
                <c:formatCode>#,##0;\(#,##0\);\-</c:formatCode>
                <c:ptCount val="3"/>
                <c:pt idx="1">
                  <c:v>17492.121692371249</c:v>
                </c:pt>
                <c:pt idx="2">
                  <c:v>16622.104494055173</c:v>
                </c:pt>
              </c:numCache>
            </c:numRef>
          </c:val>
          <c:smooth val="0"/>
          <c:extLst>
            <c:ext xmlns:c16="http://schemas.microsoft.com/office/drawing/2014/chart" uri="{C3380CC4-5D6E-409C-BE32-E72D297353CC}">
              <c16:uniqueId val="{00000003-2963-4B6E-AA6C-B411B19C2B70}"/>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7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en-US" altLang="ko-KR"/>
                  <a:t>KRW</a:t>
                </a: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R_3!$J$55</c:f>
              <c:strCache>
                <c:ptCount val="1"/>
                <c:pt idx="0">
                  <c:v>Hidden</c:v>
                </c:pt>
              </c:strCache>
            </c:strRef>
          </c:tx>
          <c:spPr>
            <a:noFill/>
            <a:ln w="25400">
              <a:noFill/>
            </a:ln>
            <a:effectLst/>
          </c:spPr>
          <c:cat>
            <c:strRef>
              <c:f>R_3!$G$51:$H$51</c:f>
              <c:strCache>
                <c:ptCount val="2"/>
                <c:pt idx="0">
                  <c:v>FY20</c:v>
                </c:pt>
                <c:pt idx="1">
                  <c:v>FY21</c:v>
                </c:pt>
              </c:strCache>
            </c:strRef>
          </c:cat>
          <c:val>
            <c:numRef>
              <c:f>R_3!$K$55:$M$55</c:f>
              <c:numCache>
                <c:formatCode>#,##0;\(#,##0\);\-</c:formatCode>
                <c:ptCount val="3"/>
                <c:pt idx="1">
                  <c:v>25097.700795929428</c:v>
                </c:pt>
                <c:pt idx="2">
                  <c:v>26681.936401945048</c:v>
                </c:pt>
              </c:numCache>
            </c:numRef>
          </c:val>
          <c:extLst>
            <c:ext xmlns:c16="http://schemas.microsoft.com/office/drawing/2014/chart" uri="{C3380CC4-5D6E-409C-BE32-E72D297353CC}">
              <c16:uniqueId val="{00000000-5C67-44E1-BD46-67E2D85F5397}"/>
            </c:ext>
          </c:extLst>
        </c:ser>
        <c:ser>
          <c:idx val="2"/>
          <c:order val="3"/>
          <c:tx>
            <c:strRef>
              <c:f>R_3!$J$54</c:f>
              <c:strCache>
                <c:ptCount val="1"/>
                <c:pt idx="0">
                  <c:v>Spread</c:v>
                </c:pt>
              </c:strCache>
            </c:strRef>
          </c:tx>
          <c:spPr>
            <a:solidFill>
              <a:srgbClr val="C6007E">
                <a:alpha val="5000"/>
              </a:srgbClr>
            </a:solidFill>
            <a:ln w="25400">
              <a:noFill/>
            </a:ln>
            <a:effectLst/>
          </c:spPr>
          <c:cat>
            <c:strRef>
              <c:f>R_3!$G$51:$H$51</c:f>
              <c:strCache>
                <c:ptCount val="2"/>
                <c:pt idx="0">
                  <c:v>FY20</c:v>
                </c:pt>
                <c:pt idx="1">
                  <c:v>FY21</c:v>
                </c:pt>
              </c:strCache>
            </c:strRef>
          </c:cat>
          <c:val>
            <c:numRef>
              <c:f>R_3!$K$54:$M$54</c:f>
              <c:numCache>
                <c:formatCode>#,##0;\(#,##0\);\-</c:formatCode>
                <c:ptCount val="3"/>
                <c:pt idx="1">
                  <c:v>37642.298231307926</c:v>
                </c:pt>
                <c:pt idx="2">
                  <c:v>38790.552443443667</c:v>
                </c:pt>
              </c:numCache>
            </c:numRef>
          </c:val>
          <c:extLst>
            <c:ext xmlns:c16="http://schemas.microsoft.com/office/drawing/2014/chart" uri="{C3380CC4-5D6E-409C-BE32-E72D297353CC}">
              <c16:uniqueId val="{00000001-5C67-44E1-BD46-67E2D85F5397}"/>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R_3!$J$52</c:f>
              <c:strCache>
                <c:ptCount val="1"/>
                <c:pt idx="0">
                  <c:v>ASP</c:v>
                </c:pt>
              </c:strCache>
            </c:strRef>
          </c:tx>
          <c:spPr>
            <a:ln w="12700" cap="rnd">
              <a:solidFill>
                <a:srgbClr val="C6007E"/>
              </a:solidFill>
              <a:round/>
            </a:ln>
            <a:effectLst/>
          </c:spPr>
          <c:marker>
            <c:symbol val="none"/>
          </c:marker>
          <c:cat>
            <c:strRef>
              <c:f>R_3!$K$51:$M$51</c:f>
              <c:strCache>
                <c:ptCount val="3"/>
                <c:pt idx="0">
                  <c:v>FY19</c:v>
                </c:pt>
                <c:pt idx="1">
                  <c:v>FY20</c:v>
                </c:pt>
                <c:pt idx="2">
                  <c:v>FY21</c:v>
                </c:pt>
              </c:strCache>
            </c:strRef>
          </c:cat>
          <c:val>
            <c:numRef>
              <c:f>R_3!$K$52:$M$52</c:f>
              <c:numCache>
                <c:formatCode>#,##0;\(#,##0\);\-</c:formatCode>
                <c:ptCount val="3"/>
                <c:pt idx="1">
                  <c:v>62739.999027237354</c:v>
                </c:pt>
                <c:pt idx="2">
                  <c:v>65472.488845388711</c:v>
                </c:pt>
              </c:numCache>
            </c:numRef>
          </c:val>
          <c:smooth val="0"/>
          <c:extLst>
            <c:ext xmlns:c16="http://schemas.microsoft.com/office/drawing/2014/chart" uri="{C3380CC4-5D6E-409C-BE32-E72D297353CC}">
              <c16:uniqueId val="{00000002-5C67-44E1-BD46-67E2D85F5397}"/>
            </c:ext>
          </c:extLst>
        </c:ser>
        <c:ser>
          <c:idx val="1"/>
          <c:order val="1"/>
          <c:tx>
            <c:strRef>
              <c:f>R_3!$J$53</c:f>
              <c:strCache>
                <c:ptCount val="1"/>
                <c:pt idx="0">
                  <c:v>APP</c:v>
                </c:pt>
              </c:strCache>
            </c:strRef>
          </c:tx>
          <c:spPr>
            <a:ln w="12700" cap="rnd">
              <a:solidFill>
                <a:srgbClr val="F9C6D5"/>
              </a:solidFill>
              <a:round/>
            </a:ln>
            <a:effectLst/>
          </c:spPr>
          <c:marker>
            <c:symbol val="none"/>
          </c:marker>
          <c:cat>
            <c:strRef>
              <c:f>R_3!$K$51:$M$51</c:f>
              <c:strCache>
                <c:ptCount val="3"/>
                <c:pt idx="0">
                  <c:v>FY19</c:v>
                </c:pt>
                <c:pt idx="1">
                  <c:v>FY20</c:v>
                </c:pt>
                <c:pt idx="2">
                  <c:v>FY21</c:v>
                </c:pt>
              </c:strCache>
            </c:strRef>
          </c:cat>
          <c:val>
            <c:numRef>
              <c:f>R_3!$K$53:$M$53</c:f>
              <c:numCache>
                <c:formatCode>#,##0;\(#,##0\);\-</c:formatCode>
                <c:ptCount val="3"/>
                <c:pt idx="1">
                  <c:v>25097.700795929428</c:v>
                </c:pt>
                <c:pt idx="2">
                  <c:v>26681.936401945048</c:v>
                </c:pt>
              </c:numCache>
            </c:numRef>
          </c:val>
          <c:smooth val="0"/>
          <c:extLst>
            <c:ext xmlns:c16="http://schemas.microsoft.com/office/drawing/2014/chart" uri="{C3380CC4-5D6E-409C-BE32-E72D297353CC}">
              <c16:uniqueId val="{00000003-5C67-44E1-BD46-67E2D85F5397}"/>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n-lt"/>
                <a:ea typeface="+mn-ea"/>
                <a:cs typeface="+mn-cs"/>
              </a:defRPr>
            </a:pPr>
            <a:r>
              <a:rPr lang="en-US" altLang="ko-KR" b="1">
                <a:solidFill>
                  <a:srgbClr val="00338D"/>
                </a:solidFill>
              </a:rPr>
              <a:t>[</a:t>
            </a:r>
            <a:r>
              <a:rPr lang="ko-KR" altLang="en-US" b="1">
                <a:solidFill>
                  <a:srgbClr val="00338D"/>
                </a:solidFill>
              </a:rPr>
              <a:t>삼성</a:t>
            </a:r>
            <a:r>
              <a:rPr lang="en-US" altLang="ko-KR" b="1">
                <a:solidFill>
                  <a:srgbClr val="00338D"/>
                </a:solidFill>
              </a:rPr>
              <a:t>]</a:t>
            </a:r>
            <a:r>
              <a:rPr lang="en-US" altLang="ko-KR" b="1" baseline="0">
                <a:solidFill>
                  <a:srgbClr val="00338D"/>
                </a:solidFill>
              </a:rPr>
              <a:t> </a:t>
            </a:r>
            <a:r>
              <a:rPr lang="ko-KR" altLang="en-US" b="1">
                <a:solidFill>
                  <a:srgbClr val="00338D"/>
                </a:solidFill>
              </a:rPr>
              <a:t>스마트폰</a:t>
            </a:r>
            <a:r>
              <a:rPr lang="en-US" altLang="ko-KR" b="1">
                <a:solidFill>
                  <a:srgbClr val="00338D"/>
                </a:solidFill>
              </a:rPr>
              <a:t>-5G</a:t>
            </a:r>
            <a:r>
              <a:rPr lang="ko-KR" altLang="en-US" b="1">
                <a:solidFill>
                  <a:srgbClr val="00338D"/>
                </a:solidFill>
              </a:rPr>
              <a:t>케이블</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n-lt"/>
              <a:ea typeface="+mn-ea"/>
              <a:cs typeface="+mn-cs"/>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R_3!$P$55</c:f>
              <c:strCache>
                <c:ptCount val="1"/>
                <c:pt idx="0">
                  <c:v>Hidden</c:v>
                </c:pt>
              </c:strCache>
            </c:strRef>
          </c:tx>
          <c:spPr>
            <a:noFill/>
            <a:ln w="25400">
              <a:noFill/>
            </a:ln>
            <a:effectLst/>
          </c:spPr>
          <c:cat>
            <c:strRef>
              <c:f>R_3!$G$51:$H$51</c:f>
              <c:strCache>
                <c:ptCount val="2"/>
                <c:pt idx="0">
                  <c:v>FY20</c:v>
                </c:pt>
                <c:pt idx="1">
                  <c:v>FY21</c:v>
                </c:pt>
              </c:strCache>
            </c:strRef>
          </c:cat>
          <c:val>
            <c:numRef>
              <c:f>R_3!$Q$55:$S$55</c:f>
              <c:numCache>
                <c:formatCode>#,##0;\(#,##0\);\-</c:formatCode>
                <c:ptCount val="3"/>
                <c:pt idx="0">
                  <c:v>9709.6067154618977</c:v>
                </c:pt>
                <c:pt idx="1">
                  <c:v>11660.085601427234</c:v>
                </c:pt>
                <c:pt idx="2">
                  <c:v>11442.011138884198</c:v>
                </c:pt>
              </c:numCache>
            </c:numRef>
          </c:val>
          <c:extLst>
            <c:ext xmlns:c16="http://schemas.microsoft.com/office/drawing/2014/chart" uri="{C3380CC4-5D6E-409C-BE32-E72D297353CC}">
              <c16:uniqueId val="{00000000-F556-4688-A4C6-5A9E4301ECB6}"/>
            </c:ext>
          </c:extLst>
        </c:ser>
        <c:ser>
          <c:idx val="2"/>
          <c:order val="3"/>
          <c:tx>
            <c:strRef>
              <c:f>R_3!$P$54</c:f>
              <c:strCache>
                <c:ptCount val="1"/>
                <c:pt idx="0">
                  <c:v>Spread</c:v>
                </c:pt>
              </c:strCache>
            </c:strRef>
          </c:tx>
          <c:spPr>
            <a:solidFill>
              <a:srgbClr val="00338D">
                <a:alpha val="5000"/>
              </a:srgbClr>
            </a:solidFill>
            <a:ln w="25400">
              <a:noFill/>
            </a:ln>
            <a:effectLst/>
          </c:spPr>
          <c:cat>
            <c:strRef>
              <c:f>R_3!$G$51:$H$51</c:f>
              <c:strCache>
                <c:ptCount val="2"/>
                <c:pt idx="0">
                  <c:v>FY20</c:v>
                </c:pt>
                <c:pt idx="1">
                  <c:v>FY21</c:v>
                </c:pt>
              </c:strCache>
            </c:strRef>
          </c:cat>
          <c:val>
            <c:numRef>
              <c:f>R_3!$Q$54:$S$54</c:f>
              <c:numCache>
                <c:formatCode>#,##0;\(#,##0\);\-</c:formatCode>
                <c:ptCount val="3"/>
                <c:pt idx="0">
                  <c:v>26153.035378778939</c:v>
                </c:pt>
                <c:pt idx="1">
                  <c:v>27206.06351334363</c:v>
                </c:pt>
                <c:pt idx="2">
                  <c:v>29637.649929591687</c:v>
                </c:pt>
              </c:numCache>
            </c:numRef>
          </c:val>
          <c:extLst>
            <c:ext xmlns:c16="http://schemas.microsoft.com/office/drawing/2014/chart" uri="{C3380CC4-5D6E-409C-BE32-E72D297353CC}">
              <c16:uniqueId val="{00000001-F556-4688-A4C6-5A9E4301ECB6}"/>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R_3!$P$52</c:f>
              <c:strCache>
                <c:ptCount val="1"/>
                <c:pt idx="0">
                  <c:v>ASP</c:v>
                </c:pt>
              </c:strCache>
            </c:strRef>
          </c:tx>
          <c:spPr>
            <a:ln w="12700" cap="rnd">
              <a:solidFill>
                <a:srgbClr val="00338D"/>
              </a:solidFill>
              <a:round/>
            </a:ln>
            <a:effectLst/>
          </c:spPr>
          <c:marker>
            <c:symbol val="none"/>
          </c:marker>
          <c:cat>
            <c:strRef>
              <c:f>R_3!$Q$51:$S$51</c:f>
              <c:strCache>
                <c:ptCount val="3"/>
                <c:pt idx="0">
                  <c:v>FY19</c:v>
                </c:pt>
                <c:pt idx="1">
                  <c:v>FY20</c:v>
                </c:pt>
                <c:pt idx="2">
                  <c:v>FY21</c:v>
                </c:pt>
              </c:strCache>
            </c:strRef>
          </c:cat>
          <c:val>
            <c:numRef>
              <c:f>R_3!$Q$52:$S$52</c:f>
              <c:numCache>
                <c:formatCode>#,##0;\(#,##0\);\-</c:formatCode>
                <c:ptCount val="3"/>
                <c:pt idx="0">
                  <c:v>35862.642094240837</c:v>
                </c:pt>
                <c:pt idx="1">
                  <c:v>38866.149114770866</c:v>
                </c:pt>
                <c:pt idx="2">
                  <c:v>41079.661068475885</c:v>
                </c:pt>
              </c:numCache>
            </c:numRef>
          </c:val>
          <c:smooth val="0"/>
          <c:extLst>
            <c:ext xmlns:c16="http://schemas.microsoft.com/office/drawing/2014/chart" uri="{C3380CC4-5D6E-409C-BE32-E72D297353CC}">
              <c16:uniqueId val="{00000002-F556-4688-A4C6-5A9E4301ECB6}"/>
            </c:ext>
          </c:extLst>
        </c:ser>
        <c:ser>
          <c:idx val="1"/>
          <c:order val="1"/>
          <c:tx>
            <c:strRef>
              <c:f>R_3!$P$53</c:f>
              <c:strCache>
                <c:ptCount val="1"/>
                <c:pt idx="0">
                  <c:v>APP</c:v>
                </c:pt>
              </c:strCache>
            </c:strRef>
          </c:tx>
          <c:spPr>
            <a:ln w="12700" cap="rnd">
              <a:solidFill>
                <a:srgbClr val="7F99C6"/>
              </a:solidFill>
              <a:round/>
            </a:ln>
            <a:effectLst/>
          </c:spPr>
          <c:marker>
            <c:symbol val="none"/>
          </c:marker>
          <c:cat>
            <c:strRef>
              <c:f>R_3!$Q$51:$S$51</c:f>
              <c:strCache>
                <c:ptCount val="3"/>
                <c:pt idx="0">
                  <c:v>FY19</c:v>
                </c:pt>
                <c:pt idx="1">
                  <c:v>FY20</c:v>
                </c:pt>
                <c:pt idx="2">
                  <c:v>FY21</c:v>
                </c:pt>
              </c:strCache>
            </c:strRef>
          </c:cat>
          <c:val>
            <c:numRef>
              <c:f>R_3!$Q$53:$S$53</c:f>
              <c:numCache>
                <c:formatCode>#,##0;\(#,##0\);\-</c:formatCode>
                <c:ptCount val="3"/>
                <c:pt idx="0">
                  <c:v>9709.6067154618977</c:v>
                </c:pt>
                <c:pt idx="1">
                  <c:v>11660.085601427234</c:v>
                </c:pt>
                <c:pt idx="2">
                  <c:v>11442.011138884198</c:v>
                </c:pt>
              </c:numCache>
            </c:numRef>
          </c:val>
          <c:smooth val="0"/>
          <c:extLst>
            <c:ext xmlns:c16="http://schemas.microsoft.com/office/drawing/2014/chart" uri="{C3380CC4-5D6E-409C-BE32-E72D297353CC}">
              <c16:uniqueId val="{00000003-F556-4688-A4C6-5A9E4301ECB6}"/>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7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r>
                  <a:rPr lang="en-US" altLang="ko-KR"/>
                  <a:t>KRW</a:t>
                </a: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ko-KR"/>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ysClr val="windowText" lastClr="000000"/>
          </a:solidFill>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a:t>`</a:t>
            </a: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R_3!$U$55</c:f>
              <c:strCache>
                <c:ptCount val="1"/>
                <c:pt idx="0">
                  <c:v>Hidden</c:v>
                </c:pt>
              </c:strCache>
            </c:strRef>
          </c:tx>
          <c:spPr>
            <a:noFill/>
            <a:ln w="25400">
              <a:noFill/>
            </a:ln>
            <a:effectLst/>
          </c:spPr>
          <c:cat>
            <c:strRef>
              <c:f>R_3!$G$51:$H$51</c:f>
              <c:strCache>
                <c:ptCount val="2"/>
                <c:pt idx="0">
                  <c:v>FY20</c:v>
                </c:pt>
                <c:pt idx="1">
                  <c:v>FY21</c:v>
                </c:pt>
              </c:strCache>
            </c:strRef>
          </c:cat>
          <c:val>
            <c:numRef>
              <c:f>R_3!$V$55:$X$55</c:f>
              <c:numCache>
                <c:formatCode>#,##0;\(#,##0\);\-</c:formatCode>
                <c:ptCount val="3"/>
                <c:pt idx="0">
                  <c:v>18951.771651405343</c:v>
                </c:pt>
                <c:pt idx="1">
                  <c:v>18355.259826955698</c:v>
                </c:pt>
                <c:pt idx="2">
                  <c:v>18870.943441092451</c:v>
                </c:pt>
              </c:numCache>
            </c:numRef>
          </c:val>
          <c:extLst>
            <c:ext xmlns:c16="http://schemas.microsoft.com/office/drawing/2014/chart" uri="{C3380CC4-5D6E-409C-BE32-E72D297353CC}">
              <c16:uniqueId val="{00000000-A7EC-405C-B28A-9BAFEA874ACA}"/>
            </c:ext>
          </c:extLst>
        </c:ser>
        <c:ser>
          <c:idx val="2"/>
          <c:order val="3"/>
          <c:tx>
            <c:strRef>
              <c:f>R_3!$U$54</c:f>
              <c:strCache>
                <c:ptCount val="1"/>
                <c:pt idx="0">
                  <c:v>Spread</c:v>
                </c:pt>
              </c:strCache>
            </c:strRef>
          </c:tx>
          <c:spPr>
            <a:solidFill>
              <a:srgbClr val="0091DA">
                <a:alpha val="5000"/>
              </a:srgbClr>
            </a:solidFill>
            <a:ln w="25400">
              <a:noFill/>
            </a:ln>
            <a:effectLst/>
          </c:spPr>
          <c:cat>
            <c:strRef>
              <c:f>R_3!$G$51:$H$51</c:f>
              <c:strCache>
                <c:ptCount val="2"/>
                <c:pt idx="0">
                  <c:v>FY20</c:v>
                </c:pt>
                <c:pt idx="1">
                  <c:v>FY21</c:v>
                </c:pt>
              </c:strCache>
            </c:strRef>
          </c:cat>
          <c:val>
            <c:numRef>
              <c:f>R_3!$V$54:$X$54</c:f>
              <c:numCache>
                <c:formatCode>#,##0;\(#,##0\);\-</c:formatCode>
                <c:ptCount val="3"/>
                <c:pt idx="0">
                  <c:v>39036.396598594656</c:v>
                </c:pt>
                <c:pt idx="1">
                  <c:v>40207.243396131526</c:v>
                </c:pt>
                <c:pt idx="2">
                  <c:v>42791.044397688027</c:v>
                </c:pt>
              </c:numCache>
            </c:numRef>
          </c:val>
          <c:extLst>
            <c:ext xmlns:c16="http://schemas.microsoft.com/office/drawing/2014/chart" uri="{C3380CC4-5D6E-409C-BE32-E72D297353CC}">
              <c16:uniqueId val="{00000001-A7EC-405C-B28A-9BAFEA874ACA}"/>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R_3!$U$52</c:f>
              <c:strCache>
                <c:ptCount val="1"/>
                <c:pt idx="0">
                  <c:v>ASP</c:v>
                </c:pt>
              </c:strCache>
            </c:strRef>
          </c:tx>
          <c:spPr>
            <a:ln w="12700" cap="rnd">
              <a:solidFill>
                <a:srgbClr val="0091DA"/>
              </a:solidFill>
              <a:round/>
            </a:ln>
            <a:effectLst/>
          </c:spPr>
          <c:marker>
            <c:symbol val="none"/>
          </c:marker>
          <c:cat>
            <c:strRef>
              <c:f>R_3!$V$51:$X$51</c:f>
              <c:strCache>
                <c:ptCount val="3"/>
                <c:pt idx="0">
                  <c:v>FY19</c:v>
                </c:pt>
                <c:pt idx="1">
                  <c:v>FY20</c:v>
                </c:pt>
                <c:pt idx="2">
                  <c:v>FY21</c:v>
                </c:pt>
              </c:strCache>
            </c:strRef>
          </c:cat>
          <c:val>
            <c:numRef>
              <c:f>R_3!$V$52:$X$52</c:f>
              <c:numCache>
                <c:formatCode>#,##0;\(#,##0\);\-</c:formatCode>
                <c:ptCount val="3"/>
                <c:pt idx="0">
                  <c:v>57988.168250000002</c:v>
                </c:pt>
                <c:pt idx="1">
                  <c:v>58562.503223087224</c:v>
                </c:pt>
                <c:pt idx="2">
                  <c:v>61661.987838780478</c:v>
                </c:pt>
              </c:numCache>
            </c:numRef>
          </c:val>
          <c:smooth val="0"/>
          <c:extLst>
            <c:ext xmlns:c16="http://schemas.microsoft.com/office/drawing/2014/chart" uri="{C3380CC4-5D6E-409C-BE32-E72D297353CC}">
              <c16:uniqueId val="{00000002-A7EC-405C-B28A-9BAFEA874ACA}"/>
            </c:ext>
          </c:extLst>
        </c:ser>
        <c:ser>
          <c:idx val="1"/>
          <c:order val="1"/>
          <c:tx>
            <c:strRef>
              <c:f>R_3!$U$53</c:f>
              <c:strCache>
                <c:ptCount val="1"/>
                <c:pt idx="0">
                  <c:v>APP</c:v>
                </c:pt>
              </c:strCache>
            </c:strRef>
          </c:tx>
          <c:spPr>
            <a:ln w="12700" cap="rnd">
              <a:solidFill>
                <a:srgbClr val="7FC8EC"/>
              </a:solidFill>
              <a:round/>
            </a:ln>
            <a:effectLst/>
          </c:spPr>
          <c:marker>
            <c:symbol val="none"/>
          </c:marker>
          <c:cat>
            <c:strRef>
              <c:f>R_3!$V$51:$X$51</c:f>
              <c:strCache>
                <c:ptCount val="3"/>
                <c:pt idx="0">
                  <c:v>FY19</c:v>
                </c:pt>
                <c:pt idx="1">
                  <c:v>FY20</c:v>
                </c:pt>
                <c:pt idx="2">
                  <c:v>FY21</c:v>
                </c:pt>
              </c:strCache>
            </c:strRef>
          </c:cat>
          <c:val>
            <c:numRef>
              <c:f>R_3!$V$53:$X$53</c:f>
              <c:numCache>
                <c:formatCode>#,##0;\(#,##0\);\-</c:formatCode>
                <c:ptCount val="3"/>
                <c:pt idx="0">
                  <c:v>18951.771651405343</c:v>
                </c:pt>
                <c:pt idx="1">
                  <c:v>18355.259826955698</c:v>
                </c:pt>
                <c:pt idx="2">
                  <c:v>18870.943441092451</c:v>
                </c:pt>
              </c:numCache>
            </c:numRef>
          </c:val>
          <c:smooth val="0"/>
          <c:extLst>
            <c:ext xmlns:c16="http://schemas.microsoft.com/office/drawing/2014/chart" uri="{C3380CC4-5D6E-409C-BE32-E72D297353CC}">
              <c16:uniqueId val="{00000003-A7EC-405C-B28A-9BAFEA874ACA}"/>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j-ea"/>
                <a:cs typeface="Arial" panose="020B0604020202020204" pitchFamily="34" charset="0"/>
              </a:defRPr>
            </a:pPr>
            <a:r>
              <a:rPr lang="ko-KR" altLang="en-US" b="1">
                <a:solidFill>
                  <a:srgbClr val="00338D"/>
                </a:solidFill>
              </a:rPr>
              <a:t>제품별매출</a:t>
            </a:r>
            <a:r>
              <a:rPr lang="en-US" altLang="ko-KR" b="1">
                <a:solidFill>
                  <a:srgbClr val="00338D"/>
                </a:solidFill>
              </a:rPr>
              <a:t>_Low-Loss</a:t>
            </a:r>
            <a:endParaRPr lang="ko-KR" altLang="en-US" b="1" dirty="0">
              <a:solidFill>
                <a:srgbClr val="00338D"/>
              </a:solidFill>
            </a:endParaRPr>
          </a:p>
        </c:rich>
      </c:tx>
      <c:layout>
        <c:manualLayout>
          <c:xMode val="edge"/>
          <c:yMode val="edge"/>
          <c:x val="0.23477449815366264"/>
          <c:y val="1.5722462632843978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35972462817147854"/>
          <c:y val="0.13547841782506345"/>
          <c:w val="0.51527537182852157"/>
          <c:h val="0.29524680242868717"/>
        </c:manualLayout>
      </c:layout>
      <c:barChart>
        <c:barDir val="col"/>
        <c:grouping val="stacked"/>
        <c:varyColors val="0"/>
        <c:ser>
          <c:idx val="0"/>
          <c:order val="0"/>
          <c:tx>
            <c:strRef>
              <c:f>R_3!$G$77</c:f>
              <c:strCache>
                <c:ptCount val="1"/>
                <c:pt idx="0">
                  <c:v>[Apple] 스마트폰-USB Dock(RA단면)</c:v>
                </c:pt>
              </c:strCache>
            </c:strRef>
          </c:tx>
          <c:spPr>
            <a:solidFill>
              <a:srgbClr val="6D2077"/>
            </a:solidFill>
            <a:ln>
              <a:noFill/>
            </a:ln>
            <a:effectLst/>
          </c:spPr>
          <c:invertIfNegative val="0"/>
          <c:cat>
            <c:strRef>
              <c:f>R_3!$H$76:$J$76</c:f>
              <c:strCache>
                <c:ptCount val="3"/>
                <c:pt idx="0">
                  <c:v>FY19</c:v>
                </c:pt>
                <c:pt idx="1">
                  <c:v>FY20</c:v>
                </c:pt>
                <c:pt idx="2">
                  <c:v>FY21</c:v>
                </c:pt>
              </c:strCache>
            </c:strRef>
          </c:cat>
          <c:val>
            <c:numRef>
              <c:f>R_3!$H$77:$J$77</c:f>
              <c:numCache>
                <c:formatCode>#,##0;\(#,##0\);\-</c:formatCode>
                <c:ptCount val="3"/>
                <c:pt idx="0">
                  <c:v>0</c:v>
                </c:pt>
                <c:pt idx="1">
                  <c:v>84542082</c:v>
                </c:pt>
                <c:pt idx="2">
                  <c:v>43418044116</c:v>
                </c:pt>
              </c:numCache>
            </c:numRef>
          </c:val>
          <c:extLst>
            <c:ext xmlns:c16="http://schemas.microsoft.com/office/drawing/2014/chart" uri="{C3380CC4-5D6E-409C-BE32-E72D297353CC}">
              <c16:uniqueId val="{00000000-BF1F-4AE5-BC44-51173A6BEA33}"/>
            </c:ext>
          </c:extLst>
        </c:ser>
        <c:ser>
          <c:idx val="1"/>
          <c:order val="1"/>
          <c:tx>
            <c:strRef>
              <c:f>R_3!$G$78</c:f>
              <c:strCache>
                <c:ptCount val="1"/>
                <c:pt idx="0">
                  <c:v>[Apple] 스마트폰-USB Dock(RA양면)</c:v>
                </c:pt>
              </c:strCache>
            </c:strRef>
          </c:tx>
          <c:spPr>
            <a:solidFill>
              <a:srgbClr val="C6007E"/>
            </a:solidFill>
            <a:ln>
              <a:noFill/>
            </a:ln>
            <a:effectLst/>
          </c:spPr>
          <c:invertIfNegative val="0"/>
          <c:cat>
            <c:strRef>
              <c:f>R_3!$H$76:$J$76</c:f>
              <c:strCache>
                <c:ptCount val="3"/>
                <c:pt idx="0">
                  <c:v>FY19</c:v>
                </c:pt>
                <c:pt idx="1">
                  <c:v>FY20</c:v>
                </c:pt>
                <c:pt idx="2">
                  <c:v>FY21</c:v>
                </c:pt>
              </c:strCache>
            </c:strRef>
          </c:cat>
          <c:val>
            <c:numRef>
              <c:f>R_3!$H$78:$J$78</c:f>
              <c:numCache>
                <c:formatCode>#,##0;\(#,##0\);\-</c:formatCode>
                <c:ptCount val="3"/>
                <c:pt idx="0">
                  <c:v>0</c:v>
                </c:pt>
                <c:pt idx="1">
                  <c:v>64496719</c:v>
                </c:pt>
                <c:pt idx="2">
                  <c:v>30507545189</c:v>
                </c:pt>
              </c:numCache>
            </c:numRef>
          </c:val>
          <c:extLst>
            <c:ext xmlns:c16="http://schemas.microsoft.com/office/drawing/2014/chart" uri="{C3380CC4-5D6E-409C-BE32-E72D297353CC}">
              <c16:uniqueId val="{00000001-BF1F-4AE5-BC44-51173A6BEA33}"/>
            </c:ext>
          </c:extLst>
        </c:ser>
        <c:ser>
          <c:idx val="2"/>
          <c:order val="2"/>
          <c:tx>
            <c:strRef>
              <c:f>R_3!$G$79</c:f>
              <c:strCache>
                <c:ptCount val="1"/>
                <c:pt idx="0">
                  <c:v>[삼성] 스마트폰-5G_케이블(ED단면)</c:v>
                </c:pt>
              </c:strCache>
            </c:strRef>
          </c:tx>
          <c:spPr>
            <a:solidFill>
              <a:srgbClr val="00338D"/>
            </a:solidFill>
            <a:ln>
              <a:noFill/>
            </a:ln>
            <a:effectLst/>
          </c:spPr>
          <c:invertIfNegative val="0"/>
          <c:cat>
            <c:strRef>
              <c:f>R_3!$H$76:$J$76</c:f>
              <c:strCache>
                <c:ptCount val="3"/>
                <c:pt idx="0">
                  <c:v>FY19</c:v>
                </c:pt>
                <c:pt idx="1">
                  <c:v>FY20</c:v>
                </c:pt>
                <c:pt idx="2">
                  <c:v>FY21</c:v>
                </c:pt>
              </c:strCache>
            </c:strRef>
          </c:cat>
          <c:val>
            <c:numRef>
              <c:f>R_3!$H$79:$J$79</c:f>
              <c:numCache>
                <c:formatCode>#,##0;\(#,##0\);\-</c:formatCode>
                <c:ptCount val="3"/>
                <c:pt idx="0">
                  <c:v>513732348</c:v>
                </c:pt>
                <c:pt idx="1">
                  <c:v>3648520882</c:v>
                </c:pt>
                <c:pt idx="2">
                  <c:v>5540208490</c:v>
                </c:pt>
              </c:numCache>
            </c:numRef>
          </c:val>
          <c:extLst>
            <c:ext xmlns:c16="http://schemas.microsoft.com/office/drawing/2014/chart" uri="{C3380CC4-5D6E-409C-BE32-E72D297353CC}">
              <c16:uniqueId val="{00000002-BF1F-4AE5-BC44-51173A6BEA33}"/>
            </c:ext>
          </c:extLst>
        </c:ser>
        <c:ser>
          <c:idx val="3"/>
          <c:order val="3"/>
          <c:tx>
            <c:strRef>
              <c:f>R_3!$G$80</c:f>
              <c:strCache>
                <c:ptCount val="1"/>
                <c:pt idx="0">
                  <c:v>[삼성] 스마트폰-5G_케이블(ED양면)</c:v>
                </c:pt>
              </c:strCache>
            </c:strRef>
          </c:tx>
          <c:spPr>
            <a:solidFill>
              <a:srgbClr val="0091DA"/>
            </a:solidFill>
            <a:ln>
              <a:noFill/>
            </a:ln>
            <a:effectLst/>
          </c:spPr>
          <c:invertIfNegative val="0"/>
          <c:cat>
            <c:strRef>
              <c:f>R_3!$H$76:$J$76</c:f>
              <c:strCache>
                <c:ptCount val="3"/>
                <c:pt idx="0">
                  <c:v>FY19</c:v>
                </c:pt>
                <c:pt idx="1">
                  <c:v>FY20</c:v>
                </c:pt>
                <c:pt idx="2">
                  <c:v>FY21</c:v>
                </c:pt>
              </c:strCache>
            </c:strRef>
          </c:cat>
          <c:val>
            <c:numRef>
              <c:f>R_3!$H$80:$J$80</c:f>
              <c:numCache>
                <c:formatCode>#,##0;\(#,##0\);\-</c:formatCode>
                <c:ptCount val="3"/>
                <c:pt idx="0">
                  <c:v>463905346</c:v>
                </c:pt>
                <c:pt idx="1">
                  <c:v>2362060005</c:v>
                </c:pt>
                <c:pt idx="2">
                  <c:v>4530383324</c:v>
                </c:pt>
              </c:numCache>
            </c:numRef>
          </c:val>
          <c:extLst>
            <c:ext xmlns:c16="http://schemas.microsoft.com/office/drawing/2014/chart" uri="{C3380CC4-5D6E-409C-BE32-E72D297353CC}">
              <c16:uniqueId val="{00000003-BF1F-4AE5-BC44-51173A6BEA33}"/>
            </c:ext>
          </c:extLst>
        </c:ser>
        <c:ser>
          <c:idx val="4"/>
          <c:order val="4"/>
          <c:tx>
            <c:strRef>
              <c:f>R_3!$G$81</c:f>
              <c:strCache>
                <c:ptCount val="1"/>
                <c:pt idx="0">
                  <c:v>기타</c:v>
                </c:pt>
              </c:strCache>
            </c:strRef>
          </c:tx>
          <c:spPr>
            <a:solidFill>
              <a:schemeClr val="bg1">
                <a:lumMod val="75000"/>
              </a:schemeClr>
            </a:solidFill>
            <a:ln>
              <a:noFill/>
            </a:ln>
            <a:effectLst/>
          </c:spPr>
          <c:invertIfNegative val="0"/>
          <c:cat>
            <c:strRef>
              <c:f>R_3!$H$76:$J$76</c:f>
              <c:strCache>
                <c:ptCount val="3"/>
                <c:pt idx="0">
                  <c:v>FY19</c:v>
                </c:pt>
                <c:pt idx="1">
                  <c:v>FY20</c:v>
                </c:pt>
                <c:pt idx="2">
                  <c:v>FY21</c:v>
                </c:pt>
              </c:strCache>
            </c:strRef>
          </c:cat>
          <c:val>
            <c:numRef>
              <c:f>R_3!$H$81:$J$81</c:f>
              <c:numCache>
                <c:formatCode>#,##0;\(#,##0\);\-</c:formatCode>
                <c:ptCount val="3"/>
                <c:pt idx="0">
                  <c:v>468930808</c:v>
                </c:pt>
                <c:pt idx="1">
                  <c:v>2438518709</c:v>
                </c:pt>
                <c:pt idx="2">
                  <c:v>2174247558</c:v>
                </c:pt>
              </c:numCache>
            </c:numRef>
          </c:val>
          <c:extLst>
            <c:ext xmlns:c16="http://schemas.microsoft.com/office/drawing/2014/chart" uri="{C3380CC4-5D6E-409C-BE32-E72D297353CC}">
              <c16:uniqueId val="{00000004-BF1F-4AE5-BC44-51173A6BEA33}"/>
            </c:ext>
          </c:extLst>
        </c:ser>
        <c:ser>
          <c:idx val="5"/>
          <c:order val="5"/>
          <c:tx>
            <c:strRef>
              <c:f>R_3!$G$82</c:f>
              <c:strCache>
                <c:ptCount val="1"/>
                <c:pt idx="0">
                  <c:v>Total Low</c:v>
                </c:pt>
              </c:strCache>
            </c:strRef>
          </c:tx>
          <c:spPr>
            <a:no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R_3!$H$76:$J$76</c:f>
              <c:strCache>
                <c:ptCount val="3"/>
                <c:pt idx="0">
                  <c:v>FY19</c:v>
                </c:pt>
                <c:pt idx="1">
                  <c:v>FY20</c:v>
                </c:pt>
                <c:pt idx="2">
                  <c:v>FY21</c:v>
                </c:pt>
              </c:strCache>
            </c:strRef>
          </c:cat>
          <c:val>
            <c:numRef>
              <c:f>R_3!$H$82:$J$82</c:f>
              <c:numCache>
                <c:formatCode>#,##0;\(#,##0\);\-</c:formatCode>
                <c:ptCount val="3"/>
                <c:pt idx="0">
                  <c:v>1446568502</c:v>
                </c:pt>
                <c:pt idx="1">
                  <c:v>8598138397</c:v>
                </c:pt>
                <c:pt idx="2">
                  <c:v>86170428677</c:v>
                </c:pt>
              </c:numCache>
            </c:numRef>
          </c:val>
          <c:extLst>
            <c:ext xmlns:c16="http://schemas.microsoft.com/office/drawing/2014/chart" uri="{C3380CC4-5D6E-409C-BE32-E72D297353CC}">
              <c16:uniqueId val="{00000005-BF1F-4AE5-BC44-51173A6BEA33}"/>
            </c:ext>
          </c:extLst>
        </c:ser>
        <c:dLbls>
          <c:showLegendKey val="0"/>
          <c:showVal val="0"/>
          <c:showCatName val="0"/>
          <c:showSerName val="0"/>
          <c:showPercent val="0"/>
          <c:showBubbleSize val="0"/>
        </c:dLbls>
        <c:gapWidth val="100"/>
        <c:overlap val="100"/>
        <c:axId val="209556800"/>
        <c:axId val="209553888"/>
      </c:barChart>
      <c:catAx>
        <c:axId val="20955680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crossAx val="209553888"/>
        <c:crosses val="autoZero"/>
        <c:auto val="1"/>
        <c:lblAlgn val="ctr"/>
        <c:lblOffset val="100"/>
        <c:noMultiLvlLbl val="0"/>
      </c:catAx>
      <c:valAx>
        <c:axId val="209553888"/>
        <c:scaling>
          <c:orientation val="minMax"/>
          <c:max val="10000000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ltLang="ko-KR">
                    <a:solidFill>
                      <a:sysClr val="windowText" lastClr="000000"/>
                    </a:solidFill>
                  </a:rPr>
                  <a:t>KRW m</a:t>
                </a:r>
                <a:endParaRPr lang="ko-KR" altLang="en-US">
                  <a:solidFill>
                    <a:sysClr val="windowText" lastClr="000000"/>
                  </a:solidFill>
                </a:endParaRP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209556800"/>
        <c:crosses val="autoZero"/>
        <c:crossBetween val="between"/>
        <c:majorUnit val="20000000000"/>
      </c:valAx>
      <c:spPr>
        <a:noFill/>
        <a:ln>
          <a:noFill/>
        </a:ln>
        <a:effectLst/>
      </c:spPr>
    </c:plotArea>
    <c:legend>
      <c:legendPos val="b"/>
      <c:legendEntry>
        <c:idx val="5"/>
        <c:delete val="1"/>
      </c:legendEntry>
      <c:layout>
        <c:manualLayout>
          <c:xMode val="edge"/>
          <c:yMode val="edge"/>
          <c:x val="0.24395405733211686"/>
          <c:y val="0.4967366605117971"/>
          <c:w val="0.75375853018372696"/>
          <c:h val="0.12592423629994745"/>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R_3!$T$381</c:f>
              <c:strCache>
                <c:ptCount val="1"/>
                <c:pt idx="0">
                  <c:v>Hidden</c:v>
                </c:pt>
              </c:strCache>
            </c:strRef>
          </c:tx>
          <c:spPr>
            <a:noFill/>
            <a:ln w="25400">
              <a:noFill/>
            </a:ln>
            <a:effectLst/>
          </c:spPr>
          <c:cat>
            <c:strRef>
              <c:f>R_3!$U$377:$W$377</c:f>
              <c:strCache>
                <c:ptCount val="3"/>
                <c:pt idx="0">
                  <c:v>FY19</c:v>
                </c:pt>
                <c:pt idx="1">
                  <c:v>FY20</c:v>
                </c:pt>
                <c:pt idx="2">
                  <c:v>FY21</c:v>
                </c:pt>
              </c:strCache>
            </c:strRef>
          </c:cat>
          <c:val>
            <c:numRef>
              <c:f>R_3!$U$381:$W$381</c:f>
              <c:numCache>
                <c:formatCode>#,##0;\(#,##0\);\-</c:formatCode>
                <c:ptCount val="3"/>
                <c:pt idx="0">
                  <c:v>9853.2687042341422</c:v>
                </c:pt>
                <c:pt idx="1">
                  <c:v>8474.0271399084795</c:v>
                </c:pt>
                <c:pt idx="2">
                  <c:v>7732.9260648636937</c:v>
                </c:pt>
              </c:numCache>
            </c:numRef>
          </c:val>
          <c:extLst>
            <c:ext xmlns:c16="http://schemas.microsoft.com/office/drawing/2014/chart" uri="{C3380CC4-5D6E-409C-BE32-E72D297353CC}">
              <c16:uniqueId val="{00000000-E15D-4BF7-9A54-7F9F11379E7F}"/>
            </c:ext>
          </c:extLst>
        </c:ser>
        <c:ser>
          <c:idx val="3"/>
          <c:order val="3"/>
          <c:tx>
            <c:strRef>
              <c:f>R_3!$T$380</c:f>
              <c:strCache>
                <c:ptCount val="1"/>
                <c:pt idx="0">
                  <c:v>Spread</c:v>
                </c:pt>
              </c:strCache>
            </c:strRef>
          </c:tx>
          <c:spPr>
            <a:solidFill>
              <a:srgbClr val="43B02A">
                <a:alpha val="5000"/>
              </a:srgbClr>
            </a:solidFill>
            <a:ln w="25400">
              <a:noFill/>
            </a:ln>
            <a:effectLst/>
          </c:spPr>
          <c:cat>
            <c:strRef>
              <c:f>R_3!$U$377:$W$377</c:f>
              <c:strCache>
                <c:ptCount val="3"/>
                <c:pt idx="0">
                  <c:v>FY19</c:v>
                </c:pt>
                <c:pt idx="1">
                  <c:v>FY20</c:v>
                </c:pt>
                <c:pt idx="2">
                  <c:v>FY21</c:v>
                </c:pt>
              </c:strCache>
            </c:strRef>
          </c:cat>
          <c:val>
            <c:numRef>
              <c:f>R_3!$U$380:$W$380</c:f>
              <c:numCache>
                <c:formatCode>#,##0;\(#,##0\);\-</c:formatCode>
                <c:ptCount val="3"/>
                <c:pt idx="0">
                  <c:v>9009.5863609277549</c:v>
                </c:pt>
                <c:pt idx="1">
                  <c:v>9580.8985743772337</c:v>
                </c:pt>
                <c:pt idx="2">
                  <c:v>9549.4739351363078</c:v>
                </c:pt>
              </c:numCache>
            </c:numRef>
          </c:val>
          <c:extLst>
            <c:ext xmlns:c16="http://schemas.microsoft.com/office/drawing/2014/chart" uri="{C3380CC4-5D6E-409C-BE32-E72D297353CC}">
              <c16:uniqueId val="{00000001-E15D-4BF7-9A54-7F9F11379E7F}"/>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R_3!$T$378</c:f>
              <c:strCache>
                <c:ptCount val="1"/>
                <c:pt idx="0">
                  <c:v>ASP</c:v>
                </c:pt>
              </c:strCache>
            </c:strRef>
          </c:tx>
          <c:spPr>
            <a:ln w="12700" cap="rnd">
              <a:solidFill>
                <a:srgbClr val="43B02A"/>
              </a:solidFill>
              <a:round/>
            </a:ln>
            <a:effectLst/>
          </c:spPr>
          <c:marker>
            <c:symbol val="none"/>
          </c:marker>
          <c:cat>
            <c:strRef>
              <c:f>R_3!$U$377:$W$377</c:f>
              <c:strCache>
                <c:ptCount val="3"/>
                <c:pt idx="0">
                  <c:v>FY19</c:v>
                </c:pt>
                <c:pt idx="1">
                  <c:v>FY20</c:v>
                </c:pt>
                <c:pt idx="2">
                  <c:v>FY21</c:v>
                </c:pt>
              </c:strCache>
            </c:strRef>
          </c:cat>
          <c:val>
            <c:numRef>
              <c:f>R_3!$U$378:$W$378</c:f>
              <c:numCache>
                <c:formatCode>#,##0;\(#,##0\);\-</c:formatCode>
                <c:ptCount val="3"/>
                <c:pt idx="0">
                  <c:v>18862.855065161897</c:v>
                </c:pt>
                <c:pt idx="1">
                  <c:v>18054.925714285713</c:v>
                </c:pt>
                <c:pt idx="2">
                  <c:v>17282.400000000001</c:v>
                </c:pt>
              </c:numCache>
            </c:numRef>
          </c:val>
          <c:smooth val="0"/>
          <c:extLst>
            <c:ext xmlns:c16="http://schemas.microsoft.com/office/drawing/2014/chart" uri="{C3380CC4-5D6E-409C-BE32-E72D297353CC}">
              <c16:uniqueId val="{00000002-E15D-4BF7-9A54-7F9F11379E7F}"/>
            </c:ext>
          </c:extLst>
        </c:ser>
        <c:ser>
          <c:idx val="1"/>
          <c:order val="1"/>
          <c:tx>
            <c:strRef>
              <c:f>R_3!$T$379</c:f>
              <c:strCache>
                <c:ptCount val="1"/>
                <c:pt idx="0">
                  <c:v>APP</c:v>
                </c:pt>
              </c:strCache>
            </c:strRef>
          </c:tx>
          <c:spPr>
            <a:ln w="12700" cap="rnd">
              <a:solidFill>
                <a:srgbClr val="43B02A">
                  <a:alpha val="50000"/>
                </a:srgbClr>
              </a:solidFill>
              <a:round/>
            </a:ln>
            <a:effectLst/>
          </c:spPr>
          <c:marker>
            <c:symbol val="none"/>
          </c:marker>
          <c:cat>
            <c:strRef>
              <c:f>R_3!$U$377:$W$377</c:f>
              <c:strCache>
                <c:ptCount val="3"/>
                <c:pt idx="0">
                  <c:v>FY19</c:v>
                </c:pt>
                <c:pt idx="1">
                  <c:v>FY20</c:v>
                </c:pt>
                <c:pt idx="2">
                  <c:v>FY21</c:v>
                </c:pt>
              </c:strCache>
            </c:strRef>
          </c:cat>
          <c:val>
            <c:numRef>
              <c:f>R_3!$U$379:$W$379</c:f>
              <c:numCache>
                <c:formatCode>#,##0;\(#,##0\);\-</c:formatCode>
                <c:ptCount val="3"/>
                <c:pt idx="0">
                  <c:v>9853.2687042341422</c:v>
                </c:pt>
                <c:pt idx="1">
                  <c:v>8474.0271399084795</c:v>
                </c:pt>
                <c:pt idx="2">
                  <c:v>7732.9260648636937</c:v>
                </c:pt>
              </c:numCache>
            </c:numRef>
          </c:val>
          <c:smooth val="0"/>
          <c:extLst>
            <c:ext xmlns:c16="http://schemas.microsoft.com/office/drawing/2014/chart" uri="{C3380CC4-5D6E-409C-BE32-E72D297353CC}">
              <c16:uniqueId val="{00000003-E15D-4BF7-9A54-7F9F11379E7F}"/>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35000"/>
          <c:min val="0"/>
        </c:scaling>
        <c:delete val="1"/>
        <c:axPos val="l"/>
        <c:numFmt formatCode="#,##0;\(#,##0\);\-" sourceLinked="1"/>
        <c:majorTickMark val="out"/>
        <c:minorTickMark val="none"/>
        <c:tickLblPos val="nextTo"/>
        <c:crossAx val="186526236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PL!$Q$22</c:f>
              <c:strCache>
                <c:ptCount val="1"/>
                <c:pt idx="0">
                  <c:v>매출</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PL!$S$21:$U$21</c:f>
              <c:strCache>
                <c:ptCount val="3"/>
                <c:pt idx="0">
                  <c:v>FY19</c:v>
                </c:pt>
                <c:pt idx="1">
                  <c:v>FY20</c:v>
                </c:pt>
                <c:pt idx="2">
                  <c:v>FY21</c:v>
                </c:pt>
              </c:strCache>
            </c:strRef>
          </c:cat>
          <c:val>
            <c:numRef>
              <c:f>PL!$S$22:$U$22</c:f>
              <c:numCache>
                <c:formatCode>#,##0_);[Red]\(#,##0\);\-</c:formatCode>
                <c:ptCount val="3"/>
                <c:pt idx="0">
                  <c:v>68181.730119999993</c:v>
                </c:pt>
                <c:pt idx="1">
                  <c:v>80370.773159999997</c:v>
                </c:pt>
                <c:pt idx="2">
                  <c:v>154737.216648</c:v>
                </c:pt>
              </c:numCache>
            </c:numRef>
          </c:val>
          <c:extLst>
            <c:ext xmlns:c16="http://schemas.microsoft.com/office/drawing/2014/chart" uri="{C3380CC4-5D6E-409C-BE32-E72D297353CC}">
              <c16:uniqueId val="{00000000-4B04-4FF1-A1A8-876B4A3B2F0D}"/>
            </c:ext>
          </c:extLst>
        </c:ser>
        <c:ser>
          <c:idx val="1"/>
          <c:order val="1"/>
          <c:tx>
            <c:strRef>
              <c:f>PL!$Q$23</c:f>
              <c:strCache>
                <c:ptCount val="1"/>
                <c:pt idx="0">
                  <c:v>EBIT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PL!$S$21:$U$21</c:f>
              <c:strCache>
                <c:ptCount val="3"/>
                <c:pt idx="0">
                  <c:v>FY19</c:v>
                </c:pt>
                <c:pt idx="1">
                  <c:v>FY20</c:v>
                </c:pt>
                <c:pt idx="2">
                  <c:v>FY21</c:v>
                </c:pt>
              </c:strCache>
            </c:strRef>
          </c:cat>
          <c:val>
            <c:numRef>
              <c:f>PL!$S$23:$U$23</c:f>
              <c:numCache>
                <c:formatCode>#,##0_);[Red]\(#,##0\);\-</c:formatCode>
                <c:ptCount val="3"/>
                <c:pt idx="0">
                  <c:v>1050.9371140000001</c:v>
                </c:pt>
                <c:pt idx="1">
                  <c:v>7888.7110640000001</c:v>
                </c:pt>
                <c:pt idx="2">
                  <c:v>45871.246405999998</c:v>
                </c:pt>
              </c:numCache>
            </c:numRef>
          </c:val>
          <c:extLst>
            <c:ext xmlns:c16="http://schemas.microsoft.com/office/drawing/2014/chart" uri="{C3380CC4-5D6E-409C-BE32-E72D297353CC}">
              <c16:uniqueId val="{00000001-4B04-4FF1-A1A8-876B4A3B2F0D}"/>
            </c:ext>
          </c:extLst>
        </c:ser>
        <c:ser>
          <c:idx val="2"/>
          <c:order val="2"/>
          <c:tx>
            <c:strRef>
              <c:f>PL!$Q$24</c:f>
              <c:strCache>
                <c:ptCount val="1"/>
                <c:pt idx="0">
                  <c:v>EBITDA</c:v>
                </c:pt>
              </c:strCache>
            </c:strRef>
          </c:tx>
          <c:spPr>
            <a:solidFill>
              <a:schemeClr val="accent3"/>
            </a:solidFill>
            <a:ln>
              <a:noFill/>
            </a:ln>
            <a:effectLst/>
          </c:spPr>
          <c:invertIfNegative val="0"/>
          <c:dLbls>
            <c:dLbl>
              <c:idx val="0"/>
              <c:layout>
                <c:manualLayout>
                  <c:x val="2.1787343707260404E-2"/>
                  <c:y val="1.09649122807017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04-4FF1-A1A8-876B4A3B2F0D}"/>
                </c:ext>
              </c:extLst>
            </c:dLbl>
            <c:dLbl>
              <c:idx val="1"/>
              <c:layout>
                <c:manualLayout>
                  <c:x val="3.1470607577153892E-2"/>
                  <c:y val="1.64473684210526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B04-4FF1-A1A8-876B4A3B2F0D}"/>
                </c:ext>
              </c:extLst>
            </c:dLbl>
            <c:dLbl>
              <c:idx val="2"/>
              <c:layout>
                <c:manualLayout>
                  <c:x val="2.662897564220721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04-4FF1-A1A8-876B4A3B2F0D}"/>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PL!$S$21:$U$21</c:f>
              <c:strCache>
                <c:ptCount val="3"/>
                <c:pt idx="0">
                  <c:v>FY19</c:v>
                </c:pt>
                <c:pt idx="1">
                  <c:v>FY20</c:v>
                </c:pt>
                <c:pt idx="2">
                  <c:v>FY21</c:v>
                </c:pt>
              </c:strCache>
            </c:strRef>
          </c:cat>
          <c:val>
            <c:numRef>
              <c:f>PL!$S$24:$U$24</c:f>
              <c:numCache>
                <c:formatCode>#,##0_);[Red]\(#,##0\);\-</c:formatCode>
                <c:ptCount val="3"/>
                <c:pt idx="0">
                  <c:v>6985.1640990000005</c:v>
                </c:pt>
                <c:pt idx="1">
                  <c:v>13953.275372</c:v>
                </c:pt>
                <c:pt idx="2">
                  <c:v>52016.379313999998</c:v>
                </c:pt>
              </c:numCache>
            </c:numRef>
          </c:val>
          <c:extLst>
            <c:ext xmlns:c16="http://schemas.microsoft.com/office/drawing/2014/chart" uri="{C3380CC4-5D6E-409C-BE32-E72D297353CC}">
              <c16:uniqueId val="{00000002-4B04-4FF1-A1A8-876B4A3B2F0D}"/>
            </c:ext>
          </c:extLst>
        </c:ser>
        <c:dLbls>
          <c:showLegendKey val="0"/>
          <c:showVal val="0"/>
          <c:showCatName val="0"/>
          <c:showSerName val="0"/>
          <c:showPercent val="0"/>
          <c:showBubbleSize val="0"/>
        </c:dLbls>
        <c:gapWidth val="219"/>
        <c:axId val="1366847040"/>
        <c:axId val="1443344336"/>
      </c:barChart>
      <c:lineChart>
        <c:grouping val="standard"/>
        <c:varyColors val="0"/>
        <c:ser>
          <c:idx val="3"/>
          <c:order val="3"/>
          <c:tx>
            <c:strRef>
              <c:f>PL!$Q$25</c:f>
              <c:strCache>
                <c:ptCount val="1"/>
                <c:pt idx="0">
                  <c:v>EBITDA%</c:v>
                </c:pt>
              </c:strCache>
            </c:strRef>
          </c:tx>
          <c:spPr>
            <a:ln w="28575" cap="rnd">
              <a:solidFill>
                <a:schemeClr val="accent4"/>
              </a:solidFill>
              <a:round/>
            </a:ln>
            <a:effectLst/>
          </c:spPr>
          <c:marker>
            <c:symbol val="none"/>
          </c:marker>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PL!$S$21:$U$21</c:f>
              <c:strCache>
                <c:ptCount val="3"/>
                <c:pt idx="0">
                  <c:v>FY19</c:v>
                </c:pt>
                <c:pt idx="1">
                  <c:v>FY20</c:v>
                </c:pt>
                <c:pt idx="2">
                  <c:v>FY21</c:v>
                </c:pt>
              </c:strCache>
            </c:strRef>
          </c:cat>
          <c:val>
            <c:numRef>
              <c:f>PL!$S$25:$U$25</c:f>
              <c:numCache>
                <c:formatCode>0.0%;\(0.0%\);\-</c:formatCode>
                <c:ptCount val="3"/>
                <c:pt idx="0">
                  <c:v>0.10244920577266221</c:v>
                </c:pt>
                <c:pt idx="1">
                  <c:v>0.17361131196563445</c:v>
                </c:pt>
                <c:pt idx="2">
                  <c:v>0.33615946079945414</c:v>
                </c:pt>
              </c:numCache>
            </c:numRef>
          </c:val>
          <c:smooth val="0"/>
          <c:extLst>
            <c:ext xmlns:c16="http://schemas.microsoft.com/office/drawing/2014/chart" uri="{C3380CC4-5D6E-409C-BE32-E72D297353CC}">
              <c16:uniqueId val="{00000003-4B04-4FF1-A1A8-876B4A3B2F0D}"/>
            </c:ext>
          </c:extLst>
        </c:ser>
        <c:dLbls>
          <c:showLegendKey val="0"/>
          <c:showVal val="0"/>
          <c:showCatName val="0"/>
          <c:showSerName val="0"/>
          <c:showPercent val="0"/>
          <c:showBubbleSize val="0"/>
        </c:dLbls>
        <c:marker val="1"/>
        <c:smooth val="0"/>
        <c:axId val="1512643264"/>
        <c:axId val="1443331024"/>
      </c:lineChart>
      <c:catAx>
        <c:axId val="1366847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443344336"/>
        <c:crosses val="autoZero"/>
        <c:auto val="1"/>
        <c:lblAlgn val="ctr"/>
        <c:lblOffset val="100"/>
        <c:noMultiLvlLbl val="0"/>
      </c:catAx>
      <c:valAx>
        <c:axId val="1443344336"/>
        <c:scaling>
          <c:orientation val="minMax"/>
          <c:max val="160000"/>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1366847040"/>
        <c:crosses val="autoZero"/>
        <c:crossBetween val="between"/>
      </c:valAx>
      <c:valAx>
        <c:axId val="1443331024"/>
        <c:scaling>
          <c:orientation val="minMax"/>
          <c:max val="0.35000000000000003"/>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1512643264"/>
        <c:crosses val="max"/>
        <c:crossBetween val="between"/>
      </c:valAx>
      <c:catAx>
        <c:axId val="1512643264"/>
        <c:scaling>
          <c:orientation val="minMax"/>
        </c:scaling>
        <c:delete val="1"/>
        <c:axPos val="b"/>
        <c:numFmt formatCode="General" sourceLinked="1"/>
        <c:majorTickMark val="out"/>
        <c:minorTickMark val="none"/>
        <c:tickLblPos val="nextTo"/>
        <c:crossAx val="14433310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Spread_High</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9681528871391077"/>
          <c:y val="0.20111017144453"/>
          <c:w val="0.73657185039370099"/>
          <c:h val="0.55138165109392412"/>
        </c:manualLayout>
      </c:layout>
      <c:areaChart>
        <c:grouping val="stacked"/>
        <c:varyColors val="0"/>
        <c:ser>
          <c:idx val="3"/>
          <c:order val="2"/>
          <c:tx>
            <c:strRef>
              <c:f>R_3!$E$18</c:f>
              <c:strCache>
                <c:ptCount val="1"/>
                <c:pt idx="0">
                  <c:v>Hidden</c:v>
                </c:pt>
              </c:strCache>
            </c:strRef>
          </c:tx>
          <c:spPr>
            <a:noFill/>
            <a:ln w="25400">
              <a:noFill/>
            </a:ln>
            <a:effectLst/>
          </c:spPr>
          <c:cat>
            <c:strRef>
              <c:f>R_3!$F$14:$H$14</c:f>
              <c:strCache>
                <c:ptCount val="3"/>
                <c:pt idx="0">
                  <c:v>FY19</c:v>
                </c:pt>
                <c:pt idx="1">
                  <c:v>FY20</c:v>
                </c:pt>
                <c:pt idx="2">
                  <c:v>FY21</c:v>
                </c:pt>
              </c:strCache>
            </c:strRef>
          </c:cat>
          <c:val>
            <c:numRef>
              <c:f>R_3!$F$18:$H$18</c:f>
              <c:numCache>
                <c:formatCode>#,##0;\(#,##0\);\-</c:formatCode>
                <c:ptCount val="3"/>
                <c:pt idx="0">
                  <c:v>13701.224122021171</c:v>
                </c:pt>
                <c:pt idx="1">
                  <c:v>11292.564438446336</c:v>
                </c:pt>
                <c:pt idx="2">
                  <c:v>12443.476726953233</c:v>
                </c:pt>
              </c:numCache>
            </c:numRef>
          </c:val>
          <c:extLst>
            <c:ext xmlns:c16="http://schemas.microsoft.com/office/drawing/2014/chart" uri="{C3380CC4-5D6E-409C-BE32-E72D297353CC}">
              <c16:uniqueId val="{00000000-8174-4B87-BC22-E7EEDD6D268B}"/>
            </c:ext>
          </c:extLst>
        </c:ser>
        <c:ser>
          <c:idx val="2"/>
          <c:order val="3"/>
          <c:tx>
            <c:strRef>
              <c:f>R_3!$E$17</c:f>
              <c:strCache>
                <c:ptCount val="1"/>
                <c:pt idx="0">
                  <c:v>Spread</c:v>
                </c:pt>
              </c:strCache>
            </c:strRef>
          </c:tx>
          <c:spPr>
            <a:solidFill>
              <a:srgbClr val="00A3A1">
                <a:alpha val="7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R_3!$F$14:$H$14</c:f>
              <c:strCache>
                <c:ptCount val="3"/>
                <c:pt idx="0">
                  <c:v>FY19</c:v>
                </c:pt>
                <c:pt idx="1">
                  <c:v>FY20</c:v>
                </c:pt>
                <c:pt idx="2">
                  <c:v>FY21</c:v>
                </c:pt>
              </c:strCache>
            </c:strRef>
          </c:cat>
          <c:val>
            <c:numRef>
              <c:f>R_3!$F$17:$H$17</c:f>
              <c:numCache>
                <c:formatCode>#,##0;\(#,##0\);\-</c:formatCode>
                <c:ptCount val="3"/>
                <c:pt idx="0">
                  <c:v>10326.673077846537</c:v>
                </c:pt>
                <c:pt idx="1">
                  <c:v>9820.2298317873265</c:v>
                </c:pt>
                <c:pt idx="2">
                  <c:v>9546.2460539128679</c:v>
                </c:pt>
              </c:numCache>
            </c:numRef>
          </c:val>
          <c:extLst>
            <c:ext xmlns:c16="http://schemas.microsoft.com/office/drawing/2014/chart" uri="{C3380CC4-5D6E-409C-BE32-E72D297353CC}">
              <c16:uniqueId val="{00000001-8174-4B87-BC22-E7EEDD6D268B}"/>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R_3!$E$15</c:f>
              <c:strCache>
                <c:ptCount val="1"/>
                <c:pt idx="0">
                  <c:v>ASP</c:v>
                </c:pt>
              </c:strCache>
            </c:strRef>
          </c:tx>
          <c:spPr>
            <a:ln w="22225" cap="rnd">
              <a:solidFill>
                <a:srgbClr val="00A3A1"/>
              </a:solidFill>
              <a:round/>
            </a:ln>
            <a:effectLst/>
          </c:spPr>
          <c:marker>
            <c:symbol val="none"/>
          </c:marker>
          <c:cat>
            <c:strRef>
              <c:f>R_3!$F$14:$H$14</c:f>
              <c:strCache>
                <c:ptCount val="3"/>
                <c:pt idx="0">
                  <c:v>FY19</c:v>
                </c:pt>
                <c:pt idx="1">
                  <c:v>FY20</c:v>
                </c:pt>
                <c:pt idx="2">
                  <c:v>FY21</c:v>
                </c:pt>
              </c:strCache>
            </c:strRef>
          </c:cat>
          <c:val>
            <c:numRef>
              <c:f>R_3!$F$15:$H$15</c:f>
              <c:numCache>
                <c:formatCode>#,##0;\(#,##0\);\-</c:formatCode>
                <c:ptCount val="3"/>
                <c:pt idx="0">
                  <c:v>24027.897199867708</c:v>
                </c:pt>
                <c:pt idx="1">
                  <c:v>21112.794270233662</c:v>
                </c:pt>
                <c:pt idx="2">
                  <c:v>21989.722780866101</c:v>
                </c:pt>
              </c:numCache>
            </c:numRef>
          </c:val>
          <c:smooth val="0"/>
          <c:extLst>
            <c:ext xmlns:c16="http://schemas.microsoft.com/office/drawing/2014/chart" uri="{C3380CC4-5D6E-409C-BE32-E72D297353CC}">
              <c16:uniqueId val="{00000002-8174-4B87-BC22-E7EEDD6D268B}"/>
            </c:ext>
          </c:extLst>
        </c:ser>
        <c:ser>
          <c:idx val="1"/>
          <c:order val="1"/>
          <c:tx>
            <c:strRef>
              <c:f>R_3!$E$16</c:f>
              <c:strCache>
                <c:ptCount val="1"/>
                <c:pt idx="0">
                  <c:v>APP</c:v>
                </c:pt>
              </c:strCache>
            </c:strRef>
          </c:tx>
          <c:spPr>
            <a:ln w="22225" cap="rnd">
              <a:solidFill>
                <a:srgbClr val="7FD1D0"/>
              </a:solidFill>
              <a:round/>
            </a:ln>
            <a:effectLst/>
          </c:spPr>
          <c:marker>
            <c:symbol val="none"/>
          </c:marker>
          <c:cat>
            <c:strRef>
              <c:f>R_3!$F$14:$H$14</c:f>
              <c:strCache>
                <c:ptCount val="3"/>
                <c:pt idx="0">
                  <c:v>FY19</c:v>
                </c:pt>
                <c:pt idx="1">
                  <c:v>FY20</c:v>
                </c:pt>
                <c:pt idx="2">
                  <c:v>FY21</c:v>
                </c:pt>
              </c:strCache>
            </c:strRef>
          </c:cat>
          <c:val>
            <c:numRef>
              <c:f>R_3!$F$16:$H$16</c:f>
              <c:numCache>
                <c:formatCode>#,##0;\(#,##0\);\-</c:formatCode>
                <c:ptCount val="3"/>
                <c:pt idx="0">
                  <c:v>13701.224122021171</c:v>
                </c:pt>
                <c:pt idx="1">
                  <c:v>11292.564438446336</c:v>
                </c:pt>
                <c:pt idx="2">
                  <c:v>12443.476726953233</c:v>
                </c:pt>
              </c:numCache>
            </c:numRef>
          </c:val>
          <c:smooth val="0"/>
          <c:extLst>
            <c:ext xmlns:c16="http://schemas.microsoft.com/office/drawing/2014/chart" uri="{C3380CC4-5D6E-409C-BE32-E72D297353CC}">
              <c16:uniqueId val="{00000003-8174-4B87-BC22-E7EEDD6D268B}"/>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layout>
            <c:manualLayout>
              <c:xMode val="edge"/>
              <c:yMode val="edge"/>
              <c:x val="0"/>
              <c:y val="0.367930386979895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layout>
        <c:manualLayout>
          <c:xMode val="edge"/>
          <c:yMode val="edge"/>
          <c:x val="0.23155638404129827"/>
          <c:y val="0.86202534311277446"/>
          <c:w val="0.60771160947444081"/>
          <c:h val="9.9767447457565925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[Apple] </a:t>
            </a:r>
            <a:r>
              <a:rPr lang="ko-KR" altLang="en-US" b="1">
                <a:solidFill>
                  <a:srgbClr val="00338D"/>
                </a:solidFill>
              </a:rPr>
              <a:t>스마트폰</a:t>
            </a:r>
            <a:r>
              <a:rPr lang="en-US" altLang="ko-KR" b="1">
                <a:solidFill>
                  <a:srgbClr val="00338D"/>
                </a:solidFill>
              </a:rPr>
              <a:t>-</a:t>
            </a:r>
            <a:r>
              <a:rPr lang="ko-KR" altLang="en-US" b="1">
                <a:solidFill>
                  <a:srgbClr val="00338D"/>
                </a:solidFill>
              </a:rPr>
              <a:t>디스플레이</a:t>
            </a:r>
            <a:endParaRPr lang="ko-KR" b="1">
              <a:solidFill>
                <a:srgbClr val="00338D"/>
              </a:solidFill>
            </a:endParaRPr>
          </a:p>
        </c:rich>
      </c:tx>
      <c:layout>
        <c:manualLayout>
          <c:xMode val="edge"/>
          <c:yMode val="edge"/>
          <c:x val="3.5364745581286425E-2"/>
          <c:y val="4.4832967258745429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R_3!$E$380</c:f>
              <c:strCache>
                <c:ptCount val="1"/>
                <c:pt idx="0">
                  <c:v>Spread</c:v>
                </c:pt>
              </c:strCache>
            </c:strRef>
          </c:tx>
          <c:spPr>
            <a:noFill/>
            <a:ln w="25400">
              <a:noFill/>
            </a:ln>
            <a:effectLst/>
          </c:spPr>
          <c:cat>
            <c:strRef>
              <c:f>R_3!$F$377:$H$377</c:f>
              <c:strCache>
                <c:ptCount val="3"/>
                <c:pt idx="0">
                  <c:v>FY19</c:v>
                </c:pt>
                <c:pt idx="1">
                  <c:v>FY20</c:v>
                </c:pt>
                <c:pt idx="2">
                  <c:v>FY21</c:v>
                </c:pt>
              </c:strCache>
            </c:strRef>
          </c:cat>
          <c:val>
            <c:numRef>
              <c:f>R_3!$F$380:$H$380</c:f>
              <c:numCache>
                <c:formatCode>#,##0;\(#,##0\);\-</c:formatCode>
                <c:ptCount val="3"/>
                <c:pt idx="0">
                  <c:v>9512.5424945802115</c:v>
                </c:pt>
                <c:pt idx="1">
                  <c:v>9512.5424945802115</c:v>
                </c:pt>
                <c:pt idx="2">
                  <c:v>9512.5424945802115</c:v>
                </c:pt>
              </c:numCache>
            </c:numRef>
          </c:val>
          <c:extLst>
            <c:ext xmlns:c16="http://schemas.microsoft.com/office/drawing/2014/chart" uri="{C3380CC4-5D6E-409C-BE32-E72D297353CC}">
              <c16:uniqueId val="{00000000-AA27-4E84-AB6E-F8A96AD2190E}"/>
            </c:ext>
          </c:extLst>
        </c:ser>
        <c:ser>
          <c:idx val="3"/>
          <c:order val="3"/>
          <c:tx>
            <c:strRef>
              <c:f>R_3!$E$381</c:f>
              <c:strCache>
                <c:ptCount val="1"/>
                <c:pt idx="0">
                  <c:v>Hidden</c:v>
                </c:pt>
              </c:strCache>
            </c:strRef>
          </c:tx>
          <c:spPr>
            <a:solidFill>
              <a:srgbClr val="6D2077">
                <a:alpha val="5000"/>
              </a:srgbClr>
            </a:solidFill>
            <a:ln w="25400">
              <a:noFill/>
            </a:ln>
            <a:effectLst/>
          </c:spPr>
          <c:cat>
            <c:strRef>
              <c:f>R_3!$F$377:$H$377</c:f>
              <c:strCache>
                <c:ptCount val="3"/>
                <c:pt idx="0">
                  <c:v>FY19</c:v>
                </c:pt>
                <c:pt idx="1">
                  <c:v>FY20</c:v>
                </c:pt>
                <c:pt idx="2">
                  <c:v>FY21</c:v>
                </c:pt>
              </c:strCache>
            </c:strRef>
          </c:cat>
          <c:val>
            <c:numRef>
              <c:f>R_3!$F$381:$H$381</c:f>
              <c:numCache>
                <c:formatCode>#,##0;\(#,##0\);\-</c:formatCode>
                <c:ptCount val="3"/>
                <c:pt idx="0">
                  <c:v>9704.5564534802761</c:v>
                </c:pt>
                <c:pt idx="1">
                  <c:v>9704.5564534802761</c:v>
                </c:pt>
                <c:pt idx="2">
                  <c:v>9704.5564534802761</c:v>
                </c:pt>
              </c:numCache>
            </c:numRef>
          </c:val>
          <c:extLst>
            <c:ext xmlns:c16="http://schemas.microsoft.com/office/drawing/2014/chart" uri="{C3380CC4-5D6E-409C-BE32-E72D297353CC}">
              <c16:uniqueId val="{00000001-AA27-4E84-AB6E-F8A96AD2190E}"/>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R_3!$E$378</c:f>
              <c:strCache>
                <c:ptCount val="1"/>
                <c:pt idx="0">
                  <c:v>ASP</c:v>
                </c:pt>
              </c:strCache>
            </c:strRef>
          </c:tx>
          <c:spPr>
            <a:ln w="12700" cap="rnd">
              <a:solidFill>
                <a:srgbClr val="6D2077"/>
              </a:solidFill>
              <a:round/>
            </a:ln>
            <a:effectLst/>
          </c:spPr>
          <c:marker>
            <c:symbol val="none"/>
          </c:marker>
          <c:cat>
            <c:strRef>
              <c:f>R_3!$F$377:$H$377</c:f>
              <c:strCache>
                <c:ptCount val="3"/>
                <c:pt idx="0">
                  <c:v>FY19</c:v>
                </c:pt>
                <c:pt idx="1">
                  <c:v>FY20</c:v>
                </c:pt>
                <c:pt idx="2">
                  <c:v>FY21</c:v>
                </c:pt>
              </c:strCache>
            </c:strRef>
          </c:cat>
          <c:val>
            <c:numRef>
              <c:f>R_3!$F$378:$H$378</c:f>
              <c:numCache>
                <c:formatCode>#,##0;\(#,##0\);\-</c:formatCode>
                <c:ptCount val="3"/>
                <c:pt idx="0">
                  <c:v>19217.098948060488</c:v>
                </c:pt>
                <c:pt idx="1">
                  <c:v>19217.098948060488</c:v>
                </c:pt>
                <c:pt idx="2">
                  <c:v>19217.098948060488</c:v>
                </c:pt>
              </c:numCache>
            </c:numRef>
          </c:val>
          <c:smooth val="0"/>
          <c:extLst>
            <c:ext xmlns:c16="http://schemas.microsoft.com/office/drawing/2014/chart" uri="{C3380CC4-5D6E-409C-BE32-E72D297353CC}">
              <c16:uniqueId val="{00000002-AA27-4E84-AB6E-F8A96AD2190E}"/>
            </c:ext>
          </c:extLst>
        </c:ser>
        <c:ser>
          <c:idx val="1"/>
          <c:order val="1"/>
          <c:tx>
            <c:strRef>
              <c:f>R_3!$E$379</c:f>
              <c:strCache>
                <c:ptCount val="1"/>
                <c:pt idx="0">
                  <c:v>APP</c:v>
                </c:pt>
              </c:strCache>
            </c:strRef>
          </c:tx>
          <c:spPr>
            <a:ln w="12700" cap="rnd">
              <a:solidFill>
                <a:srgbClr val="A384B3"/>
              </a:solidFill>
              <a:round/>
            </a:ln>
            <a:effectLst/>
          </c:spPr>
          <c:marker>
            <c:symbol val="none"/>
          </c:marker>
          <c:cat>
            <c:strRef>
              <c:f>R_3!$F$377:$H$377</c:f>
              <c:strCache>
                <c:ptCount val="3"/>
                <c:pt idx="0">
                  <c:v>FY19</c:v>
                </c:pt>
                <c:pt idx="1">
                  <c:v>FY20</c:v>
                </c:pt>
                <c:pt idx="2">
                  <c:v>FY21</c:v>
                </c:pt>
              </c:strCache>
            </c:strRef>
          </c:cat>
          <c:val>
            <c:numRef>
              <c:f>R_3!$F$379:$H$379</c:f>
              <c:numCache>
                <c:formatCode>#,##0;\(#,##0\);\-</c:formatCode>
                <c:ptCount val="3"/>
                <c:pt idx="0">
                  <c:v>9704.5564534802761</c:v>
                </c:pt>
                <c:pt idx="1">
                  <c:v>9704.5564534802761</c:v>
                </c:pt>
                <c:pt idx="2">
                  <c:v>9704.5564534802761</c:v>
                </c:pt>
              </c:numCache>
            </c:numRef>
          </c:val>
          <c:smooth val="0"/>
          <c:extLst>
            <c:ext xmlns:c16="http://schemas.microsoft.com/office/drawing/2014/chart" uri="{C3380CC4-5D6E-409C-BE32-E72D297353CC}">
              <c16:uniqueId val="{00000003-AA27-4E84-AB6E-F8A96AD2190E}"/>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35000"/>
          <c:min val="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R_3!$E$381</c:f>
              <c:strCache>
                <c:ptCount val="1"/>
                <c:pt idx="0">
                  <c:v>Hidden</c:v>
                </c:pt>
              </c:strCache>
            </c:strRef>
          </c:tx>
          <c:spPr>
            <a:noFill/>
            <a:ln w="25400">
              <a:noFill/>
            </a:ln>
            <a:effectLst/>
          </c:spPr>
          <c:cat>
            <c:strRef>
              <c:f>R_3!$K$377:$M$377</c:f>
              <c:strCache>
                <c:ptCount val="3"/>
                <c:pt idx="0">
                  <c:v>FY19</c:v>
                </c:pt>
                <c:pt idx="1">
                  <c:v>FY20</c:v>
                </c:pt>
                <c:pt idx="2">
                  <c:v>FY21</c:v>
                </c:pt>
              </c:strCache>
            </c:strRef>
          </c:cat>
          <c:val>
            <c:numRef>
              <c:f>R_3!$K$381:$M$381</c:f>
              <c:numCache>
                <c:formatCode>#,##0;\(#,##0\);\-</c:formatCode>
                <c:ptCount val="3"/>
                <c:pt idx="0">
                  <c:v>20936.376725118425</c:v>
                </c:pt>
                <c:pt idx="1">
                  <c:v>20742.837926648266</c:v>
                </c:pt>
                <c:pt idx="2">
                  <c:v>19668.298782750193</c:v>
                </c:pt>
              </c:numCache>
            </c:numRef>
          </c:val>
          <c:extLst>
            <c:ext xmlns:c16="http://schemas.microsoft.com/office/drawing/2014/chart" uri="{C3380CC4-5D6E-409C-BE32-E72D297353CC}">
              <c16:uniqueId val="{00000000-111D-4662-980E-5C60B3FC7F09}"/>
            </c:ext>
          </c:extLst>
        </c:ser>
        <c:ser>
          <c:idx val="2"/>
          <c:order val="3"/>
          <c:tx>
            <c:strRef>
              <c:f>R_3!$E$380</c:f>
              <c:strCache>
                <c:ptCount val="1"/>
                <c:pt idx="0">
                  <c:v>Spread</c:v>
                </c:pt>
              </c:strCache>
            </c:strRef>
          </c:tx>
          <c:spPr>
            <a:solidFill>
              <a:srgbClr val="C6007E">
                <a:alpha val="5000"/>
              </a:srgbClr>
            </a:solidFill>
            <a:ln w="25400">
              <a:noFill/>
            </a:ln>
            <a:effectLst/>
          </c:spPr>
          <c:cat>
            <c:strRef>
              <c:f>R_3!$K$377:$M$377</c:f>
              <c:strCache>
                <c:ptCount val="3"/>
                <c:pt idx="0">
                  <c:v>FY19</c:v>
                </c:pt>
                <c:pt idx="1">
                  <c:v>FY20</c:v>
                </c:pt>
                <c:pt idx="2">
                  <c:v>FY21</c:v>
                </c:pt>
              </c:strCache>
            </c:strRef>
          </c:cat>
          <c:val>
            <c:numRef>
              <c:f>R_3!$K$380:$M$380</c:f>
              <c:numCache>
                <c:formatCode>#,##0;\(#,##0\);\-</c:formatCode>
                <c:ptCount val="3"/>
                <c:pt idx="0">
                  <c:v>10315.402945020465</c:v>
                </c:pt>
                <c:pt idx="1">
                  <c:v>10892.451450945096</c:v>
                </c:pt>
                <c:pt idx="2">
                  <c:v>10505.048956500847</c:v>
                </c:pt>
              </c:numCache>
            </c:numRef>
          </c:val>
          <c:extLst>
            <c:ext xmlns:c16="http://schemas.microsoft.com/office/drawing/2014/chart" uri="{C3380CC4-5D6E-409C-BE32-E72D297353CC}">
              <c16:uniqueId val="{00000001-111D-4662-980E-5C60B3FC7F09}"/>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R_3!$E$378</c:f>
              <c:strCache>
                <c:ptCount val="1"/>
                <c:pt idx="0">
                  <c:v>ASP</c:v>
                </c:pt>
              </c:strCache>
            </c:strRef>
          </c:tx>
          <c:spPr>
            <a:ln w="12700" cap="rnd">
              <a:solidFill>
                <a:srgbClr val="C6007E"/>
              </a:solidFill>
              <a:round/>
            </a:ln>
            <a:effectLst/>
          </c:spPr>
          <c:marker>
            <c:symbol val="none"/>
          </c:marker>
          <c:cat>
            <c:strRef>
              <c:f>R_3!$K$377:$M$377</c:f>
              <c:strCache>
                <c:ptCount val="3"/>
                <c:pt idx="0">
                  <c:v>FY19</c:v>
                </c:pt>
                <c:pt idx="1">
                  <c:v>FY20</c:v>
                </c:pt>
                <c:pt idx="2">
                  <c:v>FY21</c:v>
                </c:pt>
              </c:strCache>
            </c:strRef>
          </c:cat>
          <c:val>
            <c:numRef>
              <c:f>R_3!$K$378:$M$378</c:f>
              <c:numCache>
                <c:formatCode>#,##0;\(#,##0\);\-</c:formatCode>
                <c:ptCount val="3"/>
                <c:pt idx="0">
                  <c:v>31251.779670138891</c:v>
                </c:pt>
                <c:pt idx="1">
                  <c:v>31635.289377593363</c:v>
                </c:pt>
                <c:pt idx="2">
                  <c:v>30173.347739251039</c:v>
                </c:pt>
              </c:numCache>
            </c:numRef>
          </c:val>
          <c:smooth val="0"/>
          <c:extLst>
            <c:ext xmlns:c16="http://schemas.microsoft.com/office/drawing/2014/chart" uri="{C3380CC4-5D6E-409C-BE32-E72D297353CC}">
              <c16:uniqueId val="{00000002-111D-4662-980E-5C60B3FC7F09}"/>
            </c:ext>
          </c:extLst>
        </c:ser>
        <c:ser>
          <c:idx val="1"/>
          <c:order val="1"/>
          <c:tx>
            <c:strRef>
              <c:f>R_3!$E$379</c:f>
              <c:strCache>
                <c:ptCount val="1"/>
                <c:pt idx="0">
                  <c:v>APP</c:v>
                </c:pt>
              </c:strCache>
            </c:strRef>
          </c:tx>
          <c:spPr>
            <a:ln w="12700" cap="rnd">
              <a:solidFill>
                <a:srgbClr val="F9C6D5"/>
              </a:solidFill>
              <a:round/>
            </a:ln>
            <a:effectLst/>
          </c:spPr>
          <c:marker>
            <c:symbol val="none"/>
          </c:marker>
          <c:cat>
            <c:strRef>
              <c:f>R_3!$K$377:$M$377</c:f>
              <c:strCache>
                <c:ptCount val="3"/>
                <c:pt idx="0">
                  <c:v>FY19</c:v>
                </c:pt>
                <c:pt idx="1">
                  <c:v>FY20</c:v>
                </c:pt>
                <c:pt idx="2">
                  <c:v>FY21</c:v>
                </c:pt>
              </c:strCache>
            </c:strRef>
          </c:cat>
          <c:val>
            <c:numRef>
              <c:f>R_3!$K$379:$M$379</c:f>
              <c:numCache>
                <c:formatCode>#,##0;\(#,##0\);\-</c:formatCode>
                <c:ptCount val="3"/>
                <c:pt idx="0">
                  <c:v>20936.376725118425</c:v>
                </c:pt>
                <c:pt idx="1">
                  <c:v>20742.837926648266</c:v>
                </c:pt>
                <c:pt idx="2">
                  <c:v>19668.298782750193</c:v>
                </c:pt>
              </c:numCache>
            </c:numRef>
          </c:val>
          <c:smooth val="0"/>
          <c:extLst>
            <c:ext xmlns:c16="http://schemas.microsoft.com/office/drawing/2014/chart" uri="{C3380CC4-5D6E-409C-BE32-E72D297353CC}">
              <c16:uniqueId val="{00000003-111D-4662-980E-5C60B3FC7F09}"/>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35000"/>
          <c:min val="0"/>
        </c:scaling>
        <c:delete val="1"/>
        <c:axPos val="l"/>
        <c:numFmt formatCode="#,##0;\(#,##0\);\-" sourceLinked="1"/>
        <c:majorTickMark val="out"/>
        <c:minorTickMark val="none"/>
        <c:tickLblPos val="nextTo"/>
        <c:crossAx val="186526236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[Apple] </a:t>
            </a:r>
            <a:r>
              <a:rPr lang="ko-KR" altLang="en-US" b="1">
                <a:solidFill>
                  <a:srgbClr val="00338D"/>
                </a:solidFill>
              </a:rPr>
              <a:t>태블릿</a:t>
            </a:r>
            <a:r>
              <a:rPr lang="en-US" altLang="ko-KR" b="1">
                <a:solidFill>
                  <a:srgbClr val="00338D"/>
                </a:solidFill>
              </a:rPr>
              <a:t>/</a:t>
            </a:r>
            <a:r>
              <a:rPr lang="ko-KR" altLang="en-US" b="1">
                <a:solidFill>
                  <a:srgbClr val="00338D"/>
                </a:solidFill>
              </a:rPr>
              <a:t>랩탑</a:t>
            </a:r>
            <a:r>
              <a:rPr lang="en-US" altLang="ko-KR" b="1">
                <a:solidFill>
                  <a:srgbClr val="00338D"/>
                </a:solidFill>
              </a:rPr>
              <a:t>-</a:t>
            </a:r>
            <a:r>
              <a:rPr lang="ko-KR" altLang="en-US" b="1">
                <a:solidFill>
                  <a:srgbClr val="00338D"/>
                </a:solidFill>
              </a:rPr>
              <a:t>디스플레이</a:t>
            </a:r>
            <a:endParaRPr lang="ko-KR" b="1">
              <a:solidFill>
                <a:srgbClr val="00338D"/>
              </a:solidFill>
            </a:endParaRPr>
          </a:p>
        </c:rich>
      </c:tx>
      <c:layout>
        <c:manualLayout>
          <c:xMode val="edge"/>
          <c:yMode val="edge"/>
          <c:x val="3.5364745581286425E-2"/>
          <c:y val="4.4832967258745429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R_3!$E$381</c:f>
              <c:strCache>
                <c:ptCount val="1"/>
                <c:pt idx="0">
                  <c:v>Hidden</c:v>
                </c:pt>
              </c:strCache>
            </c:strRef>
          </c:tx>
          <c:spPr>
            <a:noFill/>
            <a:ln w="25400">
              <a:noFill/>
            </a:ln>
            <a:effectLst/>
          </c:spPr>
          <c:cat>
            <c:strRef>
              <c:f>R_3!$P$377:$R$377</c:f>
              <c:strCache>
                <c:ptCount val="3"/>
                <c:pt idx="0">
                  <c:v>FY19</c:v>
                </c:pt>
                <c:pt idx="1">
                  <c:v>FY20</c:v>
                </c:pt>
                <c:pt idx="2">
                  <c:v>FY21</c:v>
                </c:pt>
              </c:strCache>
            </c:strRef>
          </c:cat>
          <c:val>
            <c:numRef>
              <c:f>R_3!$P$381:$R$381</c:f>
              <c:numCache>
                <c:formatCode>#,##0;\(#,##0\);\-</c:formatCode>
                <c:ptCount val="3"/>
                <c:pt idx="0">
                  <c:v>7362.1346629295922</c:v>
                </c:pt>
                <c:pt idx="1">
                  <c:v>8337.1244071577421</c:v>
                </c:pt>
                <c:pt idx="2">
                  <c:v>7915.1424844921057</c:v>
                </c:pt>
              </c:numCache>
            </c:numRef>
          </c:val>
          <c:extLst>
            <c:ext xmlns:c16="http://schemas.microsoft.com/office/drawing/2014/chart" uri="{C3380CC4-5D6E-409C-BE32-E72D297353CC}">
              <c16:uniqueId val="{00000000-A085-4450-BE53-045877E6104F}"/>
            </c:ext>
          </c:extLst>
        </c:ser>
        <c:ser>
          <c:idx val="2"/>
          <c:order val="3"/>
          <c:tx>
            <c:strRef>
              <c:f>R_3!$E$380</c:f>
              <c:strCache>
                <c:ptCount val="1"/>
                <c:pt idx="0">
                  <c:v>Spread</c:v>
                </c:pt>
              </c:strCache>
            </c:strRef>
          </c:tx>
          <c:spPr>
            <a:solidFill>
              <a:srgbClr val="006600">
                <a:alpha val="4706"/>
              </a:srgbClr>
            </a:solidFill>
            <a:ln w="25400">
              <a:noFill/>
            </a:ln>
            <a:effectLst/>
          </c:spPr>
          <c:cat>
            <c:strRef>
              <c:f>R_3!$P$377:$R$377</c:f>
              <c:strCache>
                <c:ptCount val="3"/>
                <c:pt idx="0">
                  <c:v>FY19</c:v>
                </c:pt>
                <c:pt idx="1">
                  <c:v>FY20</c:v>
                </c:pt>
                <c:pt idx="2">
                  <c:v>FY21</c:v>
                </c:pt>
              </c:strCache>
            </c:strRef>
          </c:cat>
          <c:val>
            <c:numRef>
              <c:f>R_3!$P$380:$R$380</c:f>
              <c:numCache>
                <c:formatCode>#,##0;\(#,##0\);\-</c:formatCode>
                <c:ptCount val="3"/>
                <c:pt idx="0">
                  <c:v>9650.7387711956799</c:v>
                </c:pt>
                <c:pt idx="1">
                  <c:v>8600.8447867002251</c:v>
                </c:pt>
                <c:pt idx="2">
                  <c:v>8544.9054371314087</c:v>
                </c:pt>
              </c:numCache>
            </c:numRef>
          </c:val>
          <c:extLst>
            <c:ext xmlns:c16="http://schemas.microsoft.com/office/drawing/2014/chart" uri="{C3380CC4-5D6E-409C-BE32-E72D297353CC}">
              <c16:uniqueId val="{00000001-A085-4450-BE53-045877E6104F}"/>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R_3!$E$378</c:f>
              <c:strCache>
                <c:ptCount val="1"/>
                <c:pt idx="0">
                  <c:v>ASP</c:v>
                </c:pt>
              </c:strCache>
            </c:strRef>
          </c:tx>
          <c:spPr>
            <a:ln w="12700" cap="rnd">
              <a:solidFill>
                <a:srgbClr val="006600"/>
              </a:solidFill>
              <a:round/>
            </a:ln>
            <a:effectLst/>
          </c:spPr>
          <c:marker>
            <c:symbol val="none"/>
          </c:marker>
          <c:cat>
            <c:strRef>
              <c:f>R_3!$P$377:$R$377</c:f>
              <c:strCache>
                <c:ptCount val="3"/>
                <c:pt idx="0">
                  <c:v>FY19</c:v>
                </c:pt>
                <c:pt idx="1">
                  <c:v>FY20</c:v>
                </c:pt>
                <c:pt idx="2">
                  <c:v>FY21</c:v>
                </c:pt>
              </c:strCache>
            </c:strRef>
          </c:cat>
          <c:val>
            <c:numRef>
              <c:f>R_3!$P$378:$R$378</c:f>
              <c:numCache>
                <c:formatCode>#,##0;\(#,##0\);\-</c:formatCode>
                <c:ptCount val="3"/>
                <c:pt idx="0">
                  <c:v>17012.873434125271</c:v>
                </c:pt>
                <c:pt idx="1">
                  <c:v>16937.969193857967</c:v>
                </c:pt>
                <c:pt idx="2">
                  <c:v>16460.047921623514</c:v>
                </c:pt>
              </c:numCache>
            </c:numRef>
          </c:val>
          <c:smooth val="0"/>
          <c:extLst>
            <c:ext xmlns:c16="http://schemas.microsoft.com/office/drawing/2014/chart" uri="{C3380CC4-5D6E-409C-BE32-E72D297353CC}">
              <c16:uniqueId val="{00000002-A085-4450-BE53-045877E6104F}"/>
            </c:ext>
          </c:extLst>
        </c:ser>
        <c:ser>
          <c:idx val="1"/>
          <c:order val="1"/>
          <c:tx>
            <c:strRef>
              <c:f>R_3!$E$379</c:f>
              <c:strCache>
                <c:ptCount val="1"/>
                <c:pt idx="0">
                  <c:v>APP</c:v>
                </c:pt>
              </c:strCache>
            </c:strRef>
          </c:tx>
          <c:spPr>
            <a:ln w="12700" cap="rnd">
              <a:solidFill>
                <a:srgbClr val="006600">
                  <a:alpha val="50000"/>
                </a:srgbClr>
              </a:solidFill>
              <a:round/>
            </a:ln>
            <a:effectLst/>
          </c:spPr>
          <c:marker>
            <c:symbol val="none"/>
          </c:marker>
          <c:cat>
            <c:strRef>
              <c:f>R_3!$P$377:$R$377</c:f>
              <c:strCache>
                <c:ptCount val="3"/>
                <c:pt idx="0">
                  <c:v>FY19</c:v>
                </c:pt>
                <c:pt idx="1">
                  <c:v>FY20</c:v>
                </c:pt>
                <c:pt idx="2">
                  <c:v>FY21</c:v>
                </c:pt>
              </c:strCache>
            </c:strRef>
          </c:cat>
          <c:val>
            <c:numRef>
              <c:f>R_3!$P$379:$R$379</c:f>
              <c:numCache>
                <c:formatCode>#,##0;\(#,##0\);\-</c:formatCode>
                <c:ptCount val="3"/>
                <c:pt idx="0">
                  <c:v>7362.1346629295922</c:v>
                </c:pt>
                <c:pt idx="1">
                  <c:v>8337.1244071577421</c:v>
                </c:pt>
                <c:pt idx="2">
                  <c:v>7915.1424844921057</c:v>
                </c:pt>
              </c:numCache>
            </c:numRef>
          </c:val>
          <c:smooth val="0"/>
          <c:extLst>
            <c:ext xmlns:c16="http://schemas.microsoft.com/office/drawing/2014/chart" uri="{C3380CC4-5D6E-409C-BE32-E72D297353CC}">
              <c16:uniqueId val="{00000003-A085-4450-BE53-045877E6104F}"/>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35000"/>
          <c:min val="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ko-KR" altLang="en-US" b="1">
                <a:solidFill>
                  <a:srgbClr val="00338D"/>
                </a:solidFill>
              </a:rPr>
              <a:t>제품별매출</a:t>
            </a:r>
            <a:r>
              <a:rPr lang="en-US" altLang="ko-KR" b="1">
                <a:solidFill>
                  <a:srgbClr val="00338D"/>
                </a:solidFill>
              </a:rPr>
              <a:t>_High</a:t>
            </a:r>
            <a:endParaRPr lang="ko-KR" altLang="en-US" b="1">
              <a:solidFill>
                <a:srgbClr val="00338D"/>
              </a:solidFill>
            </a:endParaRPr>
          </a:p>
        </c:rich>
      </c:tx>
      <c:layout>
        <c:manualLayout>
          <c:xMode val="edge"/>
          <c:yMode val="edge"/>
          <c:x val="7.7140205573417053E-2"/>
          <c:y val="0.16666666666666666"/>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21855895604488132"/>
          <c:y val="0.34537037037037033"/>
          <c:w val="0.54413447695090478"/>
          <c:h val="0.33987459900845729"/>
        </c:manualLayout>
      </c:layout>
      <c:barChart>
        <c:barDir val="col"/>
        <c:grouping val="stacked"/>
        <c:varyColors val="0"/>
        <c:ser>
          <c:idx val="0"/>
          <c:order val="0"/>
          <c:tx>
            <c:strRef>
              <c:f>R_3!$D$354</c:f>
              <c:strCache>
                <c:ptCount val="1"/>
                <c:pt idx="0">
                  <c:v>[Apple] 스마트폰-디스플레이(RA단면)</c:v>
                </c:pt>
              </c:strCache>
            </c:strRef>
          </c:tx>
          <c:spPr>
            <a:solidFill>
              <a:srgbClr val="6D2077"/>
            </a:solidFill>
            <a:ln>
              <a:noFill/>
            </a:ln>
            <a:effectLst/>
          </c:spPr>
          <c:invertIfNegative val="0"/>
          <c:cat>
            <c:strRef>
              <c:f>R_3!$H$353:$J$353</c:f>
              <c:strCache>
                <c:ptCount val="3"/>
                <c:pt idx="0">
                  <c:v>FY19</c:v>
                </c:pt>
                <c:pt idx="1">
                  <c:v>FY20</c:v>
                </c:pt>
                <c:pt idx="2">
                  <c:v>FY21</c:v>
                </c:pt>
              </c:strCache>
            </c:strRef>
          </c:cat>
          <c:val>
            <c:numRef>
              <c:f>R_3!$H$354:$J$354</c:f>
              <c:numCache>
                <c:formatCode>#,##0;\(#,##0\);\-</c:formatCode>
                <c:ptCount val="3"/>
                <c:pt idx="0">
                  <c:v>0</c:v>
                </c:pt>
                <c:pt idx="1">
                  <c:v>350750490</c:v>
                </c:pt>
                <c:pt idx="2">
                  <c:v>0</c:v>
                </c:pt>
              </c:numCache>
            </c:numRef>
          </c:val>
          <c:extLst>
            <c:ext xmlns:c16="http://schemas.microsoft.com/office/drawing/2014/chart" uri="{C3380CC4-5D6E-409C-BE32-E72D297353CC}">
              <c16:uniqueId val="{00000000-CFDB-4D00-8BE4-7C6B9FBBF111}"/>
            </c:ext>
          </c:extLst>
        </c:ser>
        <c:ser>
          <c:idx val="1"/>
          <c:order val="1"/>
          <c:tx>
            <c:strRef>
              <c:f>R_3!$D$355</c:f>
              <c:strCache>
                <c:ptCount val="1"/>
                <c:pt idx="0">
                  <c:v>[Apple] 스마트폰-디스플레이(RA양면)</c:v>
                </c:pt>
              </c:strCache>
            </c:strRef>
          </c:tx>
          <c:spPr>
            <a:solidFill>
              <a:srgbClr val="C6007E"/>
            </a:solidFill>
            <a:ln>
              <a:noFill/>
            </a:ln>
            <a:effectLst/>
          </c:spPr>
          <c:invertIfNegative val="0"/>
          <c:cat>
            <c:strRef>
              <c:f>R_3!$H$353:$J$353</c:f>
              <c:strCache>
                <c:ptCount val="3"/>
                <c:pt idx="0">
                  <c:v>FY19</c:v>
                </c:pt>
                <c:pt idx="1">
                  <c:v>FY20</c:v>
                </c:pt>
                <c:pt idx="2">
                  <c:v>FY21</c:v>
                </c:pt>
              </c:strCache>
            </c:strRef>
          </c:cat>
          <c:val>
            <c:numRef>
              <c:f>R_3!$H$355:$J$355</c:f>
              <c:numCache>
                <c:formatCode>#,##0;\(#,##0\);\-</c:formatCode>
                <c:ptCount val="3"/>
                <c:pt idx="0">
                  <c:v>1800102509</c:v>
                </c:pt>
                <c:pt idx="1">
                  <c:v>762410474</c:v>
                </c:pt>
                <c:pt idx="2">
                  <c:v>2175498372</c:v>
                </c:pt>
              </c:numCache>
            </c:numRef>
          </c:val>
          <c:extLst>
            <c:ext xmlns:c16="http://schemas.microsoft.com/office/drawing/2014/chart" uri="{C3380CC4-5D6E-409C-BE32-E72D297353CC}">
              <c16:uniqueId val="{00000001-CFDB-4D00-8BE4-7C6B9FBBF111}"/>
            </c:ext>
          </c:extLst>
        </c:ser>
        <c:ser>
          <c:idx val="2"/>
          <c:order val="2"/>
          <c:tx>
            <c:strRef>
              <c:f>R_3!$D$356</c:f>
              <c:strCache>
                <c:ptCount val="1"/>
                <c:pt idx="0">
                  <c:v>[Apple] 태블릿/랩탑-디스플레이(ED양면)</c:v>
                </c:pt>
              </c:strCache>
            </c:strRef>
          </c:tx>
          <c:spPr>
            <a:solidFill>
              <a:srgbClr val="006600"/>
            </a:solidFill>
            <a:ln>
              <a:noFill/>
            </a:ln>
            <a:effectLst/>
          </c:spPr>
          <c:invertIfNegative val="0"/>
          <c:cat>
            <c:strRef>
              <c:f>R_3!$H$353:$J$353</c:f>
              <c:strCache>
                <c:ptCount val="3"/>
                <c:pt idx="0">
                  <c:v>FY19</c:v>
                </c:pt>
                <c:pt idx="1">
                  <c:v>FY20</c:v>
                </c:pt>
                <c:pt idx="2">
                  <c:v>FY21</c:v>
                </c:pt>
              </c:strCache>
            </c:strRef>
          </c:cat>
          <c:val>
            <c:numRef>
              <c:f>R_3!$H$356:$J$356</c:f>
              <c:numCache>
                <c:formatCode>#,##0;\(#,##0\);\-</c:formatCode>
                <c:ptCount val="3"/>
                <c:pt idx="0">
                  <c:v>393848020</c:v>
                </c:pt>
                <c:pt idx="1">
                  <c:v>882468195</c:v>
                </c:pt>
                <c:pt idx="2">
                  <c:v>1176070424</c:v>
                </c:pt>
              </c:numCache>
            </c:numRef>
          </c:val>
          <c:extLst>
            <c:ext xmlns:c16="http://schemas.microsoft.com/office/drawing/2014/chart" uri="{C3380CC4-5D6E-409C-BE32-E72D297353CC}">
              <c16:uniqueId val="{00000002-CFDB-4D00-8BE4-7C6B9FBBF111}"/>
            </c:ext>
          </c:extLst>
        </c:ser>
        <c:ser>
          <c:idx val="3"/>
          <c:order val="3"/>
          <c:tx>
            <c:strRef>
              <c:f>R_3!$D$357</c:f>
              <c:strCache>
                <c:ptCount val="1"/>
                <c:pt idx="0">
                  <c:v>[Apple] 태블릿/랩탑-디스플레이(RA단면)</c:v>
                </c:pt>
              </c:strCache>
            </c:strRef>
          </c:tx>
          <c:spPr>
            <a:solidFill>
              <a:srgbClr val="43B02A"/>
            </a:solidFill>
            <a:ln>
              <a:noFill/>
            </a:ln>
            <a:effectLst/>
          </c:spPr>
          <c:invertIfNegative val="0"/>
          <c:cat>
            <c:strRef>
              <c:f>R_3!$H$353:$J$353</c:f>
              <c:strCache>
                <c:ptCount val="3"/>
                <c:pt idx="0">
                  <c:v>FY19</c:v>
                </c:pt>
                <c:pt idx="1">
                  <c:v>FY20</c:v>
                </c:pt>
                <c:pt idx="2">
                  <c:v>FY21</c:v>
                </c:pt>
              </c:strCache>
            </c:strRef>
          </c:cat>
          <c:val>
            <c:numRef>
              <c:f>R_3!$H$357:$J$357</c:f>
              <c:numCache>
                <c:formatCode>#,##0;\(#,##0\);\-</c:formatCode>
                <c:ptCount val="3"/>
                <c:pt idx="0">
                  <c:v>1123169842</c:v>
                </c:pt>
                <c:pt idx="1">
                  <c:v>6319224</c:v>
                </c:pt>
                <c:pt idx="2">
                  <c:v>1728240</c:v>
                </c:pt>
              </c:numCache>
            </c:numRef>
          </c:val>
          <c:extLst>
            <c:ext xmlns:c16="http://schemas.microsoft.com/office/drawing/2014/chart" uri="{C3380CC4-5D6E-409C-BE32-E72D297353CC}">
              <c16:uniqueId val="{00000003-CFDB-4D00-8BE4-7C6B9FBBF111}"/>
            </c:ext>
          </c:extLst>
        </c:ser>
        <c:ser>
          <c:idx val="4"/>
          <c:order val="4"/>
          <c:tx>
            <c:strRef>
              <c:f>R_3!$D$358</c:f>
              <c:strCache>
                <c:ptCount val="1"/>
                <c:pt idx="0">
                  <c:v>기타</c:v>
                </c:pt>
              </c:strCache>
            </c:strRef>
          </c:tx>
          <c:spPr>
            <a:solidFill>
              <a:schemeClr val="bg1">
                <a:lumMod val="85000"/>
              </a:schemeClr>
            </a:solidFill>
            <a:ln>
              <a:noFill/>
            </a:ln>
            <a:effectLst/>
          </c:spPr>
          <c:invertIfNegative val="0"/>
          <c:cat>
            <c:strRef>
              <c:f>R_3!$H$353:$J$353</c:f>
              <c:strCache>
                <c:ptCount val="3"/>
                <c:pt idx="0">
                  <c:v>FY19</c:v>
                </c:pt>
                <c:pt idx="1">
                  <c:v>FY20</c:v>
                </c:pt>
                <c:pt idx="2">
                  <c:v>FY21</c:v>
                </c:pt>
              </c:strCache>
            </c:strRef>
          </c:cat>
          <c:val>
            <c:numRef>
              <c:f>R_3!$H$358:$J$358</c:f>
              <c:numCache>
                <c:formatCode>#,##0;\(#,##0\);\-</c:formatCode>
                <c:ptCount val="3"/>
                <c:pt idx="0">
                  <c:v>1042020739</c:v>
                </c:pt>
                <c:pt idx="1">
                  <c:v>1115355691</c:v>
                </c:pt>
                <c:pt idx="2">
                  <c:v>420775292</c:v>
                </c:pt>
              </c:numCache>
            </c:numRef>
          </c:val>
          <c:extLst>
            <c:ext xmlns:c16="http://schemas.microsoft.com/office/drawing/2014/chart" uri="{C3380CC4-5D6E-409C-BE32-E72D297353CC}">
              <c16:uniqueId val="{00000004-CFDB-4D00-8BE4-7C6B9FBBF111}"/>
            </c:ext>
          </c:extLst>
        </c:ser>
        <c:ser>
          <c:idx val="5"/>
          <c:order val="5"/>
          <c:tx>
            <c:strRef>
              <c:f>R_3!$D$359</c:f>
              <c:strCache>
                <c:ptCount val="1"/>
                <c:pt idx="0">
                  <c:v>Total High</c:v>
                </c:pt>
              </c:strCache>
            </c:strRef>
          </c:tx>
          <c:spPr>
            <a:no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R_3!$H$353:$J$353</c:f>
              <c:strCache>
                <c:ptCount val="3"/>
                <c:pt idx="0">
                  <c:v>FY19</c:v>
                </c:pt>
                <c:pt idx="1">
                  <c:v>FY20</c:v>
                </c:pt>
                <c:pt idx="2">
                  <c:v>FY21</c:v>
                </c:pt>
              </c:strCache>
            </c:strRef>
          </c:cat>
          <c:val>
            <c:numRef>
              <c:f>R_3!$H$359:$J$359</c:f>
              <c:numCache>
                <c:formatCode>#,##0;\(#,##0\);\-</c:formatCode>
                <c:ptCount val="3"/>
                <c:pt idx="0">
                  <c:v>4359141110</c:v>
                </c:pt>
                <c:pt idx="1">
                  <c:v>3117304074</c:v>
                </c:pt>
                <c:pt idx="2">
                  <c:v>3774072328</c:v>
                </c:pt>
              </c:numCache>
            </c:numRef>
          </c:val>
          <c:extLst>
            <c:ext xmlns:c16="http://schemas.microsoft.com/office/drawing/2014/chart" uri="{C3380CC4-5D6E-409C-BE32-E72D297353CC}">
              <c16:uniqueId val="{00000005-CFDB-4D00-8BE4-7C6B9FBBF111}"/>
            </c:ext>
          </c:extLst>
        </c:ser>
        <c:dLbls>
          <c:showLegendKey val="0"/>
          <c:showVal val="0"/>
          <c:showCatName val="0"/>
          <c:showSerName val="0"/>
          <c:showPercent val="0"/>
          <c:showBubbleSize val="0"/>
        </c:dLbls>
        <c:gapWidth val="100"/>
        <c:overlap val="100"/>
        <c:axId val="1945974975"/>
        <c:axId val="1945974143"/>
      </c:barChart>
      <c:catAx>
        <c:axId val="1945974975"/>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945974143"/>
        <c:crosses val="autoZero"/>
        <c:auto val="1"/>
        <c:lblAlgn val="ctr"/>
        <c:lblOffset val="100"/>
        <c:noMultiLvlLbl val="0"/>
      </c:catAx>
      <c:valAx>
        <c:axId val="1945974143"/>
        <c:scaling>
          <c:orientation val="minMax"/>
          <c:max val="500000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ltLang="ko-KR"/>
                  <a:t>KRW m</a:t>
                </a: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0"/>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945974975"/>
        <c:crosses val="autoZero"/>
        <c:crossBetween val="between"/>
        <c:majorUnit val="1000000000"/>
      </c:valAx>
      <c:spPr>
        <a:noFill/>
        <a:ln>
          <a:noFill/>
        </a:ln>
        <a:effectLst/>
      </c:spPr>
    </c:plotArea>
    <c:legend>
      <c:legendPos val="b"/>
      <c:legendEntry>
        <c:idx val="5"/>
        <c:delete val="1"/>
      </c:legendEntry>
      <c:layout>
        <c:manualLayout>
          <c:xMode val="edge"/>
          <c:yMode val="edge"/>
          <c:x val="6.6459910599993219E-2"/>
          <c:y val="0.77441929133858267"/>
          <c:w val="0.7938374112061205"/>
          <c:h val="0.14687700495771361"/>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R_3!$AK$206</c:f>
              <c:strCache>
                <c:ptCount val="1"/>
                <c:pt idx="0">
                  <c:v>Hidden</c:v>
                </c:pt>
              </c:strCache>
            </c:strRef>
          </c:tx>
          <c:spPr>
            <a:noFill/>
            <a:ln w="25400">
              <a:noFill/>
            </a:ln>
            <a:effectLst/>
          </c:spPr>
          <c:cat>
            <c:strRef>
              <c:f>R_3!$AL$202:$AN$202</c:f>
              <c:strCache>
                <c:ptCount val="3"/>
                <c:pt idx="0">
                  <c:v>FY19</c:v>
                </c:pt>
                <c:pt idx="1">
                  <c:v>FY20</c:v>
                </c:pt>
                <c:pt idx="2">
                  <c:v>FY21</c:v>
                </c:pt>
              </c:strCache>
            </c:strRef>
          </c:cat>
          <c:val>
            <c:numRef>
              <c:f>R_3!$AL$206:$AN$206</c:f>
              <c:numCache>
                <c:formatCode>#,##0;\(#,##0\);\-</c:formatCode>
                <c:ptCount val="3"/>
                <c:pt idx="0">
                  <c:v>19313.571969276731</c:v>
                </c:pt>
                <c:pt idx="1">
                  <c:v>19077.896160802651</c:v>
                </c:pt>
                <c:pt idx="2">
                  <c:v>19263.251057517795</c:v>
                </c:pt>
              </c:numCache>
            </c:numRef>
          </c:val>
          <c:extLst>
            <c:ext xmlns:c16="http://schemas.microsoft.com/office/drawing/2014/chart" uri="{C3380CC4-5D6E-409C-BE32-E72D297353CC}">
              <c16:uniqueId val="{00000000-6D7D-4ECB-BB32-458F50BEEDFF}"/>
            </c:ext>
          </c:extLst>
        </c:ser>
        <c:ser>
          <c:idx val="3"/>
          <c:order val="3"/>
          <c:tx>
            <c:strRef>
              <c:f>R_3!$AK$205</c:f>
              <c:strCache>
                <c:ptCount val="1"/>
                <c:pt idx="0">
                  <c:v>Spread</c:v>
                </c:pt>
              </c:strCache>
            </c:strRef>
          </c:tx>
          <c:spPr>
            <a:solidFill>
              <a:srgbClr val="F68D2E">
                <a:alpha val="5000"/>
              </a:srgbClr>
            </a:solidFill>
            <a:ln w="25400">
              <a:noFill/>
            </a:ln>
            <a:effectLst/>
          </c:spPr>
          <c:cat>
            <c:strRef>
              <c:f>R_3!$AL$202:$AN$202</c:f>
              <c:strCache>
                <c:ptCount val="3"/>
                <c:pt idx="0">
                  <c:v>FY19</c:v>
                </c:pt>
                <c:pt idx="1">
                  <c:v>FY20</c:v>
                </c:pt>
                <c:pt idx="2">
                  <c:v>FY21</c:v>
                </c:pt>
              </c:strCache>
            </c:strRef>
          </c:cat>
          <c:val>
            <c:numRef>
              <c:f>R_3!$AL$205:$AN$205</c:f>
              <c:numCache>
                <c:formatCode>#,##0;\(#,##0\);\-</c:formatCode>
                <c:ptCount val="3"/>
                <c:pt idx="0">
                  <c:v>9452.9588488297959</c:v>
                </c:pt>
                <c:pt idx="1">
                  <c:v>9897.5989168518463</c:v>
                </c:pt>
                <c:pt idx="2">
                  <c:v>8016.9229617914571</c:v>
                </c:pt>
              </c:numCache>
            </c:numRef>
          </c:val>
          <c:extLst>
            <c:ext xmlns:c16="http://schemas.microsoft.com/office/drawing/2014/chart" uri="{C3380CC4-5D6E-409C-BE32-E72D297353CC}">
              <c16:uniqueId val="{00000001-6D7D-4ECB-BB32-458F50BEEDFF}"/>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R_3!$AK$203</c:f>
              <c:strCache>
                <c:ptCount val="1"/>
                <c:pt idx="0">
                  <c:v>ASP</c:v>
                </c:pt>
              </c:strCache>
            </c:strRef>
          </c:tx>
          <c:spPr>
            <a:ln w="12700" cap="rnd">
              <a:solidFill>
                <a:srgbClr val="F68D2E"/>
              </a:solidFill>
              <a:round/>
            </a:ln>
            <a:effectLst/>
          </c:spPr>
          <c:marker>
            <c:symbol val="none"/>
          </c:marker>
          <c:cat>
            <c:strRef>
              <c:f>R_3!$AL$202:$AN$202</c:f>
              <c:strCache>
                <c:ptCount val="3"/>
                <c:pt idx="0">
                  <c:v>FY19</c:v>
                </c:pt>
                <c:pt idx="1">
                  <c:v>FY20</c:v>
                </c:pt>
                <c:pt idx="2">
                  <c:v>FY21</c:v>
                </c:pt>
              </c:strCache>
            </c:strRef>
          </c:cat>
          <c:val>
            <c:numRef>
              <c:f>R_3!$AL$203:$AN$203</c:f>
              <c:numCache>
                <c:formatCode>#,##0;\(#,##0\);\-</c:formatCode>
                <c:ptCount val="3"/>
                <c:pt idx="0">
                  <c:v>28766.530818106527</c:v>
                </c:pt>
                <c:pt idx="1">
                  <c:v>28975.495077654497</c:v>
                </c:pt>
                <c:pt idx="2">
                  <c:v>27280.174019309252</c:v>
                </c:pt>
              </c:numCache>
            </c:numRef>
          </c:val>
          <c:smooth val="0"/>
          <c:extLst>
            <c:ext xmlns:c16="http://schemas.microsoft.com/office/drawing/2014/chart" uri="{C3380CC4-5D6E-409C-BE32-E72D297353CC}">
              <c16:uniqueId val="{00000002-6D7D-4ECB-BB32-458F50BEEDFF}"/>
            </c:ext>
          </c:extLst>
        </c:ser>
        <c:ser>
          <c:idx val="1"/>
          <c:order val="1"/>
          <c:tx>
            <c:strRef>
              <c:f>R_3!$AK$204</c:f>
              <c:strCache>
                <c:ptCount val="1"/>
                <c:pt idx="0">
                  <c:v>APP</c:v>
                </c:pt>
              </c:strCache>
            </c:strRef>
          </c:tx>
          <c:spPr>
            <a:ln w="12700" cap="rnd">
              <a:solidFill>
                <a:srgbClr val="F68D2E">
                  <a:alpha val="50000"/>
                </a:srgbClr>
              </a:solidFill>
              <a:round/>
            </a:ln>
            <a:effectLst/>
          </c:spPr>
          <c:marker>
            <c:symbol val="none"/>
          </c:marker>
          <c:cat>
            <c:strRef>
              <c:f>R_3!$AL$202:$AN$202</c:f>
              <c:strCache>
                <c:ptCount val="3"/>
                <c:pt idx="0">
                  <c:v>FY19</c:v>
                </c:pt>
                <c:pt idx="1">
                  <c:v>FY20</c:v>
                </c:pt>
                <c:pt idx="2">
                  <c:v>FY21</c:v>
                </c:pt>
              </c:strCache>
            </c:strRef>
          </c:cat>
          <c:val>
            <c:numRef>
              <c:f>R_3!$AL$204:$AN$204</c:f>
              <c:numCache>
                <c:formatCode>#,##0;\(#,##0\);\-</c:formatCode>
                <c:ptCount val="3"/>
                <c:pt idx="0">
                  <c:v>19313.571969276731</c:v>
                </c:pt>
                <c:pt idx="1">
                  <c:v>19077.896160802651</c:v>
                </c:pt>
                <c:pt idx="2">
                  <c:v>19263.251057517795</c:v>
                </c:pt>
              </c:numCache>
            </c:numRef>
          </c:val>
          <c:smooth val="0"/>
          <c:extLst>
            <c:ext xmlns:c16="http://schemas.microsoft.com/office/drawing/2014/chart" uri="{C3380CC4-5D6E-409C-BE32-E72D297353CC}">
              <c16:uniqueId val="{00000003-6D7D-4ECB-BB32-458F50BEEDFF}"/>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45000"/>
          <c:min val="0"/>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R_3!$AP$206</c:f>
              <c:strCache>
                <c:ptCount val="1"/>
                <c:pt idx="0">
                  <c:v>Hidden</c:v>
                </c:pt>
              </c:strCache>
            </c:strRef>
          </c:tx>
          <c:spPr>
            <a:noFill/>
            <a:ln w="25400">
              <a:noFill/>
            </a:ln>
            <a:effectLst/>
          </c:spPr>
          <c:cat>
            <c:strRef>
              <c:f>R_3!$AQ$202:$AS$202</c:f>
              <c:strCache>
                <c:ptCount val="3"/>
                <c:pt idx="0">
                  <c:v>FY19</c:v>
                </c:pt>
                <c:pt idx="1">
                  <c:v>FY20</c:v>
                </c:pt>
                <c:pt idx="2">
                  <c:v>FY21</c:v>
                </c:pt>
              </c:strCache>
            </c:strRef>
          </c:cat>
          <c:val>
            <c:numRef>
              <c:f>R_3!$AQ$206:$AS$206</c:f>
              <c:numCache>
                <c:formatCode>#,##0;\(#,##0\);\-</c:formatCode>
                <c:ptCount val="3"/>
                <c:pt idx="0">
                  <c:v>6450.7819952451573</c:v>
                </c:pt>
                <c:pt idx="1">
                  <c:v>6200.1276358054592</c:v>
                </c:pt>
                <c:pt idx="2">
                  <c:v>6980.7870730492523</c:v>
                </c:pt>
              </c:numCache>
            </c:numRef>
          </c:val>
          <c:extLst>
            <c:ext xmlns:c16="http://schemas.microsoft.com/office/drawing/2014/chart" uri="{C3380CC4-5D6E-409C-BE32-E72D297353CC}">
              <c16:uniqueId val="{00000000-3E6C-484E-8BEA-0F7975525F8F}"/>
            </c:ext>
          </c:extLst>
        </c:ser>
        <c:ser>
          <c:idx val="2"/>
          <c:order val="3"/>
          <c:tx>
            <c:strRef>
              <c:f>R_3!$AP$205</c:f>
              <c:strCache>
                <c:ptCount val="1"/>
                <c:pt idx="0">
                  <c:v>Spread</c:v>
                </c:pt>
              </c:strCache>
            </c:strRef>
          </c:tx>
          <c:spPr>
            <a:solidFill>
              <a:srgbClr val="FF6F61">
                <a:alpha val="5000"/>
              </a:srgbClr>
            </a:solidFill>
            <a:ln w="25400">
              <a:noFill/>
            </a:ln>
            <a:effectLst/>
          </c:spPr>
          <c:cat>
            <c:strRef>
              <c:f>R_3!$AQ$202:$AS$202</c:f>
              <c:strCache>
                <c:ptCount val="3"/>
                <c:pt idx="0">
                  <c:v>FY19</c:v>
                </c:pt>
                <c:pt idx="1">
                  <c:v>FY20</c:v>
                </c:pt>
                <c:pt idx="2">
                  <c:v>FY21</c:v>
                </c:pt>
              </c:strCache>
            </c:strRef>
          </c:cat>
          <c:val>
            <c:numRef>
              <c:f>R_3!$AQ$205:$AS$205</c:f>
              <c:numCache>
                <c:formatCode>#,##0;\(#,##0\);\-</c:formatCode>
                <c:ptCount val="3"/>
                <c:pt idx="0">
                  <c:v>5333.3361750098175</c:v>
                </c:pt>
                <c:pt idx="1">
                  <c:v>5773.4310405596671</c:v>
                </c:pt>
                <c:pt idx="2">
                  <c:v>5101.3840681931415</c:v>
                </c:pt>
              </c:numCache>
            </c:numRef>
          </c:val>
          <c:extLst>
            <c:ext xmlns:c16="http://schemas.microsoft.com/office/drawing/2014/chart" uri="{C3380CC4-5D6E-409C-BE32-E72D297353CC}">
              <c16:uniqueId val="{00000001-3E6C-484E-8BEA-0F7975525F8F}"/>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R_3!$AP$203</c:f>
              <c:strCache>
                <c:ptCount val="1"/>
                <c:pt idx="0">
                  <c:v>ASP</c:v>
                </c:pt>
              </c:strCache>
            </c:strRef>
          </c:tx>
          <c:spPr>
            <a:ln w="12700" cap="rnd">
              <a:solidFill>
                <a:srgbClr val="FF6F61"/>
              </a:solidFill>
              <a:round/>
            </a:ln>
            <a:effectLst/>
          </c:spPr>
          <c:marker>
            <c:symbol val="none"/>
          </c:marker>
          <c:cat>
            <c:strRef>
              <c:f>R_3!$AQ$202:$AS$202</c:f>
              <c:strCache>
                <c:ptCount val="3"/>
                <c:pt idx="0">
                  <c:v>FY19</c:v>
                </c:pt>
                <c:pt idx="1">
                  <c:v>FY20</c:v>
                </c:pt>
                <c:pt idx="2">
                  <c:v>FY21</c:v>
                </c:pt>
              </c:strCache>
            </c:strRef>
          </c:cat>
          <c:val>
            <c:numRef>
              <c:f>R_3!$AQ$203:$AS$203</c:f>
              <c:numCache>
                <c:formatCode>#,##0;\(#,##0\);\-</c:formatCode>
                <c:ptCount val="3"/>
                <c:pt idx="0">
                  <c:v>11784.118170254975</c:v>
                </c:pt>
                <c:pt idx="1">
                  <c:v>11973.558676365126</c:v>
                </c:pt>
                <c:pt idx="2">
                  <c:v>12082.171141242394</c:v>
                </c:pt>
              </c:numCache>
            </c:numRef>
          </c:val>
          <c:smooth val="0"/>
          <c:extLst>
            <c:ext xmlns:c16="http://schemas.microsoft.com/office/drawing/2014/chart" uri="{C3380CC4-5D6E-409C-BE32-E72D297353CC}">
              <c16:uniqueId val="{00000002-3E6C-484E-8BEA-0F7975525F8F}"/>
            </c:ext>
          </c:extLst>
        </c:ser>
        <c:ser>
          <c:idx val="1"/>
          <c:order val="1"/>
          <c:tx>
            <c:strRef>
              <c:f>R_3!$AP$204</c:f>
              <c:strCache>
                <c:ptCount val="1"/>
                <c:pt idx="0">
                  <c:v>APP</c:v>
                </c:pt>
              </c:strCache>
            </c:strRef>
          </c:tx>
          <c:spPr>
            <a:ln w="12700" cap="rnd">
              <a:solidFill>
                <a:srgbClr val="FFB7B0"/>
              </a:solidFill>
              <a:round/>
            </a:ln>
            <a:effectLst/>
          </c:spPr>
          <c:marker>
            <c:symbol val="none"/>
          </c:marker>
          <c:cat>
            <c:strRef>
              <c:f>R_3!$AQ$202:$AS$202</c:f>
              <c:strCache>
                <c:ptCount val="3"/>
                <c:pt idx="0">
                  <c:v>FY19</c:v>
                </c:pt>
                <c:pt idx="1">
                  <c:v>FY20</c:v>
                </c:pt>
                <c:pt idx="2">
                  <c:v>FY21</c:v>
                </c:pt>
              </c:strCache>
            </c:strRef>
          </c:cat>
          <c:val>
            <c:numRef>
              <c:f>R_3!$AQ$204:$AS$204</c:f>
              <c:numCache>
                <c:formatCode>#,##0;\(#,##0\);\-</c:formatCode>
                <c:ptCount val="3"/>
                <c:pt idx="0">
                  <c:v>6450.7819952451573</c:v>
                </c:pt>
                <c:pt idx="1">
                  <c:v>6200.1276358054592</c:v>
                </c:pt>
                <c:pt idx="2">
                  <c:v>6980.7870730492523</c:v>
                </c:pt>
              </c:numCache>
            </c:numRef>
          </c:val>
          <c:smooth val="0"/>
          <c:extLst>
            <c:ext xmlns:c16="http://schemas.microsoft.com/office/drawing/2014/chart" uri="{C3380CC4-5D6E-409C-BE32-E72D297353CC}">
              <c16:uniqueId val="{00000003-3E6C-484E-8BEA-0F7975525F8F}"/>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45000"/>
          <c:min val="0"/>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Spread_Normal</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20723394590144764"/>
          <c:y val="0.21444372153545868"/>
          <c:w val="0.75323853491864878"/>
          <c:h val="0.53804776202022864"/>
        </c:manualLayout>
      </c:layout>
      <c:areaChart>
        <c:grouping val="stacked"/>
        <c:varyColors val="0"/>
        <c:ser>
          <c:idx val="3"/>
          <c:order val="2"/>
          <c:tx>
            <c:strRef>
              <c:f>R_3!$E$25</c:f>
              <c:strCache>
                <c:ptCount val="1"/>
                <c:pt idx="0">
                  <c:v>Hidden</c:v>
                </c:pt>
              </c:strCache>
            </c:strRef>
          </c:tx>
          <c:spPr>
            <a:solidFill>
              <a:sysClr val="window" lastClr="FFFFFF"/>
            </a:solidFill>
            <a:ln w="25400">
              <a:noFill/>
            </a:ln>
            <a:effectLst/>
          </c:spPr>
          <c:cat>
            <c:strRef>
              <c:f>R_3!$F$21:$H$21</c:f>
              <c:strCache>
                <c:ptCount val="3"/>
                <c:pt idx="0">
                  <c:v>FY19</c:v>
                </c:pt>
                <c:pt idx="1">
                  <c:v>FY20</c:v>
                </c:pt>
                <c:pt idx="2">
                  <c:v>FY21</c:v>
                </c:pt>
              </c:strCache>
            </c:strRef>
          </c:cat>
          <c:val>
            <c:numRef>
              <c:f>R_3!$F$25:$H$25</c:f>
              <c:numCache>
                <c:formatCode>#,##0;\(#,##0\);\-</c:formatCode>
                <c:ptCount val="3"/>
                <c:pt idx="0">
                  <c:v>8366.0337130786666</c:v>
                </c:pt>
                <c:pt idx="1">
                  <c:v>9425.7549718638365</c:v>
                </c:pt>
                <c:pt idx="2">
                  <c:v>10765.591895979154</c:v>
                </c:pt>
              </c:numCache>
            </c:numRef>
          </c:val>
          <c:extLst>
            <c:ext xmlns:c16="http://schemas.microsoft.com/office/drawing/2014/chart" uri="{C3380CC4-5D6E-409C-BE32-E72D297353CC}">
              <c16:uniqueId val="{00000000-FC63-4267-A8E0-F39F90CF8B7A}"/>
            </c:ext>
          </c:extLst>
        </c:ser>
        <c:ser>
          <c:idx val="2"/>
          <c:order val="3"/>
          <c:tx>
            <c:strRef>
              <c:f>R_3!$E$24</c:f>
              <c:strCache>
                <c:ptCount val="1"/>
                <c:pt idx="0">
                  <c:v>Spread</c:v>
                </c:pt>
              </c:strCache>
            </c:strRef>
          </c:tx>
          <c:spPr>
            <a:solidFill>
              <a:srgbClr val="00A3A1">
                <a:alpha val="7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R_3!$F$21:$H$21</c:f>
              <c:strCache>
                <c:ptCount val="3"/>
                <c:pt idx="0">
                  <c:v>FY19</c:v>
                </c:pt>
                <c:pt idx="1">
                  <c:v>FY20</c:v>
                </c:pt>
                <c:pt idx="2">
                  <c:v>FY21</c:v>
                </c:pt>
              </c:strCache>
            </c:strRef>
          </c:cat>
          <c:val>
            <c:numRef>
              <c:f>R_3!$F$24:$H$24</c:f>
              <c:numCache>
                <c:formatCode>#,##0;\(#,##0\);\-</c:formatCode>
                <c:ptCount val="3"/>
                <c:pt idx="0">
                  <c:v>9119.1656016022407</c:v>
                </c:pt>
                <c:pt idx="1">
                  <c:v>8729.2832778644115</c:v>
                </c:pt>
                <c:pt idx="2">
                  <c:v>8120.4227186444459</c:v>
                </c:pt>
              </c:numCache>
            </c:numRef>
          </c:val>
          <c:extLst>
            <c:ext xmlns:c16="http://schemas.microsoft.com/office/drawing/2014/chart" uri="{C3380CC4-5D6E-409C-BE32-E72D297353CC}">
              <c16:uniqueId val="{00000001-FC63-4267-A8E0-F39F90CF8B7A}"/>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R_3!$E$22</c:f>
              <c:strCache>
                <c:ptCount val="1"/>
                <c:pt idx="0">
                  <c:v>ASP</c:v>
                </c:pt>
              </c:strCache>
            </c:strRef>
          </c:tx>
          <c:spPr>
            <a:ln w="25400" cap="rnd">
              <a:solidFill>
                <a:srgbClr val="00A3A1"/>
              </a:solidFill>
              <a:round/>
            </a:ln>
            <a:effectLst/>
          </c:spPr>
          <c:marker>
            <c:symbol val="none"/>
          </c:marker>
          <c:cat>
            <c:strRef>
              <c:f>R_3!$F$21:$H$21</c:f>
              <c:strCache>
                <c:ptCount val="3"/>
                <c:pt idx="0">
                  <c:v>FY19</c:v>
                </c:pt>
                <c:pt idx="1">
                  <c:v>FY20</c:v>
                </c:pt>
                <c:pt idx="2">
                  <c:v>FY21</c:v>
                </c:pt>
              </c:strCache>
            </c:strRef>
          </c:cat>
          <c:val>
            <c:numRef>
              <c:f>R_3!$F$22:$H$22</c:f>
              <c:numCache>
                <c:formatCode>#,##0;\(#,##0\);\-</c:formatCode>
                <c:ptCount val="3"/>
                <c:pt idx="0">
                  <c:v>17485.199314680907</c:v>
                </c:pt>
                <c:pt idx="1">
                  <c:v>18155.038249728248</c:v>
                </c:pt>
                <c:pt idx="2">
                  <c:v>18886.0146146236</c:v>
                </c:pt>
              </c:numCache>
            </c:numRef>
          </c:val>
          <c:smooth val="0"/>
          <c:extLst>
            <c:ext xmlns:c16="http://schemas.microsoft.com/office/drawing/2014/chart" uri="{C3380CC4-5D6E-409C-BE32-E72D297353CC}">
              <c16:uniqueId val="{00000002-FC63-4267-A8E0-F39F90CF8B7A}"/>
            </c:ext>
          </c:extLst>
        </c:ser>
        <c:ser>
          <c:idx val="1"/>
          <c:order val="1"/>
          <c:tx>
            <c:strRef>
              <c:f>R_3!$E$23</c:f>
              <c:strCache>
                <c:ptCount val="1"/>
                <c:pt idx="0">
                  <c:v>APP</c:v>
                </c:pt>
              </c:strCache>
            </c:strRef>
          </c:tx>
          <c:spPr>
            <a:ln w="25400" cap="rnd">
              <a:solidFill>
                <a:srgbClr val="7FD1D0"/>
              </a:solidFill>
              <a:round/>
            </a:ln>
            <a:effectLst/>
          </c:spPr>
          <c:marker>
            <c:symbol val="none"/>
          </c:marker>
          <c:cat>
            <c:strRef>
              <c:f>R_3!$F$21:$H$21</c:f>
              <c:strCache>
                <c:ptCount val="3"/>
                <c:pt idx="0">
                  <c:v>FY19</c:v>
                </c:pt>
                <c:pt idx="1">
                  <c:v>FY20</c:v>
                </c:pt>
                <c:pt idx="2">
                  <c:v>FY21</c:v>
                </c:pt>
              </c:strCache>
            </c:strRef>
          </c:cat>
          <c:val>
            <c:numRef>
              <c:f>R_3!$F$23:$H$23</c:f>
              <c:numCache>
                <c:formatCode>#,##0;\(#,##0\);\-</c:formatCode>
                <c:ptCount val="3"/>
                <c:pt idx="0">
                  <c:v>8366.0337130786666</c:v>
                </c:pt>
                <c:pt idx="1">
                  <c:v>9425.7549718638365</c:v>
                </c:pt>
                <c:pt idx="2">
                  <c:v>10765.591895979154</c:v>
                </c:pt>
              </c:numCache>
            </c:numRef>
          </c:val>
          <c:smooth val="0"/>
          <c:extLst>
            <c:ext xmlns:c16="http://schemas.microsoft.com/office/drawing/2014/chart" uri="{C3380CC4-5D6E-409C-BE32-E72D297353CC}">
              <c16:uniqueId val="{00000003-FC63-4267-A8E0-F39F90CF8B7A}"/>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layout>
            <c:manualLayout>
              <c:xMode val="edge"/>
              <c:yMode val="edge"/>
              <c:x val="0"/>
              <c:y val="0.3671858613364019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valAx>
      <c:spPr>
        <a:noFill/>
        <a:ln>
          <a:noFill/>
        </a:ln>
        <a:effectLst/>
      </c:spPr>
    </c:plotArea>
    <c:legend>
      <c:legendPos val="b"/>
      <c:legendEntry>
        <c:idx val="0"/>
        <c:delete val="1"/>
      </c:legendEntry>
      <c:layout>
        <c:manualLayout>
          <c:xMode val="edge"/>
          <c:yMode val="edge"/>
          <c:x val="0.23155638404129827"/>
          <c:y val="0.86202534311277446"/>
          <c:w val="0.60771160947444081"/>
          <c:h val="9.9767447457565925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[Apple]</a:t>
            </a:r>
            <a:endParaRPr lang="ko-KR" b="1">
              <a:solidFill>
                <a:srgbClr val="00338D"/>
              </a:solidFill>
            </a:endParaRPr>
          </a:p>
        </c:rich>
      </c:tx>
      <c:layout>
        <c:manualLayout>
          <c:xMode val="edge"/>
          <c:yMode val="edge"/>
          <c:x val="3.5364745581286425E-2"/>
          <c:y val="4.4832967258745429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R_3!$E$194</c:f>
              <c:strCache>
                <c:ptCount val="1"/>
                <c:pt idx="0">
                  <c:v>Hidden</c:v>
                </c:pt>
              </c:strCache>
            </c:strRef>
          </c:tx>
          <c:spPr>
            <a:noFill/>
            <a:ln w="25400">
              <a:noFill/>
            </a:ln>
            <a:effectLst/>
          </c:spPr>
          <c:cat>
            <c:strRef>
              <c:f>R_3!$F$190:$H$190</c:f>
              <c:strCache>
                <c:ptCount val="3"/>
                <c:pt idx="0">
                  <c:v>FY19</c:v>
                </c:pt>
                <c:pt idx="1">
                  <c:v>FY20</c:v>
                </c:pt>
                <c:pt idx="2">
                  <c:v>FY21</c:v>
                </c:pt>
              </c:strCache>
            </c:strRef>
          </c:cat>
          <c:val>
            <c:numRef>
              <c:f>R_3!$F$194:$H$194</c:f>
              <c:numCache>
                <c:formatCode>#,##0;\(#,##0\);\-</c:formatCode>
                <c:ptCount val="3"/>
                <c:pt idx="0">
                  <c:v>17859.801494681429</c:v>
                </c:pt>
                <c:pt idx="1">
                  <c:v>18366.279625181054</c:v>
                </c:pt>
                <c:pt idx="2">
                  <c:v>17408.528543418579</c:v>
                </c:pt>
              </c:numCache>
            </c:numRef>
          </c:val>
          <c:extLst>
            <c:ext xmlns:c16="http://schemas.microsoft.com/office/drawing/2014/chart" uri="{C3380CC4-5D6E-409C-BE32-E72D297353CC}">
              <c16:uniqueId val="{00000000-20C2-42EB-A267-D9F1389B48FD}"/>
            </c:ext>
          </c:extLst>
        </c:ser>
        <c:ser>
          <c:idx val="3"/>
          <c:order val="3"/>
          <c:tx>
            <c:strRef>
              <c:f>R_3!$E$193</c:f>
              <c:strCache>
                <c:ptCount val="1"/>
                <c:pt idx="0">
                  <c:v>Spread</c:v>
                </c:pt>
              </c:strCache>
            </c:strRef>
          </c:tx>
          <c:spPr>
            <a:solidFill>
              <a:srgbClr val="C6007E">
                <a:alpha val="5000"/>
              </a:srgbClr>
            </a:solidFill>
            <a:ln w="25400">
              <a:noFill/>
            </a:ln>
            <a:effectLst/>
          </c:spPr>
          <c:cat>
            <c:strRef>
              <c:f>R_3!$F$190:$H$190</c:f>
              <c:strCache>
                <c:ptCount val="3"/>
                <c:pt idx="0">
                  <c:v>FY19</c:v>
                </c:pt>
                <c:pt idx="1">
                  <c:v>FY20</c:v>
                </c:pt>
                <c:pt idx="2">
                  <c:v>FY21</c:v>
                </c:pt>
              </c:strCache>
            </c:strRef>
          </c:cat>
          <c:val>
            <c:numRef>
              <c:f>R_3!$F$193:$H$193</c:f>
              <c:numCache>
                <c:formatCode>#,##0;\(#,##0\);\-</c:formatCode>
                <c:ptCount val="3"/>
                <c:pt idx="0">
                  <c:v>10325.088529033987</c:v>
                </c:pt>
                <c:pt idx="1">
                  <c:v>9173.721001732134</c:v>
                </c:pt>
                <c:pt idx="2">
                  <c:v>9377.3103558492257</c:v>
                </c:pt>
              </c:numCache>
            </c:numRef>
          </c:val>
          <c:extLst>
            <c:ext xmlns:c16="http://schemas.microsoft.com/office/drawing/2014/chart" uri="{C3380CC4-5D6E-409C-BE32-E72D297353CC}">
              <c16:uniqueId val="{00000001-20C2-42EB-A267-D9F1389B48FD}"/>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R_3!$E$191</c:f>
              <c:strCache>
                <c:ptCount val="1"/>
                <c:pt idx="0">
                  <c:v>ASP</c:v>
                </c:pt>
              </c:strCache>
            </c:strRef>
          </c:tx>
          <c:spPr>
            <a:ln w="12700" cap="rnd">
              <a:solidFill>
                <a:srgbClr val="C6007E"/>
              </a:solidFill>
              <a:round/>
            </a:ln>
            <a:effectLst/>
          </c:spPr>
          <c:marker>
            <c:symbol val="none"/>
          </c:marker>
          <c:cat>
            <c:strRef>
              <c:f>R_3!$F$190:$H$190</c:f>
              <c:strCache>
                <c:ptCount val="3"/>
                <c:pt idx="0">
                  <c:v>FY19</c:v>
                </c:pt>
                <c:pt idx="1">
                  <c:v>FY20</c:v>
                </c:pt>
                <c:pt idx="2">
                  <c:v>FY21</c:v>
                </c:pt>
              </c:strCache>
            </c:strRef>
          </c:cat>
          <c:val>
            <c:numRef>
              <c:f>R_3!$F$191:$H$191</c:f>
              <c:numCache>
                <c:formatCode>#,##0;\(#,##0\);\-</c:formatCode>
                <c:ptCount val="3"/>
                <c:pt idx="0">
                  <c:v>28184.890023715416</c:v>
                </c:pt>
                <c:pt idx="1">
                  <c:v>27540.000626913188</c:v>
                </c:pt>
                <c:pt idx="2">
                  <c:v>26785.838899267805</c:v>
                </c:pt>
              </c:numCache>
            </c:numRef>
          </c:val>
          <c:smooth val="0"/>
          <c:extLst>
            <c:ext xmlns:c16="http://schemas.microsoft.com/office/drawing/2014/chart" uri="{C3380CC4-5D6E-409C-BE32-E72D297353CC}">
              <c16:uniqueId val="{00000002-20C2-42EB-A267-D9F1389B48FD}"/>
            </c:ext>
          </c:extLst>
        </c:ser>
        <c:ser>
          <c:idx val="1"/>
          <c:order val="1"/>
          <c:tx>
            <c:strRef>
              <c:f>R_3!$E$192</c:f>
              <c:strCache>
                <c:ptCount val="1"/>
                <c:pt idx="0">
                  <c:v>APP</c:v>
                </c:pt>
              </c:strCache>
            </c:strRef>
          </c:tx>
          <c:spPr>
            <a:ln w="12700" cap="rnd">
              <a:solidFill>
                <a:srgbClr val="F9C6D5"/>
              </a:solidFill>
              <a:round/>
            </a:ln>
            <a:effectLst/>
          </c:spPr>
          <c:marker>
            <c:symbol val="none"/>
          </c:marker>
          <c:cat>
            <c:strRef>
              <c:f>R_3!$F$190:$H$190</c:f>
              <c:strCache>
                <c:ptCount val="3"/>
                <c:pt idx="0">
                  <c:v>FY19</c:v>
                </c:pt>
                <c:pt idx="1">
                  <c:v>FY20</c:v>
                </c:pt>
                <c:pt idx="2">
                  <c:v>FY21</c:v>
                </c:pt>
              </c:strCache>
            </c:strRef>
          </c:cat>
          <c:val>
            <c:numRef>
              <c:f>R_3!$F$192:$H$192</c:f>
              <c:numCache>
                <c:formatCode>#,##0;\(#,##0\);\-</c:formatCode>
                <c:ptCount val="3"/>
                <c:pt idx="0">
                  <c:v>17859.801494681429</c:v>
                </c:pt>
                <c:pt idx="1">
                  <c:v>18366.279625181054</c:v>
                </c:pt>
                <c:pt idx="2">
                  <c:v>17408.528543418579</c:v>
                </c:pt>
              </c:numCache>
            </c:numRef>
          </c:val>
          <c:smooth val="0"/>
          <c:extLst>
            <c:ext xmlns:c16="http://schemas.microsoft.com/office/drawing/2014/chart" uri="{C3380CC4-5D6E-409C-BE32-E72D297353CC}">
              <c16:uniqueId val="{00000003-20C2-42EB-A267-D9F1389B48FD}"/>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R_3!$J$194</c:f>
              <c:strCache>
                <c:ptCount val="1"/>
                <c:pt idx="0">
                  <c:v>Hidden</c:v>
                </c:pt>
              </c:strCache>
            </c:strRef>
          </c:tx>
          <c:spPr>
            <a:noFill/>
            <a:ln w="25400">
              <a:noFill/>
            </a:ln>
            <a:effectLst/>
          </c:spPr>
          <c:cat>
            <c:strRef>
              <c:f>R_3!$K$190:$M$190</c:f>
              <c:strCache>
                <c:ptCount val="3"/>
                <c:pt idx="0">
                  <c:v>FY19</c:v>
                </c:pt>
                <c:pt idx="1">
                  <c:v>FY20</c:v>
                </c:pt>
                <c:pt idx="2">
                  <c:v>FY21</c:v>
                </c:pt>
              </c:strCache>
            </c:strRef>
          </c:cat>
          <c:val>
            <c:numRef>
              <c:f>R_3!$K$194:$M$194</c:f>
              <c:numCache>
                <c:formatCode>#,##0;\(#,##0\);\-</c:formatCode>
                <c:ptCount val="3"/>
                <c:pt idx="0">
                  <c:v>6575.8523241906096</c:v>
                </c:pt>
                <c:pt idx="1">
                  <c:v>6120.7954537903997</c:v>
                </c:pt>
                <c:pt idx="2">
                  <c:v>7444.5126630789609</c:v>
                </c:pt>
              </c:numCache>
            </c:numRef>
          </c:val>
          <c:extLst>
            <c:ext xmlns:c16="http://schemas.microsoft.com/office/drawing/2014/chart" uri="{C3380CC4-5D6E-409C-BE32-E72D297353CC}">
              <c16:uniqueId val="{00000000-91C2-41ED-85EA-65CE20112475}"/>
            </c:ext>
          </c:extLst>
        </c:ser>
        <c:ser>
          <c:idx val="2"/>
          <c:order val="3"/>
          <c:tx>
            <c:strRef>
              <c:f>R_3!$J$193</c:f>
              <c:strCache>
                <c:ptCount val="1"/>
                <c:pt idx="0">
                  <c:v>Spread</c:v>
                </c:pt>
              </c:strCache>
            </c:strRef>
          </c:tx>
          <c:spPr>
            <a:solidFill>
              <a:srgbClr val="6D2077">
                <a:alpha val="5000"/>
              </a:srgbClr>
            </a:solidFill>
            <a:ln w="25400">
              <a:noFill/>
            </a:ln>
            <a:effectLst/>
          </c:spPr>
          <c:cat>
            <c:strRef>
              <c:f>R_3!$K$190:$M$190</c:f>
              <c:strCache>
                <c:ptCount val="3"/>
                <c:pt idx="0">
                  <c:v>FY19</c:v>
                </c:pt>
                <c:pt idx="1">
                  <c:v>FY20</c:v>
                </c:pt>
                <c:pt idx="2">
                  <c:v>FY21</c:v>
                </c:pt>
              </c:strCache>
            </c:strRef>
          </c:cat>
          <c:val>
            <c:numRef>
              <c:f>R_3!$K$193:$M$193</c:f>
              <c:numCache>
                <c:formatCode>#,##0;\(#,##0\);\-</c:formatCode>
                <c:ptCount val="3"/>
                <c:pt idx="0">
                  <c:v>13424.338226679183</c:v>
                </c:pt>
                <c:pt idx="1">
                  <c:v>13247.529864986358</c:v>
                </c:pt>
                <c:pt idx="2">
                  <c:v>12281.398275065978</c:v>
                </c:pt>
              </c:numCache>
            </c:numRef>
          </c:val>
          <c:extLst>
            <c:ext xmlns:c16="http://schemas.microsoft.com/office/drawing/2014/chart" uri="{C3380CC4-5D6E-409C-BE32-E72D297353CC}">
              <c16:uniqueId val="{00000001-91C2-41ED-85EA-65CE20112475}"/>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R_3!$J$191</c:f>
              <c:strCache>
                <c:ptCount val="1"/>
                <c:pt idx="0">
                  <c:v>ASP</c:v>
                </c:pt>
              </c:strCache>
            </c:strRef>
          </c:tx>
          <c:spPr>
            <a:ln w="12700" cap="rnd">
              <a:solidFill>
                <a:srgbClr val="6D2077"/>
              </a:solidFill>
              <a:round/>
            </a:ln>
            <a:effectLst/>
          </c:spPr>
          <c:marker>
            <c:symbol val="none"/>
          </c:marker>
          <c:cat>
            <c:strRef>
              <c:f>R_3!$K$190:$M$190</c:f>
              <c:strCache>
                <c:ptCount val="3"/>
                <c:pt idx="0">
                  <c:v>FY19</c:v>
                </c:pt>
                <c:pt idx="1">
                  <c:v>FY20</c:v>
                </c:pt>
                <c:pt idx="2">
                  <c:v>FY21</c:v>
                </c:pt>
              </c:strCache>
            </c:strRef>
          </c:cat>
          <c:val>
            <c:numRef>
              <c:f>R_3!$K$191:$M$191</c:f>
              <c:numCache>
                <c:formatCode>#,##0;\(#,##0\);\-</c:formatCode>
                <c:ptCount val="3"/>
                <c:pt idx="0">
                  <c:v>20000.190550869793</c:v>
                </c:pt>
                <c:pt idx="1">
                  <c:v>19368.325318776759</c:v>
                </c:pt>
                <c:pt idx="2">
                  <c:v>19725.910938144938</c:v>
                </c:pt>
              </c:numCache>
            </c:numRef>
          </c:val>
          <c:smooth val="0"/>
          <c:extLst>
            <c:ext xmlns:c16="http://schemas.microsoft.com/office/drawing/2014/chart" uri="{C3380CC4-5D6E-409C-BE32-E72D297353CC}">
              <c16:uniqueId val="{00000002-91C2-41ED-85EA-65CE20112475}"/>
            </c:ext>
          </c:extLst>
        </c:ser>
        <c:ser>
          <c:idx val="1"/>
          <c:order val="1"/>
          <c:tx>
            <c:strRef>
              <c:f>R_3!$J$192</c:f>
              <c:strCache>
                <c:ptCount val="1"/>
                <c:pt idx="0">
                  <c:v>APP</c:v>
                </c:pt>
              </c:strCache>
            </c:strRef>
          </c:tx>
          <c:spPr>
            <a:ln w="12700" cap="rnd">
              <a:solidFill>
                <a:srgbClr val="B68FBB"/>
              </a:solidFill>
              <a:round/>
            </a:ln>
            <a:effectLst/>
          </c:spPr>
          <c:marker>
            <c:symbol val="none"/>
          </c:marker>
          <c:cat>
            <c:strRef>
              <c:f>R_3!$K$190:$M$190</c:f>
              <c:strCache>
                <c:ptCount val="3"/>
                <c:pt idx="0">
                  <c:v>FY19</c:v>
                </c:pt>
                <c:pt idx="1">
                  <c:v>FY20</c:v>
                </c:pt>
                <c:pt idx="2">
                  <c:v>FY21</c:v>
                </c:pt>
              </c:strCache>
            </c:strRef>
          </c:cat>
          <c:val>
            <c:numRef>
              <c:f>R_3!$K$192:$M$192</c:f>
              <c:numCache>
                <c:formatCode>#,##0;\(#,##0\);\-</c:formatCode>
                <c:ptCount val="3"/>
                <c:pt idx="0">
                  <c:v>6575.8523241906096</c:v>
                </c:pt>
                <c:pt idx="1">
                  <c:v>6120.7954537903997</c:v>
                </c:pt>
                <c:pt idx="2">
                  <c:v>7444.5126630789609</c:v>
                </c:pt>
              </c:numCache>
            </c:numRef>
          </c:val>
          <c:smooth val="0"/>
          <c:extLst>
            <c:ext xmlns:c16="http://schemas.microsoft.com/office/drawing/2014/chart" uri="{C3380CC4-5D6E-409C-BE32-E72D297353CC}">
              <c16:uniqueId val="{00000003-91C2-41ED-85EA-65CE20112475}"/>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30000"/>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BS!$L$31</c:f>
              <c:strCache>
                <c:ptCount val="1"/>
                <c:pt idx="0">
                  <c:v>자산</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BS!$M$30:$P$30</c:f>
              <c:strCache>
                <c:ptCount val="4"/>
                <c:pt idx="0">
                  <c:v>Dec-18</c:v>
                </c:pt>
                <c:pt idx="1">
                  <c:v>Dec-19</c:v>
                </c:pt>
                <c:pt idx="2">
                  <c:v>Dec-20</c:v>
                </c:pt>
                <c:pt idx="3">
                  <c:v>Dec-21</c:v>
                </c:pt>
              </c:strCache>
            </c:strRef>
          </c:cat>
          <c:val>
            <c:numRef>
              <c:f>BS!$M$31:$P$31</c:f>
              <c:numCache>
                <c:formatCode>#,##0_);[Red]\(#,##0\);\-</c:formatCode>
                <c:ptCount val="4"/>
                <c:pt idx="0">
                  <c:v>114612.43057900001</c:v>
                </c:pt>
                <c:pt idx="1">
                  <c:v>112279.13656100001</c:v>
                </c:pt>
                <c:pt idx="2">
                  <c:v>104722.112804</c:v>
                </c:pt>
                <c:pt idx="3">
                  <c:v>154101.318715</c:v>
                </c:pt>
              </c:numCache>
            </c:numRef>
          </c:val>
          <c:extLst>
            <c:ext xmlns:c16="http://schemas.microsoft.com/office/drawing/2014/chart" uri="{C3380CC4-5D6E-409C-BE32-E72D297353CC}">
              <c16:uniqueId val="{00000000-FC1D-48CB-8506-69B7F3C653A8}"/>
            </c:ext>
          </c:extLst>
        </c:ser>
        <c:ser>
          <c:idx val="1"/>
          <c:order val="1"/>
          <c:tx>
            <c:strRef>
              <c:f>BS!$L$32</c:f>
              <c:strCache>
                <c:ptCount val="1"/>
                <c:pt idx="0">
                  <c:v>부채</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BS!$M$30:$P$30</c:f>
              <c:strCache>
                <c:ptCount val="4"/>
                <c:pt idx="0">
                  <c:v>Dec-18</c:v>
                </c:pt>
                <c:pt idx="1">
                  <c:v>Dec-19</c:v>
                </c:pt>
                <c:pt idx="2">
                  <c:v>Dec-20</c:v>
                </c:pt>
                <c:pt idx="3">
                  <c:v>Dec-21</c:v>
                </c:pt>
              </c:strCache>
            </c:strRef>
          </c:cat>
          <c:val>
            <c:numRef>
              <c:f>BS!$M$32:$P$32</c:f>
              <c:numCache>
                <c:formatCode>#,##0_);[Red]\(#,##0\);\-</c:formatCode>
                <c:ptCount val="4"/>
                <c:pt idx="0">
                  <c:v>3309.711785</c:v>
                </c:pt>
                <c:pt idx="1">
                  <c:v>5585.2597290000003</c:v>
                </c:pt>
                <c:pt idx="2">
                  <c:v>6981.038845</c:v>
                </c:pt>
                <c:pt idx="3">
                  <c:v>26073.68662</c:v>
                </c:pt>
              </c:numCache>
            </c:numRef>
          </c:val>
          <c:extLst>
            <c:ext xmlns:c16="http://schemas.microsoft.com/office/drawing/2014/chart" uri="{C3380CC4-5D6E-409C-BE32-E72D297353CC}">
              <c16:uniqueId val="{00000001-FC1D-48CB-8506-69B7F3C653A8}"/>
            </c:ext>
          </c:extLst>
        </c:ser>
        <c:ser>
          <c:idx val="2"/>
          <c:order val="2"/>
          <c:tx>
            <c:strRef>
              <c:f>BS!$L$33</c:f>
              <c:strCache>
                <c:ptCount val="1"/>
                <c:pt idx="0">
                  <c:v>자본</c:v>
                </c:pt>
              </c:strCache>
            </c:strRef>
          </c:tx>
          <c:spPr>
            <a:solidFill>
              <a:schemeClr val="accent3"/>
            </a:solidFill>
            <a:ln>
              <a:noFill/>
            </a:ln>
            <a:effectLst/>
          </c:spPr>
          <c:invertIfNegative val="0"/>
          <c:dLbls>
            <c:dLbl>
              <c:idx val="0"/>
              <c:layout>
                <c:manualLayout>
                  <c:x val="1.4524895804840298E-2"/>
                  <c:y val="9.55794863844387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C1D-48CB-8506-69B7F3C653A8}"/>
                </c:ext>
              </c:extLst>
            </c:dLbl>
            <c:dLbl>
              <c:idx val="1"/>
              <c:layout>
                <c:manualLayout>
                  <c:x val="1.4524895804840298E-2"/>
                  <c:y val="9.55794863844387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C1D-48CB-8506-69B7F3C653A8}"/>
                </c:ext>
              </c:extLst>
            </c:dLbl>
            <c:dLbl>
              <c:idx val="3"/>
              <c:layout>
                <c:manualLayout>
                  <c:x val="1.9366527739787063E-2"/>
                  <c:y val="1.91158972768877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C1D-48CB-8506-69B7F3C653A8}"/>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BS!$M$30:$P$30</c:f>
              <c:strCache>
                <c:ptCount val="4"/>
                <c:pt idx="0">
                  <c:v>Dec-18</c:v>
                </c:pt>
                <c:pt idx="1">
                  <c:v>Dec-19</c:v>
                </c:pt>
                <c:pt idx="2">
                  <c:v>Dec-20</c:v>
                </c:pt>
                <c:pt idx="3">
                  <c:v>Dec-21</c:v>
                </c:pt>
              </c:strCache>
            </c:strRef>
          </c:cat>
          <c:val>
            <c:numRef>
              <c:f>BS!$M$33:$P$33</c:f>
              <c:numCache>
                <c:formatCode>#,##0_);[Red]\(#,##0\);\-</c:formatCode>
                <c:ptCount val="4"/>
                <c:pt idx="0">
                  <c:v>111302.718794</c:v>
                </c:pt>
                <c:pt idx="1">
                  <c:v>106693.87683199999</c:v>
                </c:pt>
                <c:pt idx="2">
                  <c:v>97741.073959000001</c:v>
                </c:pt>
                <c:pt idx="3">
                  <c:v>128027.63209499999</c:v>
                </c:pt>
              </c:numCache>
            </c:numRef>
          </c:val>
          <c:extLst>
            <c:ext xmlns:c16="http://schemas.microsoft.com/office/drawing/2014/chart" uri="{C3380CC4-5D6E-409C-BE32-E72D297353CC}">
              <c16:uniqueId val="{00000002-FC1D-48CB-8506-69B7F3C653A8}"/>
            </c:ext>
          </c:extLst>
        </c:ser>
        <c:dLbls>
          <c:showLegendKey val="0"/>
          <c:showVal val="0"/>
          <c:showCatName val="0"/>
          <c:showSerName val="0"/>
          <c:showPercent val="0"/>
          <c:showBubbleSize val="0"/>
        </c:dLbls>
        <c:gapWidth val="219"/>
        <c:axId val="1541807152"/>
        <c:axId val="1550015520"/>
      </c:barChart>
      <c:lineChart>
        <c:grouping val="standard"/>
        <c:varyColors val="0"/>
        <c:ser>
          <c:idx val="3"/>
          <c:order val="3"/>
          <c:tx>
            <c:strRef>
              <c:f>BS!$L$34</c:f>
              <c:strCache>
                <c:ptCount val="1"/>
                <c:pt idx="0">
                  <c:v>Debt to Equity%</c:v>
                </c:pt>
              </c:strCache>
            </c:strRef>
          </c:tx>
          <c:spPr>
            <a:ln w="28575" cap="rnd">
              <a:solidFill>
                <a:schemeClr val="accent4"/>
              </a:solidFill>
              <a:round/>
            </a:ln>
            <a:effectLst/>
          </c:spPr>
          <c:marker>
            <c:symbol val="none"/>
          </c:marker>
          <c:dLbls>
            <c:dLbl>
              <c:idx val="3"/>
              <c:layout>
                <c:manualLayout>
                  <c:x val="-1.9366527739787153E-2"/>
                  <c:y val="-8.60215377459948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1D-48CB-8506-69B7F3C653A8}"/>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BS!$M$30:$P$30</c:f>
              <c:strCache>
                <c:ptCount val="4"/>
                <c:pt idx="0">
                  <c:v>Dec-18</c:v>
                </c:pt>
                <c:pt idx="1">
                  <c:v>Dec-19</c:v>
                </c:pt>
                <c:pt idx="2">
                  <c:v>Dec-20</c:v>
                </c:pt>
                <c:pt idx="3">
                  <c:v>Dec-21</c:v>
                </c:pt>
              </c:strCache>
            </c:strRef>
          </c:cat>
          <c:val>
            <c:numRef>
              <c:f>BS!$M$34:$P$34</c:f>
              <c:numCache>
                <c:formatCode>0.0%;\(0.0%\);\-</c:formatCode>
                <c:ptCount val="4"/>
                <c:pt idx="0">
                  <c:v>2.973612703141279E-2</c:v>
                </c:pt>
                <c:pt idx="1">
                  <c:v>5.2348456114258E-2</c:v>
                </c:pt>
                <c:pt idx="2">
                  <c:v>7.1423799250746683E-2</c:v>
                </c:pt>
                <c:pt idx="3">
                  <c:v>0.20365671217485781</c:v>
                </c:pt>
              </c:numCache>
            </c:numRef>
          </c:val>
          <c:smooth val="0"/>
          <c:extLst>
            <c:ext xmlns:c16="http://schemas.microsoft.com/office/drawing/2014/chart" uri="{C3380CC4-5D6E-409C-BE32-E72D297353CC}">
              <c16:uniqueId val="{00000003-FC1D-48CB-8506-69B7F3C653A8}"/>
            </c:ext>
          </c:extLst>
        </c:ser>
        <c:dLbls>
          <c:showLegendKey val="0"/>
          <c:showVal val="0"/>
          <c:showCatName val="0"/>
          <c:showSerName val="0"/>
          <c:showPercent val="0"/>
          <c:showBubbleSize val="0"/>
        </c:dLbls>
        <c:marker val="1"/>
        <c:smooth val="0"/>
        <c:axId val="1618310416"/>
        <c:axId val="1356046080"/>
      </c:lineChart>
      <c:catAx>
        <c:axId val="154180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550015520"/>
        <c:crosses val="autoZero"/>
        <c:auto val="1"/>
        <c:lblAlgn val="ctr"/>
        <c:lblOffset val="100"/>
        <c:noMultiLvlLbl val="0"/>
      </c:catAx>
      <c:valAx>
        <c:axId val="1550015520"/>
        <c:scaling>
          <c:orientation val="minMax"/>
          <c:max val="160000"/>
        </c:scaling>
        <c:delete val="0"/>
        <c:axPos val="l"/>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1541807152"/>
        <c:crosses val="autoZero"/>
        <c:crossBetween val="between"/>
      </c:valAx>
      <c:valAx>
        <c:axId val="1356046080"/>
        <c:scaling>
          <c:orientation val="minMax"/>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crossAx val="1618310416"/>
        <c:crosses val="max"/>
        <c:crossBetween val="between"/>
      </c:valAx>
      <c:catAx>
        <c:axId val="1618310416"/>
        <c:scaling>
          <c:orientation val="minMax"/>
        </c:scaling>
        <c:delete val="1"/>
        <c:axPos val="b"/>
        <c:numFmt formatCode="General" sourceLinked="1"/>
        <c:majorTickMark val="out"/>
        <c:minorTickMark val="none"/>
        <c:tickLblPos val="nextTo"/>
        <c:crossAx val="1356046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삼성</a:t>
            </a:r>
            <a:r>
              <a:rPr lang="en-US" b="1">
                <a:solidFill>
                  <a:srgbClr val="00338D"/>
                </a:solidFill>
              </a:rPr>
              <a:t>]</a:t>
            </a:r>
            <a:endParaRPr lang="ko-KR" b="1">
              <a:solidFill>
                <a:srgbClr val="00338D"/>
              </a:solidFill>
            </a:endParaRPr>
          </a:p>
        </c:rich>
      </c:tx>
      <c:layout>
        <c:manualLayout>
          <c:xMode val="edge"/>
          <c:yMode val="edge"/>
          <c:x val="3.9615127175368137E-2"/>
          <c:y val="7.0335411466373524E-3"/>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R_3!$O$194</c:f>
              <c:strCache>
                <c:ptCount val="1"/>
                <c:pt idx="0">
                  <c:v>Hidden</c:v>
                </c:pt>
              </c:strCache>
            </c:strRef>
          </c:tx>
          <c:spPr>
            <a:noFill/>
            <a:ln w="25400">
              <a:noFill/>
            </a:ln>
            <a:effectLst/>
          </c:spPr>
          <c:cat>
            <c:strRef>
              <c:f>R_3!$P$190:$R$190</c:f>
              <c:strCache>
                <c:ptCount val="3"/>
                <c:pt idx="0">
                  <c:v>FY19</c:v>
                </c:pt>
                <c:pt idx="1">
                  <c:v>FY20</c:v>
                </c:pt>
                <c:pt idx="2">
                  <c:v>FY21</c:v>
                </c:pt>
              </c:strCache>
            </c:strRef>
          </c:cat>
          <c:val>
            <c:numRef>
              <c:f>R_3!$P$194:$R$194</c:f>
              <c:numCache>
                <c:formatCode>#,##0;\(#,##0\);\-</c:formatCode>
                <c:ptCount val="3"/>
                <c:pt idx="0">
                  <c:v>9173.5683834713291</c:v>
                </c:pt>
                <c:pt idx="1">
                  <c:v>6766.156969772609</c:v>
                </c:pt>
                <c:pt idx="2">
                  <c:v>7201.2796219112079</c:v>
                </c:pt>
              </c:numCache>
            </c:numRef>
          </c:val>
          <c:extLst>
            <c:ext xmlns:c16="http://schemas.microsoft.com/office/drawing/2014/chart" uri="{C3380CC4-5D6E-409C-BE32-E72D297353CC}">
              <c16:uniqueId val="{00000000-25BC-49B1-B779-EBF8B3380D65}"/>
            </c:ext>
          </c:extLst>
        </c:ser>
        <c:ser>
          <c:idx val="2"/>
          <c:order val="3"/>
          <c:tx>
            <c:strRef>
              <c:f>R_3!$O$193</c:f>
              <c:strCache>
                <c:ptCount val="1"/>
                <c:pt idx="0">
                  <c:v>Spread</c:v>
                </c:pt>
              </c:strCache>
            </c:strRef>
          </c:tx>
          <c:spPr>
            <a:solidFill>
              <a:srgbClr val="00338D">
                <a:alpha val="5000"/>
              </a:srgbClr>
            </a:solidFill>
            <a:ln w="25400">
              <a:noFill/>
            </a:ln>
            <a:effectLst/>
          </c:spPr>
          <c:cat>
            <c:strRef>
              <c:f>R_3!$P$190:$R$190</c:f>
              <c:strCache>
                <c:ptCount val="3"/>
                <c:pt idx="0">
                  <c:v>FY19</c:v>
                </c:pt>
                <c:pt idx="1">
                  <c:v>FY20</c:v>
                </c:pt>
                <c:pt idx="2">
                  <c:v>FY21</c:v>
                </c:pt>
              </c:strCache>
            </c:strRef>
          </c:cat>
          <c:val>
            <c:numRef>
              <c:f>R_3!$P$193:$R$193</c:f>
              <c:numCache>
                <c:formatCode>#,##0;\(#,##0\);\-</c:formatCode>
                <c:ptCount val="3"/>
                <c:pt idx="0">
                  <c:v>9439.1568226024228</c:v>
                </c:pt>
                <c:pt idx="1">
                  <c:v>10046.720149074932</c:v>
                </c:pt>
                <c:pt idx="2">
                  <c:v>9489.2607001845627</c:v>
                </c:pt>
              </c:numCache>
            </c:numRef>
          </c:val>
          <c:extLst>
            <c:ext xmlns:c16="http://schemas.microsoft.com/office/drawing/2014/chart" uri="{C3380CC4-5D6E-409C-BE32-E72D297353CC}">
              <c16:uniqueId val="{00000001-25BC-49B1-B779-EBF8B3380D65}"/>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R_3!$O$191</c:f>
              <c:strCache>
                <c:ptCount val="1"/>
                <c:pt idx="0">
                  <c:v>ASP</c:v>
                </c:pt>
              </c:strCache>
            </c:strRef>
          </c:tx>
          <c:spPr>
            <a:ln w="12700" cap="rnd">
              <a:solidFill>
                <a:srgbClr val="00338D"/>
              </a:solidFill>
              <a:round/>
            </a:ln>
            <a:effectLst/>
          </c:spPr>
          <c:marker>
            <c:symbol val="none"/>
          </c:marker>
          <c:cat>
            <c:strRef>
              <c:f>R_3!$P$190:$R$190</c:f>
              <c:strCache>
                <c:ptCount val="3"/>
                <c:pt idx="0">
                  <c:v>FY19</c:v>
                </c:pt>
                <c:pt idx="1">
                  <c:v>FY20</c:v>
                </c:pt>
                <c:pt idx="2">
                  <c:v>FY21</c:v>
                </c:pt>
              </c:strCache>
            </c:strRef>
          </c:cat>
          <c:val>
            <c:numRef>
              <c:f>R_3!$P$191:$R$191</c:f>
              <c:numCache>
                <c:formatCode>#,##0;\(#,##0\);\-</c:formatCode>
                <c:ptCount val="3"/>
                <c:pt idx="0">
                  <c:v>18612.725206073752</c:v>
                </c:pt>
                <c:pt idx="1">
                  <c:v>16812.87711884754</c:v>
                </c:pt>
                <c:pt idx="2">
                  <c:v>16690.540322095771</c:v>
                </c:pt>
              </c:numCache>
            </c:numRef>
          </c:val>
          <c:smooth val="0"/>
          <c:extLst>
            <c:ext xmlns:c16="http://schemas.microsoft.com/office/drawing/2014/chart" uri="{C3380CC4-5D6E-409C-BE32-E72D297353CC}">
              <c16:uniqueId val="{00000002-25BC-49B1-B779-EBF8B3380D65}"/>
            </c:ext>
          </c:extLst>
        </c:ser>
        <c:ser>
          <c:idx val="1"/>
          <c:order val="1"/>
          <c:tx>
            <c:strRef>
              <c:f>R_3!$O$192</c:f>
              <c:strCache>
                <c:ptCount val="1"/>
                <c:pt idx="0">
                  <c:v>APP</c:v>
                </c:pt>
              </c:strCache>
            </c:strRef>
          </c:tx>
          <c:spPr>
            <a:ln w="12700" cap="rnd">
              <a:solidFill>
                <a:srgbClr val="7F99C6"/>
              </a:solidFill>
              <a:round/>
            </a:ln>
            <a:effectLst/>
          </c:spPr>
          <c:marker>
            <c:symbol val="none"/>
          </c:marker>
          <c:cat>
            <c:strRef>
              <c:f>R_3!$P$190:$R$190</c:f>
              <c:strCache>
                <c:ptCount val="3"/>
                <c:pt idx="0">
                  <c:v>FY19</c:v>
                </c:pt>
                <c:pt idx="1">
                  <c:v>FY20</c:v>
                </c:pt>
                <c:pt idx="2">
                  <c:v>FY21</c:v>
                </c:pt>
              </c:strCache>
            </c:strRef>
          </c:cat>
          <c:val>
            <c:numRef>
              <c:f>R_3!$P$192:$R$192</c:f>
              <c:numCache>
                <c:formatCode>#,##0;\(#,##0\);\-</c:formatCode>
                <c:ptCount val="3"/>
                <c:pt idx="0">
                  <c:v>9173.5683834713291</c:v>
                </c:pt>
                <c:pt idx="1">
                  <c:v>6766.156969772609</c:v>
                </c:pt>
                <c:pt idx="2">
                  <c:v>7201.2796219112079</c:v>
                </c:pt>
              </c:numCache>
            </c:numRef>
          </c:val>
          <c:smooth val="0"/>
          <c:extLst>
            <c:ext xmlns:c16="http://schemas.microsoft.com/office/drawing/2014/chart" uri="{C3380CC4-5D6E-409C-BE32-E72D297353CC}">
              <c16:uniqueId val="{00000003-25BC-49B1-B779-EBF8B3380D65}"/>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30000"/>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R_3!$T$194</c:f>
              <c:strCache>
                <c:ptCount val="1"/>
                <c:pt idx="0">
                  <c:v>Hidden</c:v>
                </c:pt>
              </c:strCache>
            </c:strRef>
          </c:tx>
          <c:spPr>
            <a:noFill/>
            <a:ln w="25400">
              <a:noFill/>
            </a:ln>
            <a:effectLst/>
          </c:spPr>
          <c:cat>
            <c:strRef>
              <c:f>R_3!$U$190:$W$190</c:f>
              <c:strCache>
                <c:ptCount val="3"/>
                <c:pt idx="0">
                  <c:v>FY19</c:v>
                </c:pt>
                <c:pt idx="1">
                  <c:v>FY20</c:v>
                </c:pt>
                <c:pt idx="2">
                  <c:v>FY21</c:v>
                </c:pt>
              </c:strCache>
            </c:strRef>
          </c:cat>
          <c:val>
            <c:numRef>
              <c:f>R_3!$U$194:$W$194</c:f>
              <c:numCache>
                <c:formatCode>#,##0;\(#,##0\);\-</c:formatCode>
                <c:ptCount val="3"/>
                <c:pt idx="0">
                  <c:v>10309.150631578121</c:v>
                </c:pt>
                <c:pt idx="1">
                  <c:v>6321.4352409683916</c:v>
                </c:pt>
                <c:pt idx="2">
                  <c:v>9933.6148416662709</c:v>
                </c:pt>
              </c:numCache>
            </c:numRef>
          </c:val>
          <c:extLst>
            <c:ext xmlns:c16="http://schemas.microsoft.com/office/drawing/2014/chart" uri="{C3380CC4-5D6E-409C-BE32-E72D297353CC}">
              <c16:uniqueId val="{00000000-D88D-480D-92B8-A925F149133A}"/>
            </c:ext>
          </c:extLst>
        </c:ser>
        <c:ser>
          <c:idx val="3"/>
          <c:order val="3"/>
          <c:tx>
            <c:strRef>
              <c:f>R_3!$T$193</c:f>
              <c:strCache>
                <c:ptCount val="1"/>
                <c:pt idx="0">
                  <c:v>Spread</c:v>
                </c:pt>
              </c:strCache>
            </c:strRef>
          </c:tx>
          <c:spPr>
            <a:solidFill>
              <a:srgbClr val="0091DA">
                <a:alpha val="5000"/>
              </a:srgbClr>
            </a:solidFill>
            <a:ln w="25400">
              <a:noFill/>
            </a:ln>
            <a:effectLst/>
          </c:spPr>
          <c:cat>
            <c:strRef>
              <c:f>R_3!$U$190:$W$190</c:f>
              <c:strCache>
                <c:ptCount val="3"/>
                <c:pt idx="0">
                  <c:v>FY19</c:v>
                </c:pt>
                <c:pt idx="1">
                  <c:v>FY20</c:v>
                </c:pt>
                <c:pt idx="2">
                  <c:v>FY21</c:v>
                </c:pt>
              </c:strCache>
            </c:strRef>
          </c:cat>
          <c:val>
            <c:numRef>
              <c:f>R_3!$U$193:$W$193</c:f>
              <c:numCache>
                <c:formatCode>#,##0;\(#,##0\);\-</c:formatCode>
                <c:ptCount val="3"/>
                <c:pt idx="0">
                  <c:v>6489.0274432881906</c:v>
                </c:pt>
                <c:pt idx="1">
                  <c:v>9408.9105166073678</c:v>
                </c:pt>
                <c:pt idx="2">
                  <c:v>10962.757453756754</c:v>
                </c:pt>
              </c:numCache>
            </c:numRef>
          </c:val>
          <c:extLst>
            <c:ext xmlns:c16="http://schemas.microsoft.com/office/drawing/2014/chart" uri="{C3380CC4-5D6E-409C-BE32-E72D297353CC}">
              <c16:uniqueId val="{00000001-D88D-480D-92B8-A925F149133A}"/>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R_3!$T$191</c:f>
              <c:strCache>
                <c:ptCount val="1"/>
                <c:pt idx="0">
                  <c:v>ASP</c:v>
                </c:pt>
              </c:strCache>
            </c:strRef>
          </c:tx>
          <c:spPr>
            <a:ln w="12700" cap="rnd">
              <a:solidFill>
                <a:schemeClr val="accent1"/>
              </a:solidFill>
              <a:round/>
            </a:ln>
            <a:effectLst/>
          </c:spPr>
          <c:marker>
            <c:symbol val="none"/>
          </c:marker>
          <c:cat>
            <c:strRef>
              <c:f>R_3!$U$190:$W$190</c:f>
              <c:strCache>
                <c:ptCount val="3"/>
                <c:pt idx="0">
                  <c:v>FY19</c:v>
                </c:pt>
                <c:pt idx="1">
                  <c:v>FY20</c:v>
                </c:pt>
                <c:pt idx="2">
                  <c:v>FY21</c:v>
                </c:pt>
              </c:strCache>
            </c:strRef>
          </c:cat>
          <c:val>
            <c:numRef>
              <c:f>R_3!$U$191:$W$191</c:f>
              <c:numCache>
                <c:formatCode>#,##0;\(#,##0\);\-</c:formatCode>
                <c:ptCount val="3"/>
                <c:pt idx="0">
                  <c:v>16798.178074866311</c:v>
                </c:pt>
                <c:pt idx="1">
                  <c:v>15730.345757575758</c:v>
                </c:pt>
                <c:pt idx="2">
                  <c:v>20896.372295423025</c:v>
                </c:pt>
              </c:numCache>
            </c:numRef>
          </c:val>
          <c:smooth val="0"/>
          <c:extLst>
            <c:ext xmlns:c16="http://schemas.microsoft.com/office/drawing/2014/chart" uri="{C3380CC4-5D6E-409C-BE32-E72D297353CC}">
              <c16:uniqueId val="{00000002-D88D-480D-92B8-A925F149133A}"/>
            </c:ext>
          </c:extLst>
        </c:ser>
        <c:ser>
          <c:idx val="1"/>
          <c:order val="1"/>
          <c:tx>
            <c:strRef>
              <c:f>R_3!$T$192</c:f>
              <c:strCache>
                <c:ptCount val="1"/>
                <c:pt idx="0">
                  <c:v>APP</c:v>
                </c:pt>
              </c:strCache>
            </c:strRef>
          </c:tx>
          <c:spPr>
            <a:ln w="12700" cap="rnd">
              <a:solidFill>
                <a:srgbClr val="7FC8EC"/>
              </a:solidFill>
              <a:round/>
            </a:ln>
            <a:effectLst/>
          </c:spPr>
          <c:marker>
            <c:symbol val="none"/>
          </c:marker>
          <c:cat>
            <c:strRef>
              <c:f>R_3!$U$190:$W$190</c:f>
              <c:strCache>
                <c:ptCount val="3"/>
                <c:pt idx="0">
                  <c:v>FY19</c:v>
                </c:pt>
                <c:pt idx="1">
                  <c:v>FY20</c:v>
                </c:pt>
                <c:pt idx="2">
                  <c:v>FY21</c:v>
                </c:pt>
              </c:strCache>
            </c:strRef>
          </c:cat>
          <c:val>
            <c:numRef>
              <c:f>R_3!$U$192:$W$192</c:f>
              <c:numCache>
                <c:formatCode>#,##0;\(#,##0\);\-</c:formatCode>
                <c:ptCount val="3"/>
                <c:pt idx="0">
                  <c:v>10309.150631578121</c:v>
                </c:pt>
                <c:pt idx="1">
                  <c:v>6321.4352409683916</c:v>
                </c:pt>
                <c:pt idx="2">
                  <c:v>9933.6148416662709</c:v>
                </c:pt>
              </c:numCache>
            </c:numRef>
          </c:val>
          <c:smooth val="0"/>
          <c:extLst>
            <c:ext xmlns:c16="http://schemas.microsoft.com/office/drawing/2014/chart" uri="{C3380CC4-5D6E-409C-BE32-E72D297353CC}">
              <c16:uniqueId val="{00000003-D88D-480D-92B8-A925F149133A}"/>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30000"/>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n-ea"/>
                <a:cs typeface="Arial" panose="020B0604020202020204" pitchFamily="34" charset="0"/>
              </a:defRPr>
            </a:pPr>
            <a:r>
              <a:rPr lang="en-US" b="1">
                <a:solidFill>
                  <a:srgbClr val="00338D"/>
                </a:solidFill>
              </a:rPr>
              <a:t>[</a:t>
            </a:r>
            <a:r>
              <a:rPr lang="ko-KR" b="1">
                <a:solidFill>
                  <a:srgbClr val="00338D"/>
                </a:solidFill>
              </a:rPr>
              <a:t>중국</a:t>
            </a:r>
            <a:r>
              <a:rPr lang="en-US" b="1">
                <a:solidFill>
                  <a:srgbClr val="00338D"/>
                </a:solidFill>
              </a:rPr>
              <a:t>Local]</a:t>
            </a:r>
            <a:endParaRPr lang="ko-KR" b="1">
              <a:solidFill>
                <a:srgbClr val="00338D"/>
              </a:solidFill>
            </a:endParaRPr>
          </a:p>
        </c:rich>
      </c:tx>
      <c:layout>
        <c:manualLayout>
          <c:xMode val="edge"/>
          <c:yMode val="edge"/>
          <c:x val="3.5364745581286425E-2"/>
          <c:y val="4.4832967258745429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tx>
            <c:strRef>
              <c:f>R_3!$AF$206</c:f>
              <c:strCache>
                <c:ptCount val="1"/>
                <c:pt idx="0">
                  <c:v>Hidden</c:v>
                </c:pt>
              </c:strCache>
            </c:strRef>
          </c:tx>
          <c:spPr>
            <a:noFill/>
            <a:ln w="25400">
              <a:noFill/>
            </a:ln>
            <a:effectLst/>
          </c:spPr>
          <c:cat>
            <c:strRef>
              <c:f>R_3!$AG$202:$AI$202</c:f>
              <c:strCache>
                <c:ptCount val="3"/>
                <c:pt idx="0">
                  <c:v>FY19</c:v>
                </c:pt>
                <c:pt idx="1">
                  <c:v>FY20</c:v>
                </c:pt>
                <c:pt idx="2">
                  <c:v>FY21</c:v>
                </c:pt>
              </c:strCache>
            </c:strRef>
          </c:cat>
          <c:val>
            <c:numRef>
              <c:f>R_3!$AG$206:$AI$206</c:f>
              <c:numCache>
                <c:formatCode>#,##0;\(#,##0\);\-</c:formatCode>
                <c:ptCount val="3"/>
                <c:pt idx="0">
                  <c:v>22885.451741284898</c:v>
                </c:pt>
                <c:pt idx="1">
                  <c:v>18394.661274091497</c:v>
                </c:pt>
                <c:pt idx="2">
                  <c:v>18075.948617205624</c:v>
                </c:pt>
              </c:numCache>
            </c:numRef>
          </c:val>
          <c:extLst>
            <c:ext xmlns:c16="http://schemas.microsoft.com/office/drawing/2014/chart" uri="{C3380CC4-5D6E-409C-BE32-E72D297353CC}">
              <c16:uniqueId val="{00000000-015F-4137-8050-9E5390649232}"/>
            </c:ext>
          </c:extLst>
        </c:ser>
        <c:ser>
          <c:idx val="2"/>
          <c:order val="3"/>
          <c:tx>
            <c:strRef>
              <c:f>R_3!$AF$205</c:f>
              <c:strCache>
                <c:ptCount val="1"/>
                <c:pt idx="0">
                  <c:v>Spread</c:v>
                </c:pt>
              </c:strCache>
            </c:strRef>
          </c:tx>
          <c:spPr>
            <a:solidFill>
              <a:srgbClr val="FFCE00">
                <a:alpha val="5000"/>
              </a:srgbClr>
            </a:solidFill>
            <a:ln w="25400">
              <a:noFill/>
            </a:ln>
            <a:effectLst/>
          </c:spPr>
          <c:cat>
            <c:strRef>
              <c:f>R_3!$AG$202:$AI$202</c:f>
              <c:strCache>
                <c:ptCount val="3"/>
                <c:pt idx="0">
                  <c:v>FY19</c:v>
                </c:pt>
                <c:pt idx="1">
                  <c:v>FY20</c:v>
                </c:pt>
                <c:pt idx="2">
                  <c:v>FY21</c:v>
                </c:pt>
              </c:strCache>
            </c:strRef>
          </c:cat>
          <c:val>
            <c:numRef>
              <c:f>R_3!$AG$205:$AI$205</c:f>
              <c:numCache>
                <c:formatCode>#,##0;\(#,##0\);\-</c:formatCode>
                <c:ptCount val="3"/>
                <c:pt idx="0">
                  <c:v>21138.560295752137</c:v>
                </c:pt>
                <c:pt idx="1">
                  <c:v>12563.693164964658</c:v>
                </c:pt>
                <c:pt idx="2">
                  <c:v>11010.44557163884</c:v>
                </c:pt>
              </c:numCache>
            </c:numRef>
          </c:val>
          <c:extLst>
            <c:ext xmlns:c16="http://schemas.microsoft.com/office/drawing/2014/chart" uri="{C3380CC4-5D6E-409C-BE32-E72D297353CC}">
              <c16:uniqueId val="{00000001-015F-4137-8050-9E5390649232}"/>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R_3!$AF$203</c:f>
              <c:strCache>
                <c:ptCount val="1"/>
                <c:pt idx="0">
                  <c:v>ASP</c:v>
                </c:pt>
              </c:strCache>
            </c:strRef>
          </c:tx>
          <c:spPr>
            <a:ln w="12700" cap="rnd">
              <a:solidFill>
                <a:srgbClr val="FFCE00"/>
              </a:solidFill>
              <a:round/>
            </a:ln>
            <a:effectLst/>
          </c:spPr>
          <c:marker>
            <c:symbol val="none"/>
          </c:marker>
          <c:cat>
            <c:strRef>
              <c:f>R_3!$AG$202:$AI$202</c:f>
              <c:strCache>
                <c:ptCount val="3"/>
                <c:pt idx="0">
                  <c:v>FY19</c:v>
                </c:pt>
                <c:pt idx="1">
                  <c:v>FY20</c:v>
                </c:pt>
                <c:pt idx="2">
                  <c:v>FY21</c:v>
                </c:pt>
              </c:strCache>
            </c:strRef>
          </c:cat>
          <c:val>
            <c:numRef>
              <c:f>R_3!$AG$203:$AI$203</c:f>
              <c:numCache>
                <c:formatCode>#,##0;\(#,##0\);\-</c:formatCode>
                <c:ptCount val="3"/>
                <c:pt idx="0">
                  <c:v>44024.012037037035</c:v>
                </c:pt>
                <c:pt idx="1">
                  <c:v>30958.354439056155</c:v>
                </c:pt>
                <c:pt idx="2">
                  <c:v>29086.394188844464</c:v>
                </c:pt>
              </c:numCache>
            </c:numRef>
          </c:val>
          <c:smooth val="0"/>
          <c:extLst>
            <c:ext xmlns:c16="http://schemas.microsoft.com/office/drawing/2014/chart" uri="{C3380CC4-5D6E-409C-BE32-E72D297353CC}">
              <c16:uniqueId val="{00000002-015F-4137-8050-9E5390649232}"/>
            </c:ext>
          </c:extLst>
        </c:ser>
        <c:ser>
          <c:idx val="1"/>
          <c:order val="1"/>
          <c:tx>
            <c:strRef>
              <c:f>R_3!$AF$204</c:f>
              <c:strCache>
                <c:ptCount val="1"/>
                <c:pt idx="0">
                  <c:v>APP</c:v>
                </c:pt>
              </c:strCache>
            </c:strRef>
          </c:tx>
          <c:spPr>
            <a:ln w="12700" cap="rnd">
              <a:solidFill>
                <a:srgbClr val="FFE67F"/>
              </a:solidFill>
              <a:round/>
            </a:ln>
            <a:effectLst/>
          </c:spPr>
          <c:marker>
            <c:symbol val="none"/>
          </c:marker>
          <c:cat>
            <c:strRef>
              <c:f>R_3!$AG$202:$AI$202</c:f>
              <c:strCache>
                <c:ptCount val="3"/>
                <c:pt idx="0">
                  <c:v>FY19</c:v>
                </c:pt>
                <c:pt idx="1">
                  <c:v>FY20</c:v>
                </c:pt>
                <c:pt idx="2">
                  <c:v>FY21</c:v>
                </c:pt>
              </c:strCache>
            </c:strRef>
          </c:cat>
          <c:val>
            <c:numRef>
              <c:f>R_3!$AG$204:$AI$204</c:f>
              <c:numCache>
                <c:formatCode>#,##0;\(#,##0\);\-</c:formatCode>
                <c:ptCount val="3"/>
                <c:pt idx="0">
                  <c:v>22885.451741284898</c:v>
                </c:pt>
                <c:pt idx="1">
                  <c:v>18394.661274091497</c:v>
                </c:pt>
                <c:pt idx="2">
                  <c:v>18075.948617205624</c:v>
                </c:pt>
              </c:numCache>
            </c:numRef>
          </c:val>
          <c:smooth val="0"/>
          <c:extLst>
            <c:ext xmlns:c16="http://schemas.microsoft.com/office/drawing/2014/chart" uri="{C3380CC4-5D6E-409C-BE32-E72D297353CC}">
              <c16:uniqueId val="{00000003-015F-4137-8050-9E5390649232}"/>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45000"/>
          <c:min val="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KRW</a:t>
                </a:r>
                <a:endParaRPr lang="ko-K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6526236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ko-KR" altLang="en-US" b="1">
                <a:solidFill>
                  <a:srgbClr val="00338D"/>
                </a:solidFill>
              </a:rPr>
              <a:t>제품별매출</a:t>
            </a:r>
            <a:r>
              <a:rPr lang="en-US" altLang="ko-KR" b="1">
                <a:solidFill>
                  <a:srgbClr val="00338D"/>
                </a:solidFill>
              </a:rPr>
              <a:t>_Normal</a:t>
            </a:r>
            <a:endParaRPr lang="ko-KR" altLang="en-US" b="1">
              <a:solidFill>
                <a:srgbClr val="00338D"/>
              </a:solidFill>
            </a:endParaRPr>
          </a:p>
        </c:rich>
      </c:tx>
      <c:layout>
        <c:manualLayout>
          <c:xMode val="edge"/>
          <c:yMode val="edge"/>
          <c:x val="0"/>
          <c:y val="5.0813374080057871E-3"/>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9807639146787892"/>
          <c:y val="0.19825177986846138"/>
          <c:w val="0.66362148834637802"/>
          <c:h val="0.39759624733229781"/>
        </c:manualLayout>
      </c:layout>
      <c:barChart>
        <c:barDir val="col"/>
        <c:grouping val="stacked"/>
        <c:varyColors val="0"/>
        <c:ser>
          <c:idx val="0"/>
          <c:order val="0"/>
          <c:tx>
            <c:strRef>
              <c:f>R_3!$D$150</c:f>
              <c:strCache>
                <c:ptCount val="1"/>
                <c:pt idx="0">
                  <c:v>[애플] 스마트폰-센서(RA양면)</c:v>
                </c:pt>
              </c:strCache>
            </c:strRef>
          </c:tx>
          <c:spPr>
            <a:solidFill>
              <a:srgbClr val="C6007E"/>
            </a:solidFill>
            <a:ln>
              <a:noFill/>
            </a:ln>
            <a:effectLst/>
          </c:spPr>
          <c:invertIfNegative val="0"/>
          <c:cat>
            <c:strRef>
              <c:f>R_3!$H$149:$J$149</c:f>
              <c:strCache>
                <c:ptCount val="3"/>
                <c:pt idx="0">
                  <c:v>FY19</c:v>
                </c:pt>
                <c:pt idx="1">
                  <c:v>FY20</c:v>
                </c:pt>
                <c:pt idx="2">
                  <c:v>FY21</c:v>
                </c:pt>
              </c:strCache>
            </c:strRef>
          </c:cat>
          <c:val>
            <c:numRef>
              <c:f>R_3!$H$150:$J$150</c:f>
              <c:numCache>
                <c:formatCode>#,##0;\(#,##0\);\-</c:formatCode>
                <c:ptCount val="3"/>
                <c:pt idx="0">
                  <c:v>1782694294</c:v>
                </c:pt>
                <c:pt idx="1">
                  <c:v>5622979628</c:v>
                </c:pt>
                <c:pt idx="2">
                  <c:v>4616753621</c:v>
                </c:pt>
              </c:numCache>
            </c:numRef>
          </c:val>
          <c:extLst>
            <c:ext xmlns:c16="http://schemas.microsoft.com/office/drawing/2014/chart" uri="{C3380CC4-5D6E-409C-BE32-E72D297353CC}">
              <c16:uniqueId val="{00000000-356B-4FA1-B3BC-9AA26E7FD7F5}"/>
            </c:ext>
          </c:extLst>
        </c:ser>
        <c:ser>
          <c:idx val="1"/>
          <c:order val="1"/>
          <c:tx>
            <c:strRef>
              <c:f>R_3!$D$151</c:f>
              <c:strCache>
                <c:ptCount val="1"/>
                <c:pt idx="0">
                  <c:v>[애플] 무선이어폰-메인FPCB(ED양면)</c:v>
                </c:pt>
              </c:strCache>
            </c:strRef>
          </c:tx>
          <c:spPr>
            <a:solidFill>
              <a:srgbClr val="6D2077"/>
            </a:solidFill>
            <a:ln>
              <a:noFill/>
            </a:ln>
            <a:effectLst/>
          </c:spPr>
          <c:invertIfNegative val="0"/>
          <c:cat>
            <c:strRef>
              <c:f>R_3!$H$149:$J$149</c:f>
              <c:strCache>
                <c:ptCount val="3"/>
                <c:pt idx="0">
                  <c:v>FY19</c:v>
                </c:pt>
                <c:pt idx="1">
                  <c:v>FY20</c:v>
                </c:pt>
                <c:pt idx="2">
                  <c:v>FY21</c:v>
                </c:pt>
              </c:strCache>
            </c:strRef>
          </c:cat>
          <c:val>
            <c:numRef>
              <c:f>R_3!$H$151:$J$151</c:f>
              <c:numCache>
                <c:formatCode>#,##0;\(#,##0\);\-</c:formatCode>
                <c:ptCount val="3"/>
                <c:pt idx="0">
                  <c:v>15176144590</c:v>
                </c:pt>
                <c:pt idx="1">
                  <c:v>8260087172</c:v>
                </c:pt>
                <c:pt idx="2">
                  <c:v>2508987927</c:v>
                </c:pt>
              </c:numCache>
            </c:numRef>
          </c:val>
          <c:extLst>
            <c:ext xmlns:c16="http://schemas.microsoft.com/office/drawing/2014/chart" uri="{C3380CC4-5D6E-409C-BE32-E72D297353CC}">
              <c16:uniqueId val="{00000001-356B-4FA1-B3BC-9AA26E7FD7F5}"/>
            </c:ext>
          </c:extLst>
        </c:ser>
        <c:ser>
          <c:idx val="2"/>
          <c:order val="2"/>
          <c:tx>
            <c:strRef>
              <c:f>R_3!$D$152</c:f>
              <c:strCache>
                <c:ptCount val="1"/>
                <c:pt idx="0">
                  <c:v>[삼성] 스마트폰-카메라(ED양면)</c:v>
                </c:pt>
              </c:strCache>
            </c:strRef>
          </c:tx>
          <c:spPr>
            <a:solidFill>
              <a:srgbClr val="00338D"/>
            </a:solidFill>
            <a:ln>
              <a:noFill/>
            </a:ln>
            <a:effectLst/>
          </c:spPr>
          <c:invertIfNegative val="0"/>
          <c:cat>
            <c:strRef>
              <c:f>R_3!$H$149:$J$149</c:f>
              <c:strCache>
                <c:ptCount val="3"/>
                <c:pt idx="0">
                  <c:v>FY19</c:v>
                </c:pt>
                <c:pt idx="1">
                  <c:v>FY20</c:v>
                </c:pt>
                <c:pt idx="2">
                  <c:v>FY21</c:v>
                </c:pt>
              </c:strCache>
            </c:strRef>
          </c:cat>
          <c:val>
            <c:numRef>
              <c:f>R_3!$H$152:$J$152</c:f>
              <c:numCache>
                <c:formatCode>#,##0;\(#,##0\);\-</c:formatCode>
                <c:ptCount val="3"/>
                <c:pt idx="0">
                  <c:v>214511658</c:v>
                </c:pt>
                <c:pt idx="1">
                  <c:v>700256332</c:v>
                </c:pt>
                <c:pt idx="2">
                  <c:v>1943196157</c:v>
                </c:pt>
              </c:numCache>
            </c:numRef>
          </c:val>
          <c:extLst>
            <c:ext xmlns:c16="http://schemas.microsoft.com/office/drawing/2014/chart" uri="{C3380CC4-5D6E-409C-BE32-E72D297353CC}">
              <c16:uniqueId val="{00000002-356B-4FA1-B3BC-9AA26E7FD7F5}"/>
            </c:ext>
          </c:extLst>
        </c:ser>
        <c:ser>
          <c:idx val="3"/>
          <c:order val="3"/>
          <c:tx>
            <c:strRef>
              <c:f>R_3!$D$153</c:f>
              <c:strCache>
                <c:ptCount val="1"/>
                <c:pt idx="0">
                  <c:v>[삼성] 스마트폰-디스플레이(ED양면)</c:v>
                </c:pt>
              </c:strCache>
            </c:strRef>
          </c:tx>
          <c:spPr>
            <a:solidFill>
              <a:srgbClr val="0091DA"/>
            </a:solidFill>
            <a:ln>
              <a:noFill/>
            </a:ln>
            <a:effectLst/>
          </c:spPr>
          <c:invertIfNegative val="0"/>
          <c:cat>
            <c:strRef>
              <c:f>R_3!$H$149:$J$149</c:f>
              <c:strCache>
                <c:ptCount val="3"/>
                <c:pt idx="0">
                  <c:v>FY19</c:v>
                </c:pt>
                <c:pt idx="1">
                  <c:v>FY20</c:v>
                </c:pt>
                <c:pt idx="2">
                  <c:v>FY21</c:v>
                </c:pt>
              </c:strCache>
            </c:strRef>
          </c:cat>
          <c:val>
            <c:numRef>
              <c:f>R_3!$H$153:$J$153</c:f>
              <c:numCache>
                <c:formatCode>#,##0;\(#,##0\);\-</c:formatCode>
                <c:ptCount val="3"/>
                <c:pt idx="0">
                  <c:v>157062965</c:v>
                </c:pt>
                <c:pt idx="1">
                  <c:v>51910141</c:v>
                </c:pt>
                <c:pt idx="2">
                  <c:v>2410605508</c:v>
                </c:pt>
              </c:numCache>
            </c:numRef>
          </c:val>
          <c:extLst>
            <c:ext xmlns:c16="http://schemas.microsoft.com/office/drawing/2014/chart" uri="{C3380CC4-5D6E-409C-BE32-E72D297353CC}">
              <c16:uniqueId val="{00000003-356B-4FA1-B3BC-9AA26E7FD7F5}"/>
            </c:ext>
          </c:extLst>
        </c:ser>
        <c:ser>
          <c:idx val="4"/>
          <c:order val="4"/>
          <c:tx>
            <c:strRef>
              <c:f>R_3!$D$154</c:f>
              <c:strCache>
                <c:ptCount val="1"/>
                <c:pt idx="0">
                  <c:v>[중국] 스마트폰-배터리(RA양면)</c:v>
                </c:pt>
              </c:strCache>
            </c:strRef>
          </c:tx>
          <c:spPr>
            <a:solidFill>
              <a:srgbClr val="FFCE00"/>
            </a:solidFill>
            <a:ln>
              <a:noFill/>
            </a:ln>
            <a:effectLst/>
          </c:spPr>
          <c:invertIfNegative val="0"/>
          <c:cat>
            <c:strRef>
              <c:f>R_3!$H$149:$J$149</c:f>
              <c:strCache>
                <c:ptCount val="3"/>
                <c:pt idx="0">
                  <c:v>FY19</c:v>
                </c:pt>
                <c:pt idx="1">
                  <c:v>FY20</c:v>
                </c:pt>
                <c:pt idx="2">
                  <c:v>FY21</c:v>
                </c:pt>
              </c:strCache>
            </c:strRef>
          </c:cat>
          <c:val>
            <c:numRef>
              <c:f>R_3!$H$154:$J$154</c:f>
              <c:numCache>
                <c:formatCode>#,##0;\(#,##0\);\-</c:formatCode>
                <c:ptCount val="3"/>
                <c:pt idx="0">
                  <c:v>237729665</c:v>
                </c:pt>
                <c:pt idx="1">
                  <c:v>180663669</c:v>
                </c:pt>
                <c:pt idx="2">
                  <c:v>3215384532</c:v>
                </c:pt>
              </c:numCache>
            </c:numRef>
          </c:val>
          <c:extLst>
            <c:ext xmlns:c16="http://schemas.microsoft.com/office/drawing/2014/chart" uri="{C3380CC4-5D6E-409C-BE32-E72D297353CC}">
              <c16:uniqueId val="{00000004-356B-4FA1-B3BC-9AA26E7FD7F5}"/>
            </c:ext>
          </c:extLst>
        </c:ser>
        <c:ser>
          <c:idx val="5"/>
          <c:order val="5"/>
          <c:tx>
            <c:strRef>
              <c:f>R_3!$D$155</c:f>
              <c:strCache>
                <c:ptCount val="1"/>
                <c:pt idx="0">
                  <c:v>[중국] 스마트폰-카메라(RA양면)</c:v>
                </c:pt>
              </c:strCache>
            </c:strRef>
          </c:tx>
          <c:spPr>
            <a:solidFill>
              <a:srgbClr val="F68D2E"/>
            </a:solidFill>
            <a:ln>
              <a:noFill/>
            </a:ln>
            <a:effectLst/>
          </c:spPr>
          <c:invertIfNegative val="0"/>
          <c:cat>
            <c:strRef>
              <c:f>R_3!$H$149:$J$149</c:f>
              <c:strCache>
                <c:ptCount val="3"/>
                <c:pt idx="0">
                  <c:v>FY19</c:v>
                </c:pt>
                <c:pt idx="1">
                  <c:v>FY20</c:v>
                </c:pt>
                <c:pt idx="2">
                  <c:v>FY21</c:v>
                </c:pt>
              </c:strCache>
            </c:strRef>
          </c:cat>
          <c:val>
            <c:numRef>
              <c:f>R_3!$H$155:$J$155</c:f>
              <c:numCache>
                <c:formatCode>#,##0;\(#,##0\);\-</c:formatCode>
                <c:ptCount val="3"/>
                <c:pt idx="0">
                  <c:v>4445924871</c:v>
                </c:pt>
                <c:pt idx="1">
                  <c:v>4912302607</c:v>
                </c:pt>
                <c:pt idx="2">
                  <c:v>3582868935</c:v>
                </c:pt>
              </c:numCache>
            </c:numRef>
          </c:val>
          <c:extLst>
            <c:ext xmlns:c16="http://schemas.microsoft.com/office/drawing/2014/chart" uri="{C3380CC4-5D6E-409C-BE32-E72D297353CC}">
              <c16:uniqueId val="{00000005-356B-4FA1-B3BC-9AA26E7FD7F5}"/>
            </c:ext>
          </c:extLst>
        </c:ser>
        <c:ser>
          <c:idx val="6"/>
          <c:order val="6"/>
          <c:tx>
            <c:strRef>
              <c:f>R_3!$D$156</c:f>
              <c:strCache>
                <c:ptCount val="1"/>
                <c:pt idx="0">
                  <c:v>[중국] 스마트폰-디스플레이(ED양면)</c:v>
                </c:pt>
              </c:strCache>
            </c:strRef>
          </c:tx>
          <c:spPr>
            <a:solidFill>
              <a:srgbClr val="FF6F61"/>
            </a:solidFill>
            <a:ln>
              <a:noFill/>
            </a:ln>
            <a:effectLst/>
          </c:spPr>
          <c:invertIfNegative val="0"/>
          <c:cat>
            <c:strRef>
              <c:f>R_3!$H$149:$J$149</c:f>
              <c:strCache>
                <c:ptCount val="3"/>
                <c:pt idx="0">
                  <c:v>FY19</c:v>
                </c:pt>
                <c:pt idx="1">
                  <c:v>FY20</c:v>
                </c:pt>
                <c:pt idx="2">
                  <c:v>FY21</c:v>
                </c:pt>
              </c:strCache>
            </c:strRef>
          </c:cat>
          <c:val>
            <c:numRef>
              <c:f>R_3!$H$156:$J$156</c:f>
              <c:numCache>
                <c:formatCode>#,##0;\(#,##0\);\-</c:formatCode>
                <c:ptCount val="3"/>
                <c:pt idx="0">
                  <c:v>5049200033</c:v>
                </c:pt>
                <c:pt idx="1">
                  <c:v>8765542968</c:v>
                </c:pt>
                <c:pt idx="2">
                  <c:v>8033943043</c:v>
                </c:pt>
              </c:numCache>
            </c:numRef>
          </c:val>
          <c:extLst>
            <c:ext xmlns:c16="http://schemas.microsoft.com/office/drawing/2014/chart" uri="{C3380CC4-5D6E-409C-BE32-E72D297353CC}">
              <c16:uniqueId val="{00000006-356B-4FA1-B3BC-9AA26E7FD7F5}"/>
            </c:ext>
          </c:extLst>
        </c:ser>
        <c:ser>
          <c:idx val="7"/>
          <c:order val="7"/>
          <c:tx>
            <c:strRef>
              <c:f>R_3!$D$157</c:f>
              <c:strCache>
                <c:ptCount val="1"/>
                <c:pt idx="0">
                  <c:v>기타</c:v>
                </c:pt>
              </c:strCache>
            </c:strRef>
          </c:tx>
          <c:spPr>
            <a:solidFill>
              <a:schemeClr val="bg1">
                <a:lumMod val="85000"/>
              </a:schemeClr>
            </a:solidFill>
            <a:ln>
              <a:noFill/>
            </a:ln>
            <a:effectLst/>
          </c:spPr>
          <c:invertIfNegative val="0"/>
          <c:cat>
            <c:strRef>
              <c:f>R_3!$H$149:$J$149</c:f>
              <c:strCache>
                <c:ptCount val="3"/>
                <c:pt idx="0">
                  <c:v>FY19</c:v>
                </c:pt>
                <c:pt idx="1">
                  <c:v>FY20</c:v>
                </c:pt>
                <c:pt idx="2">
                  <c:v>FY21</c:v>
                </c:pt>
              </c:strCache>
            </c:strRef>
          </c:cat>
          <c:val>
            <c:numRef>
              <c:f>R_3!$H$157:$J$157</c:f>
              <c:numCache>
                <c:formatCode>#,##0;\(#,##0\);\-</c:formatCode>
                <c:ptCount val="3"/>
                <c:pt idx="0">
                  <c:v>33771181427</c:v>
                </c:pt>
                <c:pt idx="1">
                  <c:v>37286581519.000008</c:v>
                </c:pt>
                <c:pt idx="2">
                  <c:v>35762432087</c:v>
                </c:pt>
              </c:numCache>
            </c:numRef>
          </c:val>
          <c:extLst>
            <c:ext xmlns:c16="http://schemas.microsoft.com/office/drawing/2014/chart" uri="{C3380CC4-5D6E-409C-BE32-E72D297353CC}">
              <c16:uniqueId val="{00000007-356B-4FA1-B3BC-9AA26E7FD7F5}"/>
            </c:ext>
          </c:extLst>
        </c:ser>
        <c:ser>
          <c:idx val="8"/>
          <c:order val="8"/>
          <c:tx>
            <c:strRef>
              <c:f>R_3!$D$158</c:f>
              <c:strCache>
                <c:ptCount val="1"/>
                <c:pt idx="0">
                  <c:v>Total Normal</c:v>
                </c:pt>
              </c:strCache>
            </c:strRef>
          </c:tx>
          <c:spPr>
            <a:no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R_3!$H$149:$J$149</c:f>
              <c:strCache>
                <c:ptCount val="3"/>
                <c:pt idx="0">
                  <c:v>FY19</c:v>
                </c:pt>
                <c:pt idx="1">
                  <c:v>FY20</c:v>
                </c:pt>
                <c:pt idx="2">
                  <c:v>FY21</c:v>
                </c:pt>
              </c:strCache>
            </c:strRef>
          </c:cat>
          <c:val>
            <c:numRef>
              <c:f>R_3!$H$158:$J$158</c:f>
              <c:numCache>
                <c:formatCode>#,##0;\(#,##0\);\-</c:formatCode>
                <c:ptCount val="3"/>
                <c:pt idx="0">
                  <c:v>60834449503</c:v>
                </c:pt>
                <c:pt idx="1">
                  <c:v>65780324036.000008</c:v>
                </c:pt>
                <c:pt idx="2">
                  <c:v>62074171810</c:v>
                </c:pt>
              </c:numCache>
            </c:numRef>
          </c:val>
          <c:extLst>
            <c:ext xmlns:c16="http://schemas.microsoft.com/office/drawing/2014/chart" uri="{C3380CC4-5D6E-409C-BE32-E72D297353CC}">
              <c16:uniqueId val="{00000008-356B-4FA1-B3BC-9AA26E7FD7F5}"/>
            </c:ext>
          </c:extLst>
        </c:ser>
        <c:dLbls>
          <c:showLegendKey val="0"/>
          <c:showVal val="0"/>
          <c:showCatName val="0"/>
          <c:showSerName val="0"/>
          <c:showPercent val="0"/>
          <c:showBubbleSize val="0"/>
        </c:dLbls>
        <c:gapWidth val="100"/>
        <c:overlap val="100"/>
        <c:axId val="121253471"/>
        <c:axId val="121258879"/>
      </c:barChart>
      <c:catAx>
        <c:axId val="121253471"/>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21258879"/>
        <c:crosses val="autoZero"/>
        <c:auto val="1"/>
        <c:lblAlgn val="ctr"/>
        <c:lblOffset val="100"/>
        <c:noMultiLvlLbl val="0"/>
      </c:catAx>
      <c:valAx>
        <c:axId val="121258879"/>
        <c:scaling>
          <c:orientation val="minMax"/>
          <c:max val="7000000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ltLang="ko-KR"/>
                  <a:t>KRW</a:t>
                </a:r>
                <a:r>
                  <a:rPr lang="en-US" altLang="ko-KR" baseline="0"/>
                  <a:t> m</a:t>
                </a: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21253471"/>
        <c:crosses val="autoZero"/>
        <c:crossBetween val="between"/>
      </c:valAx>
      <c:spPr>
        <a:noFill/>
        <a:ln>
          <a:noFill/>
        </a:ln>
        <a:effectLst/>
      </c:spPr>
    </c:plotArea>
    <c:legend>
      <c:legendPos val="b"/>
      <c:legendEntry>
        <c:idx val="8"/>
        <c:delete val="1"/>
      </c:legendEntry>
      <c:layout>
        <c:manualLayout>
          <c:xMode val="edge"/>
          <c:yMode val="edge"/>
          <c:x val="3.0210622429348084E-2"/>
          <c:y val="0.68482664637332546"/>
          <c:w val="0.92368873708900856"/>
          <c:h val="0.17906485623729282"/>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spPr>
            <a:noFill/>
            <a:ln w="25400">
              <a:noFill/>
            </a:ln>
            <a:effectLst/>
          </c:spPr>
          <c:cat>
            <c:strRef>
              <c:f>R_3!$V$49:$Y$49</c:f>
              <c:strCache>
                <c:ptCount val="4"/>
                <c:pt idx="0">
                  <c:v>FY19</c:v>
                </c:pt>
                <c:pt idx="1">
                  <c:v>FY20</c:v>
                </c:pt>
                <c:pt idx="2">
                  <c:v>FY21</c:v>
                </c:pt>
                <c:pt idx="3">
                  <c:v>FY22 2M</c:v>
                </c:pt>
              </c:strCache>
            </c:strRef>
          </c:cat>
          <c:val>
            <c:numRef>
              <c:f>R_3!$V$53:$Y$53</c:f>
              <c:numCache>
                <c:formatCode>#,##0;\(#,##0\);\-</c:formatCode>
                <c:ptCount val="4"/>
                <c:pt idx="0">
                  <c:v>18951.771651405343</c:v>
                </c:pt>
                <c:pt idx="1">
                  <c:v>18355.259826955698</c:v>
                </c:pt>
                <c:pt idx="2">
                  <c:v>18870.943441092451</c:v>
                </c:pt>
                <c:pt idx="3">
                  <c:v>18864.328499559226</c:v>
                </c:pt>
              </c:numCache>
            </c:numRef>
          </c:val>
          <c:extLst>
            <c:ext xmlns:c16="http://schemas.microsoft.com/office/drawing/2014/chart" uri="{C3380CC4-5D6E-409C-BE32-E72D297353CC}">
              <c16:uniqueId val="{00000000-0BEA-45E8-8B1A-F8BDF278ABC5}"/>
            </c:ext>
          </c:extLst>
        </c:ser>
        <c:ser>
          <c:idx val="3"/>
          <c:order val="3"/>
          <c:spPr>
            <a:solidFill>
              <a:srgbClr val="0091DA">
                <a:alpha val="5000"/>
              </a:srgbClr>
            </a:solidFill>
            <a:ln w="25400">
              <a:noFill/>
            </a:ln>
            <a:effectLst/>
          </c:spPr>
          <c:dLbls>
            <c:dLbl>
              <c:idx val="0"/>
              <c:layout>
                <c:manualLayout>
                  <c:x val="4.4298579401319128E-2"/>
                  <c:y val="-6.37255246316714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BEA-45E8-8B1A-F8BDF278ABC5}"/>
                </c:ext>
              </c:extLst>
            </c:dLbl>
            <c:dLbl>
              <c:idx val="1"/>
              <c:layout>
                <c:manualLayout>
                  <c:x val="2.4162861491628541E-2"/>
                  <c:y val="-8.2843182021172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BEA-45E8-8B1A-F8BDF278ABC5}"/>
                </c:ext>
              </c:extLst>
            </c:dLbl>
            <c:dLbl>
              <c:idx val="2"/>
              <c:layout>
                <c:manualLayout>
                  <c:x val="-8.0542871638762045E-3"/>
                  <c:y val="-8.2843182021172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BEA-45E8-8B1A-F8BDF278ABC5}"/>
                </c:ext>
              </c:extLst>
            </c:dLbl>
            <c:dLbl>
              <c:idx val="3"/>
              <c:layout>
                <c:manualLayout>
                  <c:x val="-5.2352866565195333E-2"/>
                  <c:y val="-8.2843182021172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BEA-45E8-8B1A-F8BDF278ABC5}"/>
                </c:ext>
              </c:extLst>
            </c:dLbl>
            <c:spPr>
              <a:noFill/>
              <a:ln>
                <a:noFill/>
              </a:ln>
              <a:effectLst/>
            </c:spPr>
            <c:txPr>
              <a:bodyPr rot="0" spcFirstLastPara="1" vertOverflow="ellipsis" vert="horz" wrap="square" anchor="ctr" anchorCtr="1"/>
              <a:lstStyle/>
              <a:p>
                <a:pPr>
                  <a:defRPr sz="800" b="0" i="0" u="none" strike="noStrike" kern="1200" baseline="0">
                    <a:solidFill>
                      <a:srgbClr val="0091DA"/>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R_3!$V$49:$Y$49</c:f>
              <c:strCache>
                <c:ptCount val="4"/>
                <c:pt idx="0">
                  <c:v>FY19</c:v>
                </c:pt>
                <c:pt idx="1">
                  <c:v>FY20</c:v>
                </c:pt>
                <c:pt idx="2">
                  <c:v>FY21</c:v>
                </c:pt>
                <c:pt idx="3">
                  <c:v>FY22 2M</c:v>
                </c:pt>
              </c:strCache>
            </c:strRef>
          </c:cat>
          <c:val>
            <c:numRef>
              <c:f>R_3!$V$52:$Y$52</c:f>
              <c:numCache>
                <c:formatCode>#,##0;\(#,##0\);\-</c:formatCode>
                <c:ptCount val="4"/>
                <c:pt idx="0">
                  <c:v>39036.396598594656</c:v>
                </c:pt>
                <c:pt idx="1">
                  <c:v>40207.243396131526</c:v>
                </c:pt>
                <c:pt idx="2">
                  <c:v>42791.044397688027</c:v>
                </c:pt>
                <c:pt idx="3">
                  <c:v>40516.89452565086</c:v>
                </c:pt>
              </c:numCache>
            </c:numRef>
          </c:val>
          <c:extLst>
            <c:ext xmlns:c16="http://schemas.microsoft.com/office/drawing/2014/chart" uri="{C3380CC4-5D6E-409C-BE32-E72D297353CC}">
              <c16:uniqueId val="{00000001-0BEA-45E8-8B1A-F8BDF278ABC5}"/>
            </c:ext>
          </c:extLst>
        </c:ser>
        <c:dLbls>
          <c:showLegendKey val="0"/>
          <c:showVal val="0"/>
          <c:showCatName val="0"/>
          <c:showSerName val="0"/>
          <c:showPercent val="0"/>
          <c:showBubbleSize val="0"/>
        </c:dLbls>
        <c:axId val="1865262367"/>
        <c:axId val="1865264863"/>
      </c:areaChart>
      <c:lineChart>
        <c:grouping val="standard"/>
        <c:varyColors val="0"/>
        <c:ser>
          <c:idx val="0"/>
          <c:order val="0"/>
          <c:spPr>
            <a:ln w="12700" cap="rnd">
              <a:solidFill>
                <a:schemeClr val="accent1"/>
              </a:solidFill>
              <a:round/>
            </a:ln>
            <a:effectLst/>
          </c:spPr>
          <c:marker>
            <c:symbol val="none"/>
          </c:marker>
          <c:cat>
            <c:strRef>
              <c:f>R_3!$V$49:$Y$49</c:f>
              <c:strCache>
                <c:ptCount val="4"/>
                <c:pt idx="0">
                  <c:v>FY19</c:v>
                </c:pt>
                <c:pt idx="1">
                  <c:v>FY20</c:v>
                </c:pt>
                <c:pt idx="2">
                  <c:v>FY21</c:v>
                </c:pt>
                <c:pt idx="3">
                  <c:v>FY22 2M</c:v>
                </c:pt>
              </c:strCache>
            </c:strRef>
          </c:cat>
          <c:val>
            <c:numRef>
              <c:f>R_3!$V$50:$Y$50</c:f>
              <c:numCache>
                <c:formatCode>#,##0;\(#,##0\);\-</c:formatCode>
                <c:ptCount val="4"/>
                <c:pt idx="0">
                  <c:v>57988.168250000002</c:v>
                </c:pt>
                <c:pt idx="1">
                  <c:v>58562.503223087224</c:v>
                </c:pt>
                <c:pt idx="2">
                  <c:v>61661.987838780478</c:v>
                </c:pt>
                <c:pt idx="3">
                  <c:v>59381.223025210085</c:v>
                </c:pt>
              </c:numCache>
            </c:numRef>
          </c:val>
          <c:smooth val="0"/>
          <c:extLst>
            <c:ext xmlns:c16="http://schemas.microsoft.com/office/drawing/2014/chart" uri="{C3380CC4-5D6E-409C-BE32-E72D297353CC}">
              <c16:uniqueId val="{00000002-0BEA-45E8-8B1A-F8BDF278ABC5}"/>
            </c:ext>
          </c:extLst>
        </c:ser>
        <c:ser>
          <c:idx val="1"/>
          <c:order val="1"/>
          <c:spPr>
            <a:ln w="12700" cap="rnd">
              <a:solidFill>
                <a:srgbClr val="7FC8EC"/>
              </a:solidFill>
              <a:round/>
            </a:ln>
            <a:effectLst/>
          </c:spPr>
          <c:marker>
            <c:symbol val="none"/>
          </c:marker>
          <c:cat>
            <c:strRef>
              <c:f>R_3!$V$49:$Y$49</c:f>
              <c:strCache>
                <c:ptCount val="4"/>
                <c:pt idx="0">
                  <c:v>FY19</c:v>
                </c:pt>
                <c:pt idx="1">
                  <c:v>FY20</c:v>
                </c:pt>
                <c:pt idx="2">
                  <c:v>FY21</c:v>
                </c:pt>
                <c:pt idx="3">
                  <c:v>FY22 2M</c:v>
                </c:pt>
              </c:strCache>
            </c:strRef>
          </c:cat>
          <c:val>
            <c:numRef>
              <c:f>R_3!$V$51:$Y$51</c:f>
              <c:numCache>
                <c:formatCode>#,##0;\(#,##0\);\-</c:formatCode>
                <c:ptCount val="4"/>
                <c:pt idx="0">
                  <c:v>18951.771651405343</c:v>
                </c:pt>
                <c:pt idx="1">
                  <c:v>18355.259826955698</c:v>
                </c:pt>
                <c:pt idx="2">
                  <c:v>18870.943441092451</c:v>
                </c:pt>
                <c:pt idx="3">
                  <c:v>18864.328499559226</c:v>
                </c:pt>
              </c:numCache>
            </c:numRef>
          </c:val>
          <c:smooth val="0"/>
          <c:extLst>
            <c:ext xmlns:c16="http://schemas.microsoft.com/office/drawing/2014/chart" uri="{C3380CC4-5D6E-409C-BE32-E72D297353CC}">
              <c16:uniqueId val="{00000003-0BEA-45E8-8B1A-F8BDF278ABC5}"/>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max val="70000"/>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en-US" b="1">
                <a:solidFill>
                  <a:srgbClr val="00338D"/>
                </a:solidFill>
              </a:rPr>
              <a:t>Low-Loss-Spread</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760379963322413"/>
          <c:y val="0.18260435262113844"/>
          <c:w val="0.75323853491864878"/>
          <c:h val="0.55715136673505861"/>
        </c:manualLayout>
      </c:layout>
      <c:areaChart>
        <c:grouping val="stacked"/>
        <c:varyColors val="0"/>
        <c:ser>
          <c:idx val="2"/>
          <c:order val="2"/>
          <c:tx>
            <c:strRef>
              <c:f>R_3!$E$11</c:f>
              <c:strCache>
                <c:ptCount val="1"/>
                <c:pt idx="0">
                  <c:v>Hidden</c:v>
                </c:pt>
              </c:strCache>
            </c:strRef>
          </c:tx>
          <c:spPr>
            <a:noFill/>
            <a:ln>
              <a:noFill/>
            </a:ln>
            <a:effectLst/>
          </c:spPr>
          <c:val>
            <c:numRef>
              <c:f>R_3!$F$11:$I$11</c:f>
              <c:numCache>
                <c:formatCode>#,##0;\(#,##0\);\-</c:formatCode>
                <c:ptCount val="4"/>
                <c:pt idx="0">
                  <c:v>13572.310625174097</c:v>
                </c:pt>
                <c:pt idx="1">
                  <c:v>14245.14129456037</c:v>
                </c:pt>
                <c:pt idx="2">
                  <c:v>19152.829295702584</c:v>
                </c:pt>
                <c:pt idx="3">
                  <c:v>20027.340478793809</c:v>
                </c:pt>
              </c:numCache>
            </c:numRef>
          </c:val>
          <c:extLst>
            <c:ext xmlns:c16="http://schemas.microsoft.com/office/drawing/2014/chart" uri="{C3380CC4-5D6E-409C-BE32-E72D297353CC}">
              <c16:uniqueId val="{00000000-07C4-4E30-94A7-39F8A4A8F96D}"/>
            </c:ext>
          </c:extLst>
        </c:ser>
        <c:ser>
          <c:idx val="3"/>
          <c:order val="3"/>
          <c:tx>
            <c:strRef>
              <c:f>R_3!$E$10</c:f>
              <c:strCache>
                <c:ptCount val="1"/>
                <c:pt idx="0">
                  <c:v>Spread</c:v>
                </c:pt>
              </c:strCache>
            </c:strRef>
          </c:tx>
          <c:spPr>
            <a:solidFill>
              <a:srgbClr val="00A3A1">
                <a:alpha val="10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R_3!$F$10:$I$10</c:f>
              <c:numCache>
                <c:formatCode>#,##0;\(#,##0\);\-</c:formatCode>
                <c:ptCount val="4"/>
                <c:pt idx="0">
                  <c:v>32096.78178208715</c:v>
                </c:pt>
                <c:pt idx="1">
                  <c:v>32088.27500971132</c:v>
                </c:pt>
                <c:pt idx="2">
                  <c:v>33495.707116786798</c:v>
                </c:pt>
                <c:pt idx="3">
                  <c:v>32927.938185965555</c:v>
                </c:pt>
              </c:numCache>
            </c:numRef>
          </c:val>
          <c:extLst>
            <c:ext xmlns:c16="http://schemas.microsoft.com/office/drawing/2014/chart" uri="{C3380CC4-5D6E-409C-BE32-E72D297353CC}">
              <c16:uniqueId val="{00000001-07C4-4E30-94A7-39F8A4A8F96D}"/>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R_3!$E$8</c:f>
              <c:strCache>
                <c:ptCount val="1"/>
                <c:pt idx="0">
                  <c:v>ASP</c:v>
                </c:pt>
              </c:strCache>
            </c:strRef>
          </c:tx>
          <c:spPr>
            <a:ln w="22225" cap="rnd">
              <a:solidFill>
                <a:srgbClr val="00A3A1"/>
              </a:solidFill>
              <a:round/>
            </a:ln>
            <a:effectLst/>
          </c:spPr>
          <c:marker>
            <c:symbol val="none"/>
          </c:marker>
          <c:dLbls>
            <c:dLbl>
              <c:idx val="2"/>
              <c:layout>
                <c:manualLayout>
                  <c:x val="-8.8571460272022798E-2"/>
                  <c:y val="-5.30794713577216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50-4D4C-A0C2-F4BCAB98DDD4}"/>
                </c:ext>
              </c:extLst>
            </c:dLbl>
            <c:dLbl>
              <c:idx val="3"/>
              <c:layout>
                <c:manualLayout>
                  <c:x val="-6.8441582937472156E-2"/>
                  <c:y val="-5.97144052774368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50-4D4C-A0C2-F4BCAB98DDD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A3A1"/>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R_3!$F$7:$I$7</c:f>
              <c:strCache>
                <c:ptCount val="4"/>
                <c:pt idx="0">
                  <c:v>FY19</c:v>
                </c:pt>
                <c:pt idx="1">
                  <c:v>FY20</c:v>
                </c:pt>
                <c:pt idx="2">
                  <c:v>FY21</c:v>
                </c:pt>
                <c:pt idx="3">
                  <c:v>FY22 2M</c:v>
                </c:pt>
              </c:strCache>
            </c:strRef>
          </c:cat>
          <c:val>
            <c:numRef>
              <c:f>R_3!$F$8:$I$8</c:f>
              <c:numCache>
                <c:formatCode>#,##0;\(#,##0\);\-</c:formatCode>
                <c:ptCount val="4"/>
                <c:pt idx="0">
                  <c:v>45669.092407261247</c:v>
                </c:pt>
                <c:pt idx="1">
                  <c:v>46333.41630427169</c:v>
                </c:pt>
                <c:pt idx="2">
                  <c:v>52648.536412489382</c:v>
                </c:pt>
                <c:pt idx="3">
                  <c:v>52955.278664759368</c:v>
                </c:pt>
              </c:numCache>
            </c:numRef>
          </c:val>
          <c:smooth val="0"/>
          <c:extLst>
            <c:ext xmlns:c16="http://schemas.microsoft.com/office/drawing/2014/chart" uri="{C3380CC4-5D6E-409C-BE32-E72D297353CC}">
              <c16:uniqueId val="{00000002-07C4-4E30-94A7-39F8A4A8F96D}"/>
            </c:ext>
          </c:extLst>
        </c:ser>
        <c:ser>
          <c:idx val="1"/>
          <c:order val="1"/>
          <c:tx>
            <c:strRef>
              <c:f>R_3!$E$9</c:f>
              <c:strCache>
                <c:ptCount val="1"/>
                <c:pt idx="0">
                  <c:v>APP</c:v>
                </c:pt>
              </c:strCache>
            </c:strRef>
          </c:tx>
          <c:spPr>
            <a:ln w="22225" cap="rnd">
              <a:solidFill>
                <a:srgbClr val="7FD1D0"/>
              </a:solidFill>
              <a:round/>
            </a:ln>
            <a:effectLst/>
          </c:spPr>
          <c:marker>
            <c:symbol val="none"/>
          </c:marker>
          <c:dLbls>
            <c:dLbl>
              <c:idx val="2"/>
              <c:layout>
                <c:manualLayout>
                  <c:x val="-8.8571460272022798E-2"/>
                  <c:y val="6.6349339197152093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7FD1D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150-4D4C-A0C2-F4BCAB98DDD4}"/>
                </c:ext>
              </c:extLst>
            </c:dLbl>
            <c:dLbl>
              <c:idx val="3"/>
              <c:layout>
                <c:manualLayout>
                  <c:x val="-8.4545484805112675E-2"/>
                  <c:y val="5.3079471357721682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7FD1D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50-4D4C-A0C2-F4BCAB98DDD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R_3!$F$7:$I$7</c:f>
              <c:strCache>
                <c:ptCount val="4"/>
                <c:pt idx="0">
                  <c:v>FY19</c:v>
                </c:pt>
                <c:pt idx="1">
                  <c:v>FY20</c:v>
                </c:pt>
                <c:pt idx="2">
                  <c:v>FY21</c:v>
                </c:pt>
                <c:pt idx="3">
                  <c:v>FY22 2M</c:v>
                </c:pt>
              </c:strCache>
            </c:strRef>
          </c:cat>
          <c:val>
            <c:numRef>
              <c:f>R_3!$F$9:$I$9</c:f>
              <c:numCache>
                <c:formatCode>#,##0;\(#,##0\);\-</c:formatCode>
                <c:ptCount val="4"/>
                <c:pt idx="0">
                  <c:v>13572.310625174097</c:v>
                </c:pt>
                <c:pt idx="1">
                  <c:v>14245.14129456037</c:v>
                </c:pt>
                <c:pt idx="2">
                  <c:v>19152.829295702584</c:v>
                </c:pt>
                <c:pt idx="3">
                  <c:v>20027.340478793809</c:v>
                </c:pt>
              </c:numCache>
            </c:numRef>
          </c:val>
          <c:smooth val="0"/>
          <c:extLst>
            <c:ext xmlns:c16="http://schemas.microsoft.com/office/drawing/2014/chart" uri="{C3380CC4-5D6E-409C-BE32-E72D297353CC}">
              <c16:uniqueId val="{00000003-07C4-4E30-94A7-39F8A4A8F96D}"/>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layout>
            <c:manualLayout>
              <c:xMode val="edge"/>
              <c:yMode val="edge"/>
              <c:x val="0"/>
              <c:y val="0.3661015479248591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legend>
      <c:legendPos val="r"/>
      <c:legendEntry>
        <c:idx val="1"/>
        <c:delete val="1"/>
      </c:legendEntry>
      <c:layout>
        <c:manualLayout>
          <c:xMode val="edge"/>
          <c:yMode val="edge"/>
          <c:x val="0.29536237605452453"/>
          <c:y val="0.86508932867529631"/>
          <c:w val="0.55345438881249587"/>
          <c:h val="0.11059964651997714"/>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삼성</a:t>
            </a:r>
            <a:r>
              <a:rPr lang="en-US" b="1">
                <a:solidFill>
                  <a:srgbClr val="00338D"/>
                </a:solidFill>
              </a:rPr>
              <a:t>] Low-Loss: 5G </a:t>
            </a:r>
            <a:r>
              <a:rPr lang="ko-KR" altLang="en-US" b="1">
                <a:solidFill>
                  <a:srgbClr val="00338D"/>
                </a:solidFill>
              </a:rPr>
              <a:t>케이블</a:t>
            </a:r>
            <a:endParaRPr lang="ko-KR" b="1">
              <a:solidFill>
                <a:srgbClr val="00338D"/>
              </a:solidFill>
            </a:endParaRPr>
          </a:p>
        </c:rich>
      </c:tx>
      <c:layout>
        <c:manualLayout>
          <c:xMode val="edge"/>
          <c:yMode val="edge"/>
          <c:x val="2.3021308980213078E-3"/>
          <c:y val="5.7260328920978576E-4"/>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spPr>
            <a:noFill/>
            <a:ln w="25400">
              <a:noFill/>
            </a:ln>
            <a:effectLst/>
          </c:spPr>
          <c:cat>
            <c:strRef>
              <c:f>R_3!$Q$49:$T$49</c:f>
              <c:strCache>
                <c:ptCount val="4"/>
                <c:pt idx="0">
                  <c:v>FY19</c:v>
                </c:pt>
                <c:pt idx="1">
                  <c:v>FY20</c:v>
                </c:pt>
                <c:pt idx="2">
                  <c:v>FY21</c:v>
                </c:pt>
                <c:pt idx="3">
                  <c:v>FY22 2M</c:v>
                </c:pt>
              </c:strCache>
            </c:strRef>
          </c:cat>
          <c:val>
            <c:numRef>
              <c:f>R_3!$Q$53:$T$53</c:f>
              <c:numCache>
                <c:formatCode>#,##0;\(#,##0\);\-</c:formatCode>
                <c:ptCount val="4"/>
                <c:pt idx="0">
                  <c:v>9709.6067154618977</c:v>
                </c:pt>
                <c:pt idx="1">
                  <c:v>11660.085601427234</c:v>
                </c:pt>
                <c:pt idx="2">
                  <c:v>11442.011138884198</c:v>
                </c:pt>
                <c:pt idx="3">
                  <c:v>10222.558052212276</c:v>
                </c:pt>
              </c:numCache>
            </c:numRef>
          </c:val>
          <c:extLst>
            <c:ext xmlns:c16="http://schemas.microsoft.com/office/drawing/2014/chart" uri="{C3380CC4-5D6E-409C-BE32-E72D297353CC}">
              <c16:uniqueId val="{00000000-20D0-42DF-9F31-5DA368CC3454}"/>
            </c:ext>
          </c:extLst>
        </c:ser>
        <c:ser>
          <c:idx val="2"/>
          <c:order val="3"/>
          <c:spPr>
            <a:solidFill>
              <a:srgbClr val="00338D">
                <a:alpha val="5000"/>
              </a:srgbClr>
            </a:solidFill>
            <a:ln w="25400">
              <a:noFill/>
            </a:ln>
            <a:effectLst/>
          </c:spPr>
          <c:dLbls>
            <c:dLbl>
              <c:idx val="0"/>
              <c:layout>
                <c:manualLayout>
                  <c:x val="4.8325722983257227E-2"/>
                  <c:y val="-3.1839149618933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D0-42DF-9F31-5DA368CC3454}"/>
                </c:ext>
              </c:extLst>
            </c:dLbl>
            <c:dLbl>
              <c:idx val="1"/>
              <c:layout>
                <c:manualLayout>
                  <c:x val="2.4162861491628541E-2"/>
                  <c:y val="-1.9103489771359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0D0-42DF-9F31-5DA368CC3454}"/>
                </c:ext>
              </c:extLst>
            </c:dLbl>
            <c:dLbl>
              <c:idx val="2"/>
              <c:layout>
                <c:manualLayout>
                  <c:x val="-4.0271435819381023E-3"/>
                  <c:y val="-1.91034897713597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0D0-42DF-9F31-5DA368CC3454}"/>
                </c:ext>
              </c:extLst>
            </c:dLbl>
            <c:dLbl>
              <c:idx val="3"/>
              <c:layout>
                <c:manualLayout>
                  <c:x val="-5.2352866565195333E-2"/>
                  <c:y val="-3.18391496189329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0D0-42DF-9F31-5DA368CC34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338D"/>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R_3!$Q$49:$T$49</c:f>
              <c:strCache>
                <c:ptCount val="4"/>
                <c:pt idx="0">
                  <c:v>FY19</c:v>
                </c:pt>
                <c:pt idx="1">
                  <c:v>FY20</c:v>
                </c:pt>
                <c:pt idx="2">
                  <c:v>FY21</c:v>
                </c:pt>
                <c:pt idx="3">
                  <c:v>FY22 2M</c:v>
                </c:pt>
              </c:strCache>
            </c:strRef>
          </c:cat>
          <c:val>
            <c:numRef>
              <c:f>R_3!$Q$52:$T$52</c:f>
              <c:numCache>
                <c:formatCode>#,##0;\(#,##0\);\-</c:formatCode>
                <c:ptCount val="4"/>
                <c:pt idx="0">
                  <c:v>26153.035378778939</c:v>
                </c:pt>
                <c:pt idx="1">
                  <c:v>27206.06351334363</c:v>
                </c:pt>
                <c:pt idx="2">
                  <c:v>29637.649929591687</c:v>
                </c:pt>
                <c:pt idx="3">
                  <c:v>24696.759588345813</c:v>
                </c:pt>
              </c:numCache>
            </c:numRef>
          </c:val>
          <c:extLst>
            <c:ext xmlns:c16="http://schemas.microsoft.com/office/drawing/2014/chart" uri="{C3380CC4-5D6E-409C-BE32-E72D297353CC}">
              <c16:uniqueId val="{00000001-20D0-42DF-9F31-5DA368CC3454}"/>
            </c:ext>
          </c:extLst>
        </c:ser>
        <c:dLbls>
          <c:showLegendKey val="0"/>
          <c:showVal val="0"/>
          <c:showCatName val="0"/>
          <c:showSerName val="0"/>
          <c:showPercent val="0"/>
          <c:showBubbleSize val="0"/>
        </c:dLbls>
        <c:axId val="1865262367"/>
        <c:axId val="1865264863"/>
      </c:areaChart>
      <c:lineChart>
        <c:grouping val="standard"/>
        <c:varyColors val="0"/>
        <c:ser>
          <c:idx val="0"/>
          <c:order val="0"/>
          <c:spPr>
            <a:ln w="12700" cap="rnd">
              <a:solidFill>
                <a:srgbClr val="00338D"/>
              </a:solidFill>
              <a:round/>
            </a:ln>
            <a:effectLst/>
          </c:spPr>
          <c:marker>
            <c:symbol val="none"/>
          </c:marker>
          <c:cat>
            <c:strRef>
              <c:f>R_3!$Q$49:$T$49</c:f>
              <c:strCache>
                <c:ptCount val="4"/>
                <c:pt idx="0">
                  <c:v>FY19</c:v>
                </c:pt>
                <c:pt idx="1">
                  <c:v>FY20</c:v>
                </c:pt>
                <c:pt idx="2">
                  <c:v>FY21</c:v>
                </c:pt>
                <c:pt idx="3">
                  <c:v>FY22 2M</c:v>
                </c:pt>
              </c:strCache>
            </c:strRef>
          </c:cat>
          <c:val>
            <c:numRef>
              <c:f>R_3!$Q$50:$T$50</c:f>
              <c:numCache>
                <c:formatCode>#,##0;\(#,##0\);\-</c:formatCode>
                <c:ptCount val="4"/>
                <c:pt idx="0">
                  <c:v>35862.642094240837</c:v>
                </c:pt>
                <c:pt idx="1">
                  <c:v>38866.149114770866</c:v>
                </c:pt>
                <c:pt idx="2">
                  <c:v>41079.661068475885</c:v>
                </c:pt>
                <c:pt idx="3">
                  <c:v>34919.317640558089</c:v>
                </c:pt>
              </c:numCache>
            </c:numRef>
          </c:val>
          <c:smooth val="0"/>
          <c:extLst>
            <c:ext xmlns:c16="http://schemas.microsoft.com/office/drawing/2014/chart" uri="{C3380CC4-5D6E-409C-BE32-E72D297353CC}">
              <c16:uniqueId val="{00000002-20D0-42DF-9F31-5DA368CC3454}"/>
            </c:ext>
          </c:extLst>
        </c:ser>
        <c:ser>
          <c:idx val="1"/>
          <c:order val="1"/>
          <c:spPr>
            <a:ln w="12700" cap="rnd">
              <a:solidFill>
                <a:srgbClr val="7F99C6"/>
              </a:solidFill>
              <a:round/>
            </a:ln>
            <a:effectLst/>
          </c:spPr>
          <c:marker>
            <c:symbol val="none"/>
          </c:marker>
          <c:cat>
            <c:strRef>
              <c:f>R_3!$Q$49:$T$49</c:f>
              <c:strCache>
                <c:ptCount val="4"/>
                <c:pt idx="0">
                  <c:v>FY19</c:v>
                </c:pt>
                <c:pt idx="1">
                  <c:v>FY20</c:v>
                </c:pt>
                <c:pt idx="2">
                  <c:v>FY21</c:v>
                </c:pt>
                <c:pt idx="3">
                  <c:v>FY22 2M</c:v>
                </c:pt>
              </c:strCache>
            </c:strRef>
          </c:cat>
          <c:val>
            <c:numRef>
              <c:f>R_3!$Q$51:$T$51</c:f>
              <c:numCache>
                <c:formatCode>#,##0;\(#,##0\);\-</c:formatCode>
                <c:ptCount val="4"/>
                <c:pt idx="0">
                  <c:v>9709.6067154618977</c:v>
                </c:pt>
                <c:pt idx="1">
                  <c:v>11660.085601427234</c:v>
                </c:pt>
                <c:pt idx="2">
                  <c:v>11442.011138884198</c:v>
                </c:pt>
                <c:pt idx="3">
                  <c:v>10222.558052212276</c:v>
                </c:pt>
              </c:numCache>
            </c:numRef>
          </c:val>
          <c:smooth val="0"/>
          <c:extLst>
            <c:ext xmlns:c16="http://schemas.microsoft.com/office/drawing/2014/chart" uri="{C3380CC4-5D6E-409C-BE32-E72D297353CC}">
              <c16:uniqueId val="{00000003-20D0-42DF-9F31-5DA368CC3454}"/>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7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layout>
            <c:manualLayout>
              <c:xMode val="edge"/>
              <c:yMode val="edge"/>
              <c:x val="0"/>
              <c:y val="0.37948104693140794"/>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14868716611207"/>
          <c:y val="0.21444372910386544"/>
          <c:w val="0.75323853491864878"/>
          <c:h val="0.53804776202022864"/>
        </c:manualLayout>
      </c:layout>
      <c:areaChart>
        <c:grouping val="stacked"/>
        <c:varyColors val="0"/>
        <c:ser>
          <c:idx val="3"/>
          <c:order val="2"/>
          <c:spPr>
            <a:noFill/>
            <a:ln w="25400">
              <a:noFill/>
            </a:ln>
            <a:effectLst/>
          </c:spPr>
          <c:cat>
            <c:strRef>
              <c:f>R_3!$K$49:$N$49</c:f>
              <c:strCache>
                <c:ptCount val="4"/>
                <c:pt idx="0">
                  <c:v>FY19</c:v>
                </c:pt>
                <c:pt idx="1">
                  <c:v>FY20</c:v>
                </c:pt>
                <c:pt idx="2">
                  <c:v>FY21</c:v>
                </c:pt>
                <c:pt idx="3">
                  <c:v>FY22 2M</c:v>
                </c:pt>
              </c:strCache>
            </c:strRef>
          </c:cat>
          <c:val>
            <c:numRef>
              <c:f>R_3!$K$53:$N$53</c:f>
              <c:numCache>
                <c:formatCode>#,##0;\(#,##0\);\-</c:formatCode>
                <c:ptCount val="4"/>
                <c:pt idx="1">
                  <c:v>25097.700795929428</c:v>
                </c:pt>
                <c:pt idx="2">
                  <c:v>26681.936401945048</c:v>
                </c:pt>
                <c:pt idx="3">
                  <c:v>27882.422183091134</c:v>
                </c:pt>
              </c:numCache>
            </c:numRef>
          </c:val>
          <c:extLst>
            <c:ext xmlns:c16="http://schemas.microsoft.com/office/drawing/2014/chart" uri="{C3380CC4-5D6E-409C-BE32-E72D297353CC}">
              <c16:uniqueId val="{00000000-5A5B-482A-A98D-916C8504C4AC}"/>
            </c:ext>
          </c:extLst>
        </c:ser>
        <c:ser>
          <c:idx val="2"/>
          <c:order val="3"/>
          <c:spPr>
            <a:solidFill>
              <a:srgbClr val="C6007E">
                <a:alpha val="5000"/>
              </a:srgb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8-5A5B-482A-A98D-916C8504C4AC}"/>
                </c:ext>
              </c:extLst>
            </c:dLbl>
            <c:dLbl>
              <c:idx val="1"/>
              <c:delete val="1"/>
              <c:extLst>
                <c:ext xmlns:c15="http://schemas.microsoft.com/office/drawing/2012/chart" uri="{CE6537A1-D6FC-4f65-9D91-7224C49458BB}"/>
                <c:ext xmlns:c16="http://schemas.microsoft.com/office/drawing/2014/chart" uri="{C3380CC4-5D6E-409C-BE32-E72D297353CC}">
                  <c16:uniqueId val="{00000006-5A5B-482A-A98D-916C8504C4AC}"/>
                </c:ext>
              </c:extLst>
            </c:dLbl>
            <c:dLbl>
              <c:idx val="2"/>
              <c:layout>
                <c:manualLayout>
                  <c:x val="-2.0135717909690588E-2"/>
                  <c:y val="-7.75993885738464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A5B-482A-A98D-916C8504C4AC}"/>
                </c:ext>
              </c:extLst>
            </c:dLbl>
            <c:dLbl>
              <c:idx val="3"/>
              <c:layout>
                <c:manualLayout>
                  <c:x val="-5.0856481481481482E-2"/>
                  <c:y val="-7.11327728593592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A5B-482A-A98D-916C8504C4AC}"/>
                </c:ext>
              </c:extLst>
            </c:dLbl>
            <c:spPr>
              <a:noFill/>
              <a:ln>
                <a:noFill/>
              </a:ln>
              <a:effectLst/>
            </c:spPr>
            <c:txPr>
              <a:bodyPr rot="0" spcFirstLastPara="1" vertOverflow="ellipsis" vert="horz" wrap="square" anchor="ctr" anchorCtr="1"/>
              <a:lstStyle/>
              <a:p>
                <a:pPr>
                  <a:defRPr sz="800" b="0" i="0" u="none" strike="noStrike" kern="1200" baseline="0">
                    <a:solidFill>
                      <a:srgbClr val="C6007E"/>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R_3!$K$49:$N$49</c:f>
              <c:strCache>
                <c:ptCount val="4"/>
                <c:pt idx="0">
                  <c:v>FY19</c:v>
                </c:pt>
                <c:pt idx="1">
                  <c:v>FY20</c:v>
                </c:pt>
                <c:pt idx="2">
                  <c:v>FY21</c:v>
                </c:pt>
                <c:pt idx="3">
                  <c:v>FY22 2M</c:v>
                </c:pt>
              </c:strCache>
            </c:strRef>
          </c:cat>
          <c:val>
            <c:numRef>
              <c:f>R_3!$K$52:$N$52</c:f>
              <c:numCache>
                <c:formatCode>#,##0;\(#,##0\);\-</c:formatCode>
                <c:ptCount val="4"/>
                <c:pt idx="1">
                  <c:v>37642.298231307926</c:v>
                </c:pt>
                <c:pt idx="2">
                  <c:v>38790.552443443667</c:v>
                </c:pt>
                <c:pt idx="3">
                  <c:v>37697.082169543639</c:v>
                </c:pt>
              </c:numCache>
            </c:numRef>
          </c:val>
          <c:extLst>
            <c:ext xmlns:c16="http://schemas.microsoft.com/office/drawing/2014/chart" uri="{C3380CC4-5D6E-409C-BE32-E72D297353CC}">
              <c16:uniqueId val="{00000001-5A5B-482A-A98D-916C8504C4AC}"/>
            </c:ext>
          </c:extLst>
        </c:ser>
        <c:dLbls>
          <c:showLegendKey val="0"/>
          <c:showVal val="0"/>
          <c:showCatName val="0"/>
          <c:showSerName val="0"/>
          <c:showPercent val="0"/>
          <c:showBubbleSize val="0"/>
        </c:dLbls>
        <c:axId val="1865262367"/>
        <c:axId val="1865264863"/>
      </c:areaChart>
      <c:lineChart>
        <c:grouping val="standard"/>
        <c:varyColors val="0"/>
        <c:ser>
          <c:idx val="0"/>
          <c:order val="0"/>
          <c:spPr>
            <a:ln w="12700" cap="rnd">
              <a:solidFill>
                <a:srgbClr val="C6007E"/>
              </a:solidFill>
              <a:round/>
            </a:ln>
            <a:effectLst/>
          </c:spPr>
          <c:marker>
            <c:symbol val="none"/>
          </c:marker>
          <c:cat>
            <c:strRef>
              <c:f>R_3!$K$49:$N$49</c:f>
              <c:strCache>
                <c:ptCount val="4"/>
                <c:pt idx="0">
                  <c:v>FY19</c:v>
                </c:pt>
                <c:pt idx="1">
                  <c:v>FY20</c:v>
                </c:pt>
                <c:pt idx="2">
                  <c:v>FY21</c:v>
                </c:pt>
                <c:pt idx="3">
                  <c:v>FY22 2M</c:v>
                </c:pt>
              </c:strCache>
            </c:strRef>
          </c:cat>
          <c:val>
            <c:numRef>
              <c:f>R_3!$K$50:$N$50</c:f>
              <c:numCache>
                <c:formatCode>#,##0;\(#,##0\);\-</c:formatCode>
                <c:ptCount val="4"/>
                <c:pt idx="1">
                  <c:v>62739.999027237354</c:v>
                </c:pt>
                <c:pt idx="2">
                  <c:v>65472.488845388711</c:v>
                </c:pt>
                <c:pt idx="3">
                  <c:v>65579.504352634773</c:v>
                </c:pt>
              </c:numCache>
            </c:numRef>
          </c:val>
          <c:smooth val="0"/>
          <c:extLst>
            <c:ext xmlns:c16="http://schemas.microsoft.com/office/drawing/2014/chart" uri="{C3380CC4-5D6E-409C-BE32-E72D297353CC}">
              <c16:uniqueId val="{00000002-5A5B-482A-A98D-916C8504C4AC}"/>
            </c:ext>
          </c:extLst>
        </c:ser>
        <c:ser>
          <c:idx val="1"/>
          <c:order val="1"/>
          <c:spPr>
            <a:ln w="12700" cap="rnd">
              <a:solidFill>
                <a:srgbClr val="F9C6D5"/>
              </a:solidFill>
              <a:round/>
            </a:ln>
            <a:effectLst/>
          </c:spPr>
          <c:marker>
            <c:symbol val="none"/>
          </c:marker>
          <c:cat>
            <c:strRef>
              <c:f>R_3!$K$49:$N$49</c:f>
              <c:strCache>
                <c:ptCount val="4"/>
                <c:pt idx="0">
                  <c:v>FY19</c:v>
                </c:pt>
                <c:pt idx="1">
                  <c:v>FY20</c:v>
                </c:pt>
                <c:pt idx="2">
                  <c:v>FY21</c:v>
                </c:pt>
                <c:pt idx="3">
                  <c:v>FY22 2M</c:v>
                </c:pt>
              </c:strCache>
            </c:strRef>
          </c:cat>
          <c:val>
            <c:numRef>
              <c:f>R_3!$K$51:$N$51</c:f>
              <c:numCache>
                <c:formatCode>#,##0;\(#,##0\);\-</c:formatCode>
                <c:ptCount val="4"/>
                <c:pt idx="1">
                  <c:v>25097.700795929428</c:v>
                </c:pt>
                <c:pt idx="2">
                  <c:v>26681.936401945048</c:v>
                </c:pt>
                <c:pt idx="3">
                  <c:v>27882.422183091134</c:v>
                </c:pt>
              </c:numCache>
            </c:numRef>
          </c:val>
          <c:smooth val="0"/>
          <c:extLst>
            <c:ext xmlns:c16="http://schemas.microsoft.com/office/drawing/2014/chart" uri="{C3380CC4-5D6E-409C-BE32-E72D297353CC}">
              <c16:uniqueId val="{00000003-5A5B-482A-A98D-916C8504C4AC}"/>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1"/>
        <c:axPos val="b"/>
        <c:numFmt formatCode="General" sourceLinked="1"/>
        <c:majorTickMark val="out"/>
        <c:minorTickMark val="none"/>
        <c:tickLblPos val="nextTo"/>
        <c:crossAx val="1865264863"/>
        <c:crosses val="autoZero"/>
        <c:auto val="1"/>
        <c:lblAlgn val="ctr"/>
        <c:lblOffset val="100"/>
        <c:noMultiLvlLbl val="0"/>
      </c:catAx>
      <c:valAx>
        <c:axId val="1865264863"/>
        <c:scaling>
          <c:orientation val="minMax"/>
        </c:scaling>
        <c:delete val="1"/>
        <c:axPos val="l"/>
        <c:numFmt formatCode="#,##0;\(#,##0\);\-" sourceLinked="1"/>
        <c:majorTickMark val="out"/>
        <c:minorTickMark val="none"/>
        <c:tickLblPos val="nextTo"/>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[Apple]</a:t>
            </a:r>
            <a:r>
              <a:rPr lang="en-US" b="1" baseline="0">
                <a:solidFill>
                  <a:srgbClr val="00338D"/>
                </a:solidFill>
              </a:rPr>
              <a:t> Low-Loss: </a:t>
            </a:r>
            <a:r>
              <a:rPr lang="en-US" b="1">
                <a:solidFill>
                  <a:srgbClr val="00338D"/>
                </a:solidFill>
              </a:rPr>
              <a:t>USB Dock</a:t>
            </a:r>
            <a:endParaRPr lang="ko-KR" b="1">
              <a:solidFill>
                <a:srgbClr val="00338D"/>
              </a:solidFill>
            </a:endParaRPr>
          </a:p>
        </c:rich>
      </c:tx>
      <c:layout>
        <c:manualLayout>
          <c:xMode val="edge"/>
          <c:yMode val="edge"/>
          <c:x val="0"/>
          <c:y val="1.9474187765061237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014868716611207"/>
          <c:y val="0.21444372910386544"/>
          <c:w val="0.75323853491864878"/>
          <c:h val="0.53804776202022864"/>
        </c:manualLayout>
      </c:layout>
      <c:areaChart>
        <c:grouping val="stacked"/>
        <c:varyColors val="0"/>
        <c:ser>
          <c:idx val="2"/>
          <c:order val="2"/>
          <c:tx>
            <c:strRef>
              <c:f>R_3!$E$53</c:f>
              <c:strCache>
                <c:ptCount val="1"/>
                <c:pt idx="0">
                  <c:v>Hidden</c:v>
                </c:pt>
              </c:strCache>
            </c:strRef>
          </c:tx>
          <c:spPr>
            <a:noFill/>
            <a:ln w="25400">
              <a:noFill/>
            </a:ln>
            <a:effectLst/>
          </c:spPr>
          <c:cat>
            <c:strRef>
              <c:f>R_3!$F$49:$I$49</c:f>
              <c:strCache>
                <c:ptCount val="4"/>
                <c:pt idx="0">
                  <c:v>FY19</c:v>
                </c:pt>
                <c:pt idx="1">
                  <c:v>FY20</c:v>
                </c:pt>
                <c:pt idx="2">
                  <c:v>FY21</c:v>
                </c:pt>
                <c:pt idx="3">
                  <c:v>FY22 2M</c:v>
                </c:pt>
              </c:strCache>
            </c:strRef>
          </c:cat>
          <c:val>
            <c:numRef>
              <c:f>R_3!$F$53:$I$53</c:f>
              <c:numCache>
                <c:formatCode>#,##0;\(#,##0\);\-</c:formatCode>
                <c:ptCount val="4"/>
                <c:pt idx="1">
                  <c:v>17492.121692371249</c:v>
                </c:pt>
                <c:pt idx="2">
                  <c:v>16622.104494055173</c:v>
                </c:pt>
                <c:pt idx="3">
                  <c:v>16850.343939807215</c:v>
                </c:pt>
              </c:numCache>
            </c:numRef>
          </c:val>
          <c:extLst>
            <c:ext xmlns:c16="http://schemas.microsoft.com/office/drawing/2014/chart" uri="{C3380CC4-5D6E-409C-BE32-E72D297353CC}">
              <c16:uniqueId val="{00000000-4B0F-4A69-8121-5E1BB376BAB1}"/>
            </c:ext>
          </c:extLst>
        </c:ser>
        <c:ser>
          <c:idx val="3"/>
          <c:order val="3"/>
          <c:tx>
            <c:strRef>
              <c:f>R_3!$E$52</c:f>
              <c:strCache>
                <c:ptCount val="1"/>
                <c:pt idx="0">
                  <c:v>Spread</c:v>
                </c:pt>
              </c:strCache>
            </c:strRef>
          </c:tx>
          <c:spPr>
            <a:solidFill>
              <a:srgbClr val="6D2077">
                <a:alpha val="5000"/>
              </a:srgb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8-4B0F-4A69-8121-5E1BB376BAB1}"/>
                </c:ext>
              </c:extLst>
            </c:dLbl>
            <c:dLbl>
              <c:idx val="1"/>
              <c:delete val="1"/>
              <c:extLst>
                <c:ext xmlns:c15="http://schemas.microsoft.com/office/drawing/2012/chart" uri="{CE6537A1-D6FC-4f65-9D91-7224C49458BB}"/>
                <c:ext xmlns:c16="http://schemas.microsoft.com/office/drawing/2014/chart" uri="{C3380CC4-5D6E-409C-BE32-E72D297353CC}">
                  <c16:uniqueId val="{00000005-4B0F-4A69-8121-5E1BB376BAB1}"/>
                </c:ext>
              </c:extLst>
            </c:dLbl>
            <c:dLbl>
              <c:idx val="2"/>
              <c:layout>
                <c:manualLayout>
                  <c:x val="-2.0135717909690588E-2"/>
                  <c:y val="-1.93998471434616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B0F-4A69-8121-5E1BB376BAB1}"/>
                </c:ext>
              </c:extLst>
            </c:dLbl>
            <c:dLbl>
              <c:idx val="3"/>
              <c:layout>
                <c:manualLayout>
                  <c:x val="-5.6380010147133432E-2"/>
                  <c:y val="-1.93998471434616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0F-4A69-8121-5E1BB376BAB1}"/>
                </c:ext>
              </c:extLst>
            </c:dLbl>
            <c:spPr>
              <a:noFill/>
              <a:ln>
                <a:noFill/>
              </a:ln>
              <a:effectLst/>
            </c:spPr>
            <c:txPr>
              <a:bodyPr rot="0" spcFirstLastPara="1" vertOverflow="ellipsis" vert="horz" wrap="square" anchor="ctr" anchorCtr="1"/>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R_3!$F$49:$I$49</c:f>
              <c:strCache>
                <c:ptCount val="4"/>
                <c:pt idx="0">
                  <c:v>FY19</c:v>
                </c:pt>
                <c:pt idx="1">
                  <c:v>FY20</c:v>
                </c:pt>
                <c:pt idx="2">
                  <c:v>FY21</c:v>
                </c:pt>
                <c:pt idx="3">
                  <c:v>FY22 2M</c:v>
                </c:pt>
              </c:strCache>
            </c:strRef>
          </c:cat>
          <c:val>
            <c:numRef>
              <c:f>R_3!$F$52:$I$52</c:f>
              <c:numCache>
                <c:formatCode>#,##0;\(#,##0\);\-</c:formatCode>
                <c:ptCount val="4"/>
                <c:pt idx="1">
                  <c:v>27863.072513637337</c:v>
                </c:pt>
                <c:pt idx="2">
                  <c:v>30555.150693910975</c:v>
                </c:pt>
                <c:pt idx="3">
                  <c:v>30215.790805383469</c:v>
                </c:pt>
              </c:numCache>
            </c:numRef>
          </c:val>
          <c:extLst>
            <c:ext xmlns:c16="http://schemas.microsoft.com/office/drawing/2014/chart" uri="{C3380CC4-5D6E-409C-BE32-E72D297353CC}">
              <c16:uniqueId val="{00000001-4B0F-4A69-8121-5E1BB376BAB1}"/>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R_3!$E$50</c:f>
              <c:strCache>
                <c:ptCount val="1"/>
                <c:pt idx="0">
                  <c:v>ASP</c:v>
                </c:pt>
              </c:strCache>
            </c:strRef>
          </c:tx>
          <c:spPr>
            <a:ln w="12700" cap="rnd">
              <a:solidFill>
                <a:srgbClr val="6D2077"/>
              </a:solidFill>
              <a:round/>
            </a:ln>
            <a:effectLst/>
          </c:spPr>
          <c:marker>
            <c:symbol val="none"/>
          </c:marker>
          <c:cat>
            <c:strRef>
              <c:f>R_3!$F$49:$I$49</c:f>
              <c:strCache>
                <c:ptCount val="4"/>
                <c:pt idx="0">
                  <c:v>FY19</c:v>
                </c:pt>
                <c:pt idx="1">
                  <c:v>FY20</c:v>
                </c:pt>
                <c:pt idx="2">
                  <c:v>FY21</c:v>
                </c:pt>
                <c:pt idx="3">
                  <c:v>FY22 2M</c:v>
                </c:pt>
              </c:strCache>
            </c:strRef>
          </c:cat>
          <c:val>
            <c:numRef>
              <c:f>R_3!$F$50:$I$50</c:f>
              <c:numCache>
                <c:formatCode>#,##0;\(#,##0\);\-</c:formatCode>
                <c:ptCount val="4"/>
                <c:pt idx="1">
                  <c:v>45355.194206008586</c:v>
                </c:pt>
                <c:pt idx="2">
                  <c:v>47177.255187966148</c:v>
                </c:pt>
                <c:pt idx="3">
                  <c:v>47066.134745190684</c:v>
                </c:pt>
              </c:numCache>
            </c:numRef>
          </c:val>
          <c:smooth val="0"/>
          <c:extLst>
            <c:ext xmlns:c16="http://schemas.microsoft.com/office/drawing/2014/chart" uri="{C3380CC4-5D6E-409C-BE32-E72D297353CC}">
              <c16:uniqueId val="{00000002-4B0F-4A69-8121-5E1BB376BAB1}"/>
            </c:ext>
          </c:extLst>
        </c:ser>
        <c:ser>
          <c:idx val="1"/>
          <c:order val="1"/>
          <c:tx>
            <c:strRef>
              <c:f>R_3!$E$51</c:f>
              <c:strCache>
                <c:ptCount val="1"/>
                <c:pt idx="0">
                  <c:v>APP</c:v>
                </c:pt>
              </c:strCache>
            </c:strRef>
          </c:tx>
          <c:spPr>
            <a:ln w="12700" cap="rnd">
              <a:solidFill>
                <a:srgbClr val="B68FBB"/>
              </a:solidFill>
              <a:round/>
            </a:ln>
            <a:effectLst/>
          </c:spPr>
          <c:marker>
            <c:symbol val="none"/>
          </c:marker>
          <c:cat>
            <c:strRef>
              <c:f>R_3!$F$49:$I$49</c:f>
              <c:strCache>
                <c:ptCount val="4"/>
                <c:pt idx="0">
                  <c:v>FY19</c:v>
                </c:pt>
                <c:pt idx="1">
                  <c:v>FY20</c:v>
                </c:pt>
                <c:pt idx="2">
                  <c:v>FY21</c:v>
                </c:pt>
                <c:pt idx="3">
                  <c:v>FY22 2M</c:v>
                </c:pt>
              </c:strCache>
            </c:strRef>
          </c:cat>
          <c:val>
            <c:numRef>
              <c:f>R_3!$F$51:$I$51</c:f>
              <c:numCache>
                <c:formatCode>#,##0;\(#,##0\);\-</c:formatCode>
                <c:ptCount val="4"/>
                <c:pt idx="1">
                  <c:v>17492.121692371249</c:v>
                </c:pt>
                <c:pt idx="2">
                  <c:v>16622.104494055173</c:v>
                </c:pt>
                <c:pt idx="3">
                  <c:v>16850.343939807215</c:v>
                </c:pt>
              </c:numCache>
            </c:numRef>
          </c:val>
          <c:smooth val="0"/>
          <c:extLst>
            <c:ext xmlns:c16="http://schemas.microsoft.com/office/drawing/2014/chart" uri="{C3380CC4-5D6E-409C-BE32-E72D297353CC}">
              <c16:uniqueId val="{00000003-4B0F-4A69-8121-5E1BB376BAB1}"/>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max val="700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layout>
            <c:manualLayout>
              <c:xMode val="edge"/>
              <c:yMode val="edge"/>
              <c:x val="0"/>
              <c:y val="0.36493454715614027"/>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Spread_Normal</a:t>
            </a:r>
            <a:endParaRPr lang="ko-KR" b="1">
              <a:solidFill>
                <a:srgbClr val="00338D"/>
              </a:solidFill>
            </a:endParaRPr>
          </a:p>
        </c:rich>
      </c:tx>
      <c:layout>
        <c:manualLayout>
          <c:xMode val="edge"/>
          <c:yMode val="edge"/>
          <c:x val="1.8410631859380466E-2"/>
          <c:y val="3.2407407407407406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760388480369497"/>
          <c:y val="0.18260438791248243"/>
          <c:w val="0.75323853491864878"/>
          <c:h val="0.55715136673505861"/>
        </c:manualLayout>
      </c:layout>
      <c:areaChart>
        <c:grouping val="stacked"/>
        <c:varyColors val="0"/>
        <c:ser>
          <c:idx val="2"/>
          <c:order val="2"/>
          <c:spPr>
            <a:solidFill>
              <a:sysClr val="window" lastClr="FFFFFF"/>
            </a:solidFill>
            <a:ln w="25400">
              <a:noFill/>
            </a:ln>
            <a:effectLst/>
          </c:spPr>
          <c:val>
            <c:numRef>
              <c:f>R_3!$F$25:$I$25</c:f>
              <c:numCache>
                <c:formatCode>#,##0;\(#,##0\);\-</c:formatCode>
                <c:ptCount val="4"/>
                <c:pt idx="0">
                  <c:v>8366.0337130786666</c:v>
                </c:pt>
                <c:pt idx="1">
                  <c:v>9425.7549718638365</c:v>
                </c:pt>
                <c:pt idx="2">
                  <c:v>10765.591895979154</c:v>
                </c:pt>
                <c:pt idx="3">
                  <c:v>11896.248795642639</c:v>
                </c:pt>
              </c:numCache>
            </c:numRef>
          </c:val>
          <c:extLst>
            <c:ext xmlns:c16="http://schemas.microsoft.com/office/drawing/2014/chart" uri="{C3380CC4-5D6E-409C-BE32-E72D297353CC}">
              <c16:uniqueId val="{00000000-422D-4E49-8C49-7A89F5133C92}"/>
            </c:ext>
          </c:extLst>
        </c:ser>
        <c:ser>
          <c:idx val="3"/>
          <c:order val="3"/>
          <c:tx>
            <c:strRef>
              <c:f>R_3!$E$24</c:f>
              <c:strCache>
                <c:ptCount val="1"/>
                <c:pt idx="0">
                  <c:v>Spread</c:v>
                </c:pt>
              </c:strCache>
            </c:strRef>
          </c:tx>
          <c:spPr>
            <a:solidFill>
              <a:srgbClr val="00A3A1">
                <a:alpha val="10000"/>
              </a:srgbClr>
            </a:solidFill>
            <a:ln w="25400">
              <a:noFill/>
            </a:ln>
            <a:effectLst/>
          </c:spP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R_3!$F$24:$I$24</c:f>
              <c:numCache>
                <c:formatCode>#,##0;\(#,##0\);\-</c:formatCode>
                <c:ptCount val="4"/>
                <c:pt idx="0">
                  <c:v>9119.1656016022407</c:v>
                </c:pt>
                <c:pt idx="1">
                  <c:v>8729.2832778644115</c:v>
                </c:pt>
                <c:pt idx="2">
                  <c:v>8120.4227186444459</c:v>
                </c:pt>
                <c:pt idx="3">
                  <c:v>8968.7304752528016</c:v>
                </c:pt>
              </c:numCache>
            </c:numRef>
          </c:val>
          <c:extLst>
            <c:ext xmlns:c16="http://schemas.microsoft.com/office/drawing/2014/chart" uri="{C3380CC4-5D6E-409C-BE32-E72D297353CC}">
              <c16:uniqueId val="{00000001-422D-4E49-8C49-7A89F5133C92}"/>
            </c:ext>
          </c:extLst>
        </c:ser>
        <c:dLbls>
          <c:showLegendKey val="0"/>
          <c:showVal val="0"/>
          <c:showCatName val="0"/>
          <c:showSerName val="0"/>
          <c:showPercent val="0"/>
          <c:showBubbleSize val="0"/>
        </c:dLbls>
        <c:axId val="1865262367"/>
        <c:axId val="1865264863"/>
      </c:areaChart>
      <c:lineChart>
        <c:grouping val="standard"/>
        <c:varyColors val="0"/>
        <c:ser>
          <c:idx val="0"/>
          <c:order val="0"/>
          <c:tx>
            <c:strRef>
              <c:f>R_3!$E$22</c:f>
              <c:strCache>
                <c:ptCount val="1"/>
                <c:pt idx="0">
                  <c:v>ASP</c:v>
                </c:pt>
              </c:strCache>
            </c:strRef>
          </c:tx>
          <c:spPr>
            <a:ln w="22225" cap="rnd">
              <a:solidFill>
                <a:srgbClr val="00A3A1"/>
              </a:solidFill>
              <a:round/>
            </a:ln>
            <a:effectLst/>
          </c:spPr>
          <c:marker>
            <c:symbol val="none"/>
          </c:marker>
          <c:dLbls>
            <c:dLbl>
              <c:idx val="2"/>
              <c:layout>
                <c:manualLayout>
                  <c:x val="-9.2624302384576362E-2"/>
                  <c:y val="-5.9714405277436891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A3A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E72-4B04-9ED9-7810EE6976B8}"/>
                </c:ext>
              </c:extLst>
            </c:dLbl>
            <c:dLbl>
              <c:idx val="3"/>
              <c:layout>
                <c:manualLayout>
                  <c:x val="-8.0542871638762045E-2"/>
                  <c:y val="-5.9714405277436891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A3A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72-4B04-9ED9-7810EE6976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R_3!$F$21:$I$21</c:f>
              <c:strCache>
                <c:ptCount val="4"/>
                <c:pt idx="0">
                  <c:v>FY19</c:v>
                </c:pt>
                <c:pt idx="1">
                  <c:v>FY20</c:v>
                </c:pt>
                <c:pt idx="2">
                  <c:v>FY21</c:v>
                </c:pt>
                <c:pt idx="3">
                  <c:v>FY22 2M</c:v>
                </c:pt>
              </c:strCache>
            </c:strRef>
          </c:cat>
          <c:val>
            <c:numRef>
              <c:f>R_3!$F$22:$I$22</c:f>
              <c:numCache>
                <c:formatCode>#,##0;\(#,##0\);\-</c:formatCode>
                <c:ptCount val="4"/>
                <c:pt idx="0">
                  <c:v>17485.199314680907</c:v>
                </c:pt>
                <c:pt idx="1">
                  <c:v>18155.038249728248</c:v>
                </c:pt>
                <c:pt idx="2">
                  <c:v>18886.0146146236</c:v>
                </c:pt>
                <c:pt idx="3">
                  <c:v>20864.979270895441</c:v>
                </c:pt>
              </c:numCache>
            </c:numRef>
          </c:val>
          <c:smooth val="0"/>
          <c:extLst>
            <c:ext xmlns:c16="http://schemas.microsoft.com/office/drawing/2014/chart" uri="{C3380CC4-5D6E-409C-BE32-E72D297353CC}">
              <c16:uniqueId val="{00000002-422D-4E49-8C49-7A89F5133C92}"/>
            </c:ext>
          </c:extLst>
        </c:ser>
        <c:ser>
          <c:idx val="1"/>
          <c:order val="1"/>
          <c:tx>
            <c:strRef>
              <c:f>R_3!$E$23</c:f>
              <c:strCache>
                <c:ptCount val="1"/>
                <c:pt idx="0">
                  <c:v>APP</c:v>
                </c:pt>
              </c:strCache>
            </c:strRef>
          </c:tx>
          <c:spPr>
            <a:ln w="22225" cap="rnd">
              <a:solidFill>
                <a:srgbClr val="7FD1D0"/>
              </a:solidFill>
              <a:round/>
            </a:ln>
            <a:effectLst/>
          </c:spPr>
          <c:marker>
            <c:symbol val="none"/>
          </c:marker>
          <c:dLbls>
            <c:dLbl>
              <c:idx val="2"/>
              <c:layout>
                <c:manualLayout>
                  <c:x val="-7.2488584474885917E-2"/>
                  <c:y val="5.9714405277436891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7FD1D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E72-4B04-9ED9-7810EE6976B8}"/>
                </c:ext>
              </c:extLst>
            </c:dLbl>
            <c:dLbl>
              <c:idx val="3"/>
              <c:layout>
                <c:manualLayout>
                  <c:x val="-7.2488584474885848E-2"/>
                  <c:y val="5.307947135772173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7FD1D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E72-4B04-9ED9-7810EE6976B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R_3!$F$21:$I$21</c:f>
              <c:strCache>
                <c:ptCount val="4"/>
                <c:pt idx="0">
                  <c:v>FY19</c:v>
                </c:pt>
                <c:pt idx="1">
                  <c:v>FY20</c:v>
                </c:pt>
                <c:pt idx="2">
                  <c:v>FY21</c:v>
                </c:pt>
                <c:pt idx="3">
                  <c:v>FY22 2M</c:v>
                </c:pt>
              </c:strCache>
            </c:strRef>
          </c:cat>
          <c:val>
            <c:numRef>
              <c:f>R_3!$F$23:$I$23</c:f>
              <c:numCache>
                <c:formatCode>#,##0;\(#,##0\);\-</c:formatCode>
                <c:ptCount val="4"/>
                <c:pt idx="0">
                  <c:v>8366.0337130786666</c:v>
                </c:pt>
                <c:pt idx="1">
                  <c:v>9425.7549718638365</c:v>
                </c:pt>
                <c:pt idx="2">
                  <c:v>10765.591895979154</c:v>
                </c:pt>
                <c:pt idx="3">
                  <c:v>11896.248795642639</c:v>
                </c:pt>
              </c:numCache>
            </c:numRef>
          </c:val>
          <c:smooth val="0"/>
          <c:extLst>
            <c:ext xmlns:c16="http://schemas.microsoft.com/office/drawing/2014/chart" uri="{C3380CC4-5D6E-409C-BE32-E72D297353CC}">
              <c16:uniqueId val="{00000003-422D-4E49-8C49-7A89F5133C92}"/>
            </c:ext>
          </c:extLst>
        </c:ser>
        <c:dLbls>
          <c:showLegendKey val="0"/>
          <c:showVal val="0"/>
          <c:showCatName val="0"/>
          <c:showSerName val="0"/>
          <c:showPercent val="0"/>
          <c:showBubbleSize val="0"/>
        </c:dLbls>
        <c:marker val="1"/>
        <c:smooth val="0"/>
        <c:axId val="1865262367"/>
        <c:axId val="1865264863"/>
      </c:lineChart>
      <c:catAx>
        <c:axId val="186526236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4863"/>
        <c:crosses val="autoZero"/>
        <c:auto val="1"/>
        <c:lblAlgn val="ctr"/>
        <c:lblOffset val="100"/>
        <c:noMultiLvlLbl val="0"/>
      </c:catAx>
      <c:valAx>
        <c:axId val="1865264863"/>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KRW</a:t>
                </a:r>
                <a:endParaRPr lang="ko-KR"/>
              </a:p>
            </c:rich>
          </c:tx>
          <c:layout>
            <c:manualLayout>
              <c:xMode val="edge"/>
              <c:yMode val="edge"/>
              <c:x val="5.5584094368340952E-3"/>
              <c:y val="0.3461967461657135"/>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865262367"/>
        <c:crosses val="autoZero"/>
        <c:crossBetween val="between"/>
      </c:valAx>
      <c:spPr>
        <a:noFill/>
        <a:ln>
          <a:noFill/>
        </a:ln>
        <a:effectLst/>
      </c:spPr>
    </c:plotArea>
    <c:legend>
      <c:legendPos val="r"/>
      <c:legendEntry>
        <c:idx val="1"/>
        <c:delete val="1"/>
      </c:legendEntry>
      <c:layout>
        <c:manualLayout>
          <c:xMode val="edge"/>
          <c:yMode val="edge"/>
          <c:x val="0.21224730930661406"/>
          <c:y val="0.84518452691615065"/>
          <c:w val="0.6822760150192142"/>
          <c:h val="0.12386951435940757"/>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800" b="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Arial" panose="020B0604020202020204" pitchFamily="34" charset="0"/>
              </a:defRPr>
            </a:pPr>
            <a:r>
              <a:rPr lang="ko-KR" altLang="en-US" b="1">
                <a:solidFill>
                  <a:srgbClr val="00338D"/>
                </a:solidFill>
              </a:rPr>
              <a:t>매입단가</a:t>
            </a:r>
            <a:r>
              <a:rPr lang="en-US" altLang="ko-KR" b="1">
                <a:solidFill>
                  <a:srgbClr val="00338D"/>
                </a:solidFill>
              </a:rPr>
              <a:t>_RA</a:t>
            </a:r>
            <a:r>
              <a:rPr lang="ko-KR" altLang="en-US" b="1" baseline="0">
                <a:solidFill>
                  <a:srgbClr val="00338D"/>
                </a:solidFill>
              </a:rPr>
              <a:t>동박</a:t>
            </a:r>
            <a:endParaRPr lang="ko-KR" b="1">
              <a:solidFill>
                <a:srgbClr val="00338D"/>
              </a:solidFill>
            </a:endParaRPr>
          </a:p>
        </c:rich>
      </c:tx>
      <c:layout>
        <c:manualLayout>
          <c:xMode val="edge"/>
          <c:yMode val="edge"/>
          <c:x val="6.7359666930390361E-2"/>
          <c:y val="6.8108268414936057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Arial" panose="020B0604020202020204" pitchFamily="34" charset="0"/>
            </a:defRPr>
          </a:pPr>
          <a:endParaRPr lang="ko-KR"/>
        </a:p>
      </c:txPr>
    </c:title>
    <c:autoTitleDeleted val="0"/>
    <c:plotArea>
      <c:layout>
        <c:manualLayout>
          <c:layoutTarget val="inner"/>
          <c:xMode val="edge"/>
          <c:yMode val="edge"/>
          <c:x val="0.22784178918232686"/>
          <c:y val="0.27215805703812568"/>
          <c:w val="0.74857140104046394"/>
          <c:h val="0.40046022664586195"/>
        </c:manualLayout>
      </c:layout>
      <c:lineChart>
        <c:grouping val="standard"/>
        <c:varyColors val="0"/>
        <c:ser>
          <c:idx val="0"/>
          <c:order val="0"/>
          <c:tx>
            <c:strRef>
              <c:f>재고금액상세!$C$13</c:f>
              <c:strCache>
                <c:ptCount val="1"/>
                <c:pt idx="0">
                  <c:v>RA동박-1</c:v>
                </c:pt>
              </c:strCache>
            </c:strRef>
          </c:tx>
          <c:spPr>
            <a:ln w="9525" cap="rnd">
              <a:solidFill>
                <a:srgbClr val="C6007E"/>
              </a:solidFill>
              <a:round/>
            </a:ln>
            <a:effectLst/>
          </c:spPr>
          <c:marker>
            <c:symbol val="none"/>
          </c:marker>
          <c:cat>
            <c:strRef>
              <c:f>재고금액상세!$I$12:$K$12</c:f>
              <c:strCache>
                <c:ptCount val="3"/>
                <c:pt idx="0">
                  <c:v>FY19</c:v>
                </c:pt>
                <c:pt idx="1">
                  <c:v>FY20</c:v>
                </c:pt>
                <c:pt idx="2">
                  <c:v>FY21</c:v>
                </c:pt>
              </c:strCache>
            </c:strRef>
          </c:cat>
          <c:val>
            <c:numRef>
              <c:f>재고금액상세!$O$13:$Q$13</c:f>
              <c:numCache>
                <c:formatCode>#,##0;\(#,##0\);\-</c:formatCode>
                <c:ptCount val="3"/>
                <c:pt idx="0">
                  <c:v>4075.2595454545453</c:v>
                </c:pt>
                <c:pt idx="1">
                  <c:v>3580.7103974932502</c:v>
                </c:pt>
                <c:pt idx="2">
                  <c:v>4002.9750861509624</c:v>
                </c:pt>
              </c:numCache>
            </c:numRef>
          </c:val>
          <c:smooth val="0"/>
          <c:extLst>
            <c:ext xmlns:c16="http://schemas.microsoft.com/office/drawing/2014/chart" uri="{C3380CC4-5D6E-409C-BE32-E72D297353CC}">
              <c16:uniqueId val="{00000000-4FAE-4F26-A672-6E49B6C5A1EB}"/>
            </c:ext>
          </c:extLst>
        </c:ser>
        <c:ser>
          <c:idx val="1"/>
          <c:order val="1"/>
          <c:tx>
            <c:strRef>
              <c:f>재고금액상세!$C$14</c:f>
              <c:strCache>
                <c:ptCount val="1"/>
                <c:pt idx="0">
                  <c:v>RA동박-2</c:v>
                </c:pt>
              </c:strCache>
            </c:strRef>
          </c:tx>
          <c:spPr>
            <a:ln w="9525" cap="rnd">
              <a:solidFill>
                <a:srgbClr val="6D2077"/>
              </a:solidFill>
              <a:round/>
            </a:ln>
            <a:effectLst/>
          </c:spPr>
          <c:marker>
            <c:symbol val="none"/>
          </c:marker>
          <c:cat>
            <c:strRef>
              <c:f>재고금액상세!$I$12:$K$12</c:f>
              <c:strCache>
                <c:ptCount val="3"/>
                <c:pt idx="0">
                  <c:v>FY19</c:v>
                </c:pt>
                <c:pt idx="1">
                  <c:v>FY20</c:v>
                </c:pt>
                <c:pt idx="2">
                  <c:v>FY21</c:v>
                </c:pt>
              </c:strCache>
            </c:strRef>
          </c:cat>
          <c:val>
            <c:numRef>
              <c:f>재고금액상세!$O$14:$Q$14</c:f>
              <c:numCache>
                <c:formatCode>#,##0;\(#,##0\);\-</c:formatCode>
                <c:ptCount val="3"/>
                <c:pt idx="0">
                  <c:v>#N/A</c:v>
                </c:pt>
                <c:pt idx="1">
                  <c:v>3305.7284262716535</c:v>
                </c:pt>
                <c:pt idx="2">
                  <c:v>4202.9342589715307</c:v>
                </c:pt>
              </c:numCache>
            </c:numRef>
          </c:val>
          <c:smooth val="0"/>
          <c:extLst>
            <c:ext xmlns:c16="http://schemas.microsoft.com/office/drawing/2014/chart" uri="{C3380CC4-5D6E-409C-BE32-E72D297353CC}">
              <c16:uniqueId val="{00000001-4FAE-4F26-A672-6E49B6C5A1EB}"/>
            </c:ext>
          </c:extLst>
        </c:ser>
        <c:ser>
          <c:idx val="2"/>
          <c:order val="2"/>
          <c:tx>
            <c:strRef>
              <c:f>재고금액상세!$C$15</c:f>
              <c:strCache>
                <c:ptCount val="1"/>
                <c:pt idx="0">
                  <c:v>RA동박-3</c:v>
                </c:pt>
              </c:strCache>
            </c:strRef>
          </c:tx>
          <c:spPr>
            <a:ln w="9525" cap="rnd">
              <a:solidFill>
                <a:srgbClr val="0091DA"/>
              </a:solidFill>
              <a:round/>
            </a:ln>
            <a:effectLst/>
          </c:spPr>
          <c:marker>
            <c:symbol val="none"/>
          </c:marker>
          <c:cat>
            <c:strRef>
              <c:f>재고금액상세!$I$12:$K$12</c:f>
              <c:strCache>
                <c:ptCount val="3"/>
                <c:pt idx="0">
                  <c:v>FY19</c:v>
                </c:pt>
                <c:pt idx="1">
                  <c:v>FY20</c:v>
                </c:pt>
                <c:pt idx="2">
                  <c:v>FY21</c:v>
                </c:pt>
              </c:strCache>
            </c:strRef>
          </c:cat>
          <c:val>
            <c:numRef>
              <c:f>재고금액상세!$O$15:$Q$15</c:f>
              <c:numCache>
                <c:formatCode>#,##0;\(#,##0\);\-</c:formatCode>
                <c:ptCount val="3"/>
                <c:pt idx="0">
                  <c:v>3340.6733068562967</c:v>
                </c:pt>
                <c:pt idx="1">
                  <c:v>3507.3654235870194</c:v>
                </c:pt>
                <c:pt idx="2">
                  <c:v>3555.7569752541976</c:v>
                </c:pt>
              </c:numCache>
            </c:numRef>
          </c:val>
          <c:smooth val="0"/>
          <c:extLst>
            <c:ext xmlns:c16="http://schemas.microsoft.com/office/drawing/2014/chart" uri="{C3380CC4-5D6E-409C-BE32-E72D297353CC}">
              <c16:uniqueId val="{00000002-4FAE-4F26-A672-6E49B6C5A1EB}"/>
            </c:ext>
          </c:extLst>
        </c:ser>
        <c:ser>
          <c:idx val="3"/>
          <c:order val="3"/>
          <c:tx>
            <c:strRef>
              <c:f>재고금액상세!$C$16</c:f>
              <c:strCache>
                <c:ptCount val="1"/>
                <c:pt idx="0">
                  <c:v>RA동박-4</c:v>
                </c:pt>
              </c:strCache>
            </c:strRef>
          </c:tx>
          <c:spPr>
            <a:ln w="9525" cap="rnd">
              <a:solidFill>
                <a:srgbClr val="EAAA00"/>
              </a:solidFill>
              <a:round/>
            </a:ln>
            <a:effectLst/>
          </c:spPr>
          <c:marker>
            <c:symbol val="none"/>
          </c:marker>
          <c:cat>
            <c:strRef>
              <c:f>재고금액상세!$I$12:$K$12</c:f>
              <c:strCache>
                <c:ptCount val="3"/>
                <c:pt idx="0">
                  <c:v>FY19</c:v>
                </c:pt>
                <c:pt idx="1">
                  <c:v>FY20</c:v>
                </c:pt>
                <c:pt idx="2">
                  <c:v>FY21</c:v>
                </c:pt>
              </c:strCache>
            </c:strRef>
          </c:cat>
          <c:val>
            <c:numRef>
              <c:f>재고금액상세!$O$16:$Q$16</c:f>
              <c:numCache>
                <c:formatCode>#,##0;\(#,##0\);\-</c:formatCode>
                <c:ptCount val="3"/>
                <c:pt idx="0">
                  <c:v>3354.0702461764945</c:v>
                </c:pt>
                <c:pt idx="1">
                  <c:v>3359.8067366766682</c:v>
                </c:pt>
                <c:pt idx="2">
                  <c:v>3745.3356772552256</c:v>
                </c:pt>
              </c:numCache>
            </c:numRef>
          </c:val>
          <c:smooth val="0"/>
          <c:extLst>
            <c:ext xmlns:c16="http://schemas.microsoft.com/office/drawing/2014/chart" uri="{C3380CC4-5D6E-409C-BE32-E72D297353CC}">
              <c16:uniqueId val="{00000003-4FAE-4F26-A672-6E49B6C5A1EB}"/>
            </c:ext>
          </c:extLst>
        </c:ser>
        <c:ser>
          <c:idx val="4"/>
          <c:order val="4"/>
          <c:tx>
            <c:strRef>
              <c:f>재고금액상세!$C$17</c:f>
              <c:strCache>
                <c:ptCount val="1"/>
                <c:pt idx="0">
                  <c:v>RA동박-5</c:v>
                </c:pt>
              </c:strCache>
            </c:strRef>
          </c:tx>
          <c:spPr>
            <a:ln w="9525" cap="rnd">
              <a:solidFill>
                <a:srgbClr val="005EB8"/>
              </a:solidFill>
              <a:round/>
            </a:ln>
            <a:effectLst/>
          </c:spPr>
          <c:marker>
            <c:symbol val="none"/>
          </c:marker>
          <c:cat>
            <c:strRef>
              <c:f>재고금액상세!$I$12:$K$12</c:f>
              <c:strCache>
                <c:ptCount val="3"/>
                <c:pt idx="0">
                  <c:v>FY19</c:v>
                </c:pt>
                <c:pt idx="1">
                  <c:v>FY20</c:v>
                </c:pt>
                <c:pt idx="2">
                  <c:v>FY21</c:v>
                </c:pt>
              </c:strCache>
            </c:strRef>
          </c:cat>
          <c:val>
            <c:numRef>
              <c:f>재고금액상세!$O$17:$Q$17</c:f>
              <c:numCache>
                <c:formatCode>#,##0;\(#,##0\);\-</c:formatCode>
                <c:ptCount val="3"/>
                <c:pt idx="0">
                  <c:v>3553.3901612834588</c:v>
                </c:pt>
                <c:pt idx="1">
                  <c:v>3558.5506328129341</c:v>
                </c:pt>
                <c:pt idx="2">
                  <c:v>3603.5697008067377</c:v>
                </c:pt>
              </c:numCache>
            </c:numRef>
          </c:val>
          <c:smooth val="0"/>
          <c:extLst>
            <c:ext xmlns:c16="http://schemas.microsoft.com/office/drawing/2014/chart" uri="{C3380CC4-5D6E-409C-BE32-E72D297353CC}">
              <c16:uniqueId val="{00000004-4FAE-4F26-A672-6E49B6C5A1EB}"/>
            </c:ext>
          </c:extLst>
        </c:ser>
        <c:ser>
          <c:idx val="5"/>
          <c:order val="5"/>
          <c:tx>
            <c:strRef>
              <c:f>재고금액상세!$C$18</c:f>
              <c:strCache>
                <c:ptCount val="1"/>
                <c:pt idx="0">
                  <c:v>RA동박-6</c:v>
                </c:pt>
              </c:strCache>
            </c:strRef>
          </c:tx>
          <c:spPr>
            <a:ln w="9525" cap="rnd">
              <a:solidFill>
                <a:srgbClr val="00338D"/>
              </a:solidFill>
              <a:round/>
            </a:ln>
            <a:effectLst/>
          </c:spPr>
          <c:marker>
            <c:symbol val="none"/>
          </c:marker>
          <c:cat>
            <c:strRef>
              <c:f>재고금액상세!$I$12:$K$12</c:f>
              <c:strCache>
                <c:ptCount val="3"/>
                <c:pt idx="0">
                  <c:v>FY19</c:v>
                </c:pt>
                <c:pt idx="1">
                  <c:v>FY20</c:v>
                </c:pt>
                <c:pt idx="2">
                  <c:v>FY21</c:v>
                </c:pt>
              </c:strCache>
            </c:strRef>
          </c:cat>
          <c:val>
            <c:numRef>
              <c:f>재고금액상세!$O$18:$Q$18</c:f>
              <c:numCache>
                <c:formatCode>#,##0;\(#,##0\);\-</c:formatCode>
                <c:ptCount val="3"/>
                <c:pt idx="0">
                  <c:v>2892.8510312546368</c:v>
                </c:pt>
                <c:pt idx="1">
                  <c:v>2989.1255454302818</c:v>
                </c:pt>
                <c:pt idx="2">
                  <c:v>3155.4394254901963</c:v>
                </c:pt>
              </c:numCache>
            </c:numRef>
          </c:val>
          <c:smooth val="0"/>
          <c:extLst>
            <c:ext xmlns:c16="http://schemas.microsoft.com/office/drawing/2014/chart" uri="{C3380CC4-5D6E-409C-BE32-E72D297353CC}">
              <c16:uniqueId val="{00000005-4FAE-4F26-A672-6E49B6C5A1EB}"/>
            </c:ext>
          </c:extLst>
        </c:ser>
        <c:ser>
          <c:idx val="7"/>
          <c:order val="6"/>
          <c:tx>
            <c:strRef>
              <c:f>재고금액상세!$C$20</c:f>
              <c:strCache>
                <c:ptCount val="1"/>
                <c:pt idx="0">
                  <c:v>RA평균</c:v>
                </c:pt>
              </c:strCache>
            </c:strRef>
          </c:tx>
          <c:spPr>
            <a:ln w="25400" cap="rnd">
              <a:solidFill>
                <a:srgbClr val="C00000"/>
              </a:solidFill>
              <a:prstDash val="sysDash"/>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FAE-4F26-A672-6E49B6C5A1EB}"/>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FAE-4F26-A672-6E49B6C5A1EB}"/>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FAE-4F26-A672-6E49B6C5A1EB}"/>
                </c:ext>
              </c:extLst>
            </c:dLbl>
            <c:spPr>
              <a:solidFill>
                <a:schemeClr val="bg1">
                  <a:alpha val="80000"/>
                </a:schemeClr>
              </a:solidFill>
              <a:ln w="3175">
                <a:solidFill>
                  <a:schemeClr val="tx1"/>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재고금액상세!$I$12:$K$12</c:f>
              <c:strCache>
                <c:ptCount val="3"/>
                <c:pt idx="0">
                  <c:v>FY19</c:v>
                </c:pt>
                <c:pt idx="1">
                  <c:v>FY20</c:v>
                </c:pt>
                <c:pt idx="2">
                  <c:v>FY21</c:v>
                </c:pt>
              </c:strCache>
            </c:strRef>
          </c:cat>
          <c:val>
            <c:numRef>
              <c:f>재고금액상세!$O$20:$Q$20</c:f>
              <c:numCache>
                <c:formatCode>#,##0;\(#,##0\);\-</c:formatCode>
                <c:ptCount val="3"/>
                <c:pt idx="0">
                  <c:v>3315.1846707095992</c:v>
                </c:pt>
                <c:pt idx="1">
                  <c:v>3472.7542992347894</c:v>
                </c:pt>
                <c:pt idx="2">
                  <c:v>3892.0241382755148</c:v>
                </c:pt>
              </c:numCache>
            </c:numRef>
          </c:val>
          <c:smooth val="0"/>
          <c:extLst>
            <c:ext xmlns:c16="http://schemas.microsoft.com/office/drawing/2014/chart" uri="{C3380CC4-5D6E-409C-BE32-E72D297353CC}">
              <c16:uniqueId val="{00000009-4FAE-4F26-A672-6E49B6C5A1EB}"/>
            </c:ext>
          </c:extLst>
        </c:ser>
        <c:dLbls>
          <c:showLegendKey val="0"/>
          <c:showVal val="0"/>
          <c:showCatName val="0"/>
          <c:showSerName val="0"/>
          <c:showPercent val="0"/>
          <c:showBubbleSize val="0"/>
        </c:dLbls>
        <c:smooth val="0"/>
        <c:axId val="636818128"/>
        <c:axId val="636808560"/>
      </c:lineChart>
      <c:catAx>
        <c:axId val="636818128"/>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Arial" panose="020B0604020202020204" pitchFamily="34" charset="0"/>
              </a:defRPr>
            </a:pPr>
            <a:endParaRPr lang="ko-KR"/>
          </a:p>
        </c:txPr>
        <c:crossAx val="636808560"/>
        <c:crosses val="autoZero"/>
        <c:auto val="1"/>
        <c:lblAlgn val="ctr"/>
        <c:lblOffset val="100"/>
        <c:noMultiLvlLbl val="0"/>
      </c:catAx>
      <c:valAx>
        <c:axId val="636808560"/>
        <c:scaling>
          <c:orientation val="minMax"/>
          <c:min val="2500"/>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Arial" panose="020B0604020202020204" pitchFamily="34" charset="0"/>
                  </a:defRPr>
                </a:pPr>
                <a:r>
                  <a:rPr lang="ko-KR"/>
                  <a:t>원</a:t>
                </a:r>
                <a:r>
                  <a:rPr lang="en-US"/>
                  <a:t>/M</a:t>
                </a:r>
                <a:endParaRPr lang="ko-KR"/>
              </a:p>
            </c:rich>
          </c:tx>
          <c:layout>
            <c:manualLayout>
              <c:xMode val="edge"/>
              <c:yMode val="edge"/>
              <c:x val="1.0389325709160071E-2"/>
              <c:y val="0.37672745304822963"/>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Arial" panose="020B0604020202020204" pitchFamily="34" charset="0"/>
                </a:defRPr>
              </a:pPr>
              <a:endParaRPr lang="ko-KR"/>
            </a:p>
          </c:txPr>
        </c:title>
        <c:numFmt formatCode="#,##0;\(#,##0\);\-" sourceLinked="1"/>
        <c:majorTickMark val="out"/>
        <c:minorTickMark val="none"/>
        <c:tickLblPos val="nextTo"/>
        <c:spPr>
          <a:noFill/>
          <a:ln w="3175">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Arial" panose="020B0604020202020204" pitchFamily="34" charset="0"/>
              </a:defRPr>
            </a:pPr>
            <a:endParaRPr lang="ko-KR"/>
          </a:p>
        </c:txPr>
        <c:crossAx val="636818128"/>
        <c:crosses val="autoZero"/>
        <c:crossBetween val="between"/>
        <c:majorUnit val="500"/>
      </c:valAx>
      <c:spPr>
        <a:noFill/>
        <a:ln>
          <a:noFill/>
        </a:ln>
        <a:effectLst/>
      </c:spPr>
    </c:plotArea>
    <c:legend>
      <c:legendPos val="b"/>
      <c:layout>
        <c:manualLayout>
          <c:xMode val="edge"/>
          <c:yMode val="edge"/>
          <c:x val="0.10453748151553831"/>
          <c:y val="0.77853535534053941"/>
          <c:w val="0.85327338006943998"/>
          <c:h val="0.12427201638089422"/>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j-ea"/>
              <a:ea typeface="+mj-ea"/>
              <a:cs typeface="Arial" panose="020B0604020202020204" pitchFamily="34" charset="0"/>
            </a:defRPr>
          </a:pPr>
          <a:endParaRPr lang="ko-KR"/>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mj-ea"/>
          <a:ea typeface="+mj-ea"/>
          <a:cs typeface="Arial" panose="020B0604020202020204" pitchFamily="34" charset="0"/>
        </a:defRPr>
      </a:pPr>
      <a:endParaRPr lang="ko-K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2"/>
          <c:tx>
            <c:strRef>
              <c:f>'Quartarly Turnover'!$C$21</c:f>
              <c:strCache>
                <c:ptCount val="1"/>
                <c:pt idx="0">
                  <c:v>Hidden Base</c:v>
                </c:pt>
              </c:strCache>
            </c:strRef>
          </c:tx>
          <c:spPr>
            <a:noFill/>
            <a:ln>
              <a:noFill/>
            </a:ln>
            <a:effectLst/>
          </c:spPr>
          <c:cat>
            <c:strRef>
              <c:f>'Quartarly Turnover'!$D$18:$P$18</c:f>
              <c:strCache>
                <c:ptCount val="13"/>
                <c:pt idx="0">
                  <c:v>19 1Q</c:v>
                </c:pt>
                <c:pt idx="1">
                  <c:v>19 2Q</c:v>
                </c:pt>
                <c:pt idx="2">
                  <c:v>19 3Q</c:v>
                </c:pt>
                <c:pt idx="3">
                  <c:v>19 4Q</c:v>
                </c:pt>
                <c:pt idx="4">
                  <c:v>20 1Q</c:v>
                </c:pt>
                <c:pt idx="5">
                  <c:v>20 2Q</c:v>
                </c:pt>
                <c:pt idx="6">
                  <c:v>20 3Q</c:v>
                </c:pt>
                <c:pt idx="7">
                  <c:v>20 4Q</c:v>
                </c:pt>
                <c:pt idx="8">
                  <c:v>21 1Q</c:v>
                </c:pt>
                <c:pt idx="9">
                  <c:v>21 2Q</c:v>
                </c:pt>
                <c:pt idx="10">
                  <c:v>21 3Q</c:v>
                </c:pt>
                <c:pt idx="11">
                  <c:v>21 4Q</c:v>
                </c:pt>
                <c:pt idx="12">
                  <c:v>22 1Q</c:v>
                </c:pt>
              </c:strCache>
            </c:strRef>
          </c:cat>
          <c:val>
            <c:numRef>
              <c:f>'Quartarly Turnover'!$D$21:$P$21</c:f>
              <c:numCache>
                <c:formatCode>#,##0;\(#,##0\);\-</c:formatCode>
                <c:ptCount val="13"/>
                <c:pt idx="0">
                  <c:v>1.965893838456678</c:v>
                </c:pt>
                <c:pt idx="1">
                  <c:v>2.1711995006409435</c:v>
                </c:pt>
                <c:pt idx="2">
                  <c:v>3.5571052792687432</c:v>
                </c:pt>
                <c:pt idx="3">
                  <c:v>5.8631621846241799</c:v>
                </c:pt>
                <c:pt idx="4">
                  <c:v>5.5449566191652009</c:v>
                </c:pt>
                <c:pt idx="5">
                  <c:v>5.485424847089579</c:v>
                </c:pt>
                <c:pt idx="6">
                  <c:v>5.6157577917952821</c:v>
                </c:pt>
                <c:pt idx="7">
                  <c:v>5.5552420403538809</c:v>
                </c:pt>
                <c:pt idx="8">
                  <c:v>6.513137908162852</c:v>
                </c:pt>
                <c:pt idx="9">
                  <c:v>5.9101634547835982</c:v>
                </c:pt>
                <c:pt idx="10">
                  <c:v>5.7806628743997557</c:v>
                </c:pt>
                <c:pt idx="11">
                  <c:v>7.9935862009067602</c:v>
                </c:pt>
                <c:pt idx="12">
                  <c:v>9.5828565763154394</c:v>
                </c:pt>
              </c:numCache>
            </c:numRef>
          </c:val>
          <c:extLst>
            <c:ext xmlns:c16="http://schemas.microsoft.com/office/drawing/2014/chart" uri="{C3380CC4-5D6E-409C-BE32-E72D297353CC}">
              <c16:uniqueId val="{00000000-C6EE-43C5-8B56-7AD7FA63E1A2}"/>
            </c:ext>
          </c:extLst>
        </c:ser>
        <c:ser>
          <c:idx val="3"/>
          <c:order val="3"/>
          <c:tx>
            <c:strRef>
              <c:f>'Quartarly Turnover'!$C$22</c:f>
              <c:strCache>
                <c:ptCount val="1"/>
                <c:pt idx="0">
                  <c:v>Spread</c:v>
                </c:pt>
              </c:strCache>
            </c:strRef>
          </c:tx>
          <c:spPr>
            <a:solidFill>
              <a:schemeClr val="accent4"/>
            </a:solidFill>
            <a:ln>
              <a:noFill/>
            </a:ln>
            <a:effectLst/>
          </c:spPr>
          <c:cat>
            <c:strRef>
              <c:f>'Quartarly Turnover'!$D$18:$P$18</c:f>
              <c:strCache>
                <c:ptCount val="13"/>
                <c:pt idx="0">
                  <c:v>19 1Q</c:v>
                </c:pt>
                <c:pt idx="1">
                  <c:v>19 2Q</c:v>
                </c:pt>
                <c:pt idx="2">
                  <c:v>19 3Q</c:v>
                </c:pt>
                <c:pt idx="3">
                  <c:v>19 4Q</c:v>
                </c:pt>
                <c:pt idx="4">
                  <c:v>20 1Q</c:v>
                </c:pt>
                <c:pt idx="5">
                  <c:v>20 2Q</c:v>
                </c:pt>
                <c:pt idx="6">
                  <c:v>20 3Q</c:v>
                </c:pt>
                <c:pt idx="7">
                  <c:v>20 4Q</c:v>
                </c:pt>
                <c:pt idx="8">
                  <c:v>21 1Q</c:v>
                </c:pt>
                <c:pt idx="9">
                  <c:v>21 2Q</c:v>
                </c:pt>
                <c:pt idx="10">
                  <c:v>21 3Q</c:v>
                </c:pt>
                <c:pt idx="11">
                  <c:v>21 4Q</c:v>
                </c:pt>
                <c:pt idx="12">
                  <c:v>22 1Q</c:v>
                </c:pt>
              </c:strCache>
            </c:strRef>
          </c:cat>
          <c:val>
            <c:numRef>
              <c:f>'Quartarly Turnover'!$D$22:$P$22</c:f>
              <c:numCache>
                <c:formatCode>#,##0;\(#,##0\);\-</c:formatCode>
                <c:ptCount val="13"/>
                <c:pt idx="0">
                  <c:v>65.356120258202921</c:v>
                </c:pt>
                <c:pt idx="1">
                  <c:v>61.208364634503489</c:v>
                </c:pt>
                <c:pt idx="2">
                  <c:v>69.453447958956943</c:v>
                </c:pt>
                <c:pt idx="3">
                  <c:v>72.019251831559728</c:v>
                </c:pt>
                <c:pt idx="4">
                  <c:v>74.673440282314104</c:v>
                </c:pt>
                <c:pt idx="5">
                  <c:v>100.83727336811216</c:v>
                </c:pt>
                <c:pt idx="6">
                  <c:v>69.392950903741195</c:v>
                </c:pt>
                <c:pt idx="7">
                  <c:v>89.746369121147836</c:v>
                </c:pt>
                <c:pt idx="8">
                  <c:v>82.990453376744057</c:v>
                </c:pt>
                <c:pt idx="9">
                  <c:v>68.223583163658802</c:v>
                </c:pt>
                <c:pt idx="10">
                  <c:v>53.180685759150109</c:v>
                </c:pt>
                <c:pt idx="11">
                  <c:v>85.416189677960475</c:v>
                </c:pt>
                <c:pt idx="12">
                  <c:v>95.480272387680358</c:v>
                </c:pt>
              </c:numCache>
            </c:numRef>
          </c:val>
          <c:extLst>
            <c:ext xmlns:c16="http://schemas.microsoft.com/office/drawing/2014/chart" uri="{C3380CC4-5D6E-409C-BE32-E72D297353CC}">
              <c16:uniqueId val="{00000001-C6EE-43C5-8B56-7AD7FA63E1A2}"/>
            </c:ext>
          </c:extLst>
        </c:ser>
        <c:dLbls>
          <c:showLegendKey val="0"/>
          <c:showVal val="0"/>
          <c:showCatName val="0"/>
          <c:showSerName val="0"/>
          <c:showPercent val="0"/>
          <c:showBubbleSize val="0"/>
        </c:dLbls>
        <c:axId val="1048392831"/>
        <c:axId val="1048394911"/>
      </c:areaChart>
      <c:lineChart>
        <c:grouping val="standard"/>
        <c:varyColors val="0"/>
        <c:ser>
          <c:idx val="0"/>
          <c:order val="0"/>
          <c:tx>
            <c:strRef>
              <c:f>'Quartarly Turnover'!$C$19</c:f>
              <c:strCache>
                <c:ptCount val="1"/>
                <c:pt idx="0">
                  <c:v>AR Turnover</c:v>
                </c:pt>
              </c:strCache>
            </c:strRef>
          </c:tx>
          <c:spPr>
            <a:ln w="28575" cap="rnd">
              <a:solidFill>
                <a:schemeClr val="accent1"/>
              </a:solidFill>
              <a:round/>
            </a:ln>
            <a:effectLst/>
          </c:spPr>
          <c:marker>
            <c:symbol val="none"/>
          </c:marker>
          <c:cat>
            <c:strRef>
              <c:f>'Quartarly Turnover'!$D$18:$P$18</c:f>
              <c:strCache>
                <c:ptCount val="13"/>
                <c:pt idx="0">
                  <c:v>19 1Q</c:v>
                </c:pt>
                <c:pt idx="1">
                  <c:v>19 2Q</c:v>
                </c:pt>
                <c:pt idx="2">
                  <c:v>19 3Q</c:v>
                </c:pt>
                <c:pt idx="3">
                  <c:v>19 4Q</c:v>
                </c:pt>
                <c:pt idx="4">
                  <c:v>20 1Q</c:v>
                </c:pt>
                <c:pt idx="5">
                  <c:v>20 2Q</c:v>
                </c:pt>
                <c:pt idx="6">
                  <c:v>20 3Q</c:v>
                </c:pt>
                <c:pt idx="7">
                  <c:v>20 4Q</c:v>
                </c:pt>
                <c:pt idx="8">
                  <c:v>21 1Q</c:v>
                </c:pt>
                <c:pt idx="9">
                  <c:v>21 2Q</c:v>
                </c:pt>
                <c:pt idx="10">
                  <c:v>21 3Q</c:v>
                </c:pt>
                <c:pt idx="11">
                  <c:v>21 4Q</c:v>
                </c:pt>
                <c:pt idx="12">
                  <c:v>22 1Q</c:v>
                </c:pt>
              </c:strCache>
            </c:strRef>
          </c:cat>
          <c:val>
            <c:numRef>
              <c:f>'Quartarly Turnover'!$D$19:$P$19</c:f>
              <c:numCache>
                <c:formatCode>#,##0;\(#,##0\);\-</c:formatCode>
                <c:ptCount val="13"/>
                <c:pt idx="0">
                  <c:v>67.322014096659601</c:v>
                </c:pt>
                <c:pt idx="1">
                  <c:v>63.379564135144435</c:v>
                </c:pt>
                <c:pt idx="2">
                  <c:v>73.010553238225683</c:v>
                </c:pt>
                <c:pt idx="3">
                  <c:v>77.882414016183901</c:v>
                </c:pt>
                <c:pt idx="4">
                  <c:v>80.218396901479309</c:v>
                </c:pt>
                <c:pt idx="5">
                  <c:v>106.32269821520174</c:v>
                </c:pt>
                <c:pt idx="6">
                  <c:v>75.008708695536484</c:v>
                </c:pt>
                <c:pt idx="7">
                  <c:v>95.301611161501711</c:v>
                </c:pt>
                <c:pt idx="8">
                  <c:v>89.503591284906904</c:v>
                </c:pt>
                <c:pt idx="9">
                  <c:v>74.133746618442402</c:v>
                </c:pt>
                <c:pt idx="10">
                  <c:v>58.961348633549868</c:v>
                </c:pt>
                <c:pt idx="11">
                  <c:v>93.409775878867237</c:v>
                </c:pt>
                <c:pt idx="12">
                  <c:v>105.06312896399579</c:v>
                </c:pt>
              </c:numCache>
            </c:numRef>
          </c:val>
          <c:smooth val="0"/>
          <c:extLst>
            <c:ext xmlns:c16="http://schemas.microsoft.com/office/drawing/2014/chart" uri="{C3380CC4-5D6E-409C-BE32-E72D297353CC}">
              <c16:uniqueId val="{00000002-C6EE-43C5-8B56-7AD7FA63E1A2}"/>
            </c:ext>
          </c:extLst>
        </c:ser>
        <c:ser>
          <c:idx val="1"/>
          <c:order val="1"/>
          <c:tx>
            <c:strRef>
              <c:f>'Quartarly Turnover'!$C$20</c:f>
              <c:strCache>
                <c:ptCount val="1"/>
                <c:pt idx="0">
                  <c:v>AP Turnover</c:v>
                </c:pt>
              </c:strCache>
            </c:strRef>
          </c:tx>
          <c:spPr>
            <a:ln w="28575" cap="rnd">
              <a:solidFill>
                <a:schemeClr val="accent2"/>
              </a:solidFill>
              <a:round/>
            </a:ln>
            <a:effectLst/>
          </c:spPr>
          <c:marker>
            <c:symbol val="none"/>
          </c:marker>
          <c:cat>
            <c:strRef>
              <c:f>'Quartarly Turnover'!$D$18:$P$18</c:f>
              <c:strCache>
                <c:ptCount val="13"/>
                <c:pt idx="0">
                  <c:v>19 1Q</c:v>
                </c:pt>
                <c:pt idx="1">
                  <c:v>19 2Q</c:v>
                </c:pt>
                <c:pt idx="2">
                  <c:v>19 3Q</c:v>
                </c:pt>
                <c:pt idx="3">
                  <c:v>19 4Q</c:v>
                </c:pt>
                <c:pt idx="4">
                  <c:v>20 1Q</c:v>
                </c:pt>
                <c:pt idx="5">
                  <c:v>20 2Q</c:v>
                </c:pt>
                <c:pt idx="6">
                  <c:v>20 3Q</c:v>
                </c:pt>
                <c:pt idx="7">
                  <c:v>20 4Q</c:v>
                </c:pt>
                <c:pt idx="8">
                  <c:v>21 1Q</c:v>
                </c:pt>
                <c:pt idx="9">
                  <c:v>21 2Q</c:v>
                </c:pt>
                <c:pt idx="10">
                  <c:v>21 3Q</c:v>
                </c:pt>
                <c:pt idx="11">
                  <c:v>21 4Q</c:v>
                </c:pt>
                <c:pt idx="12">
                  <c:v>22 1Q</c:v>
                </c:pt>
              </c:strCache>
            </c:strRef>
          </c:cat>
          <c:val>
            <c:numRef>
              <c:f>'Quartarly Turnover'!$D$20:$P$20</c:f>
              <c:numCache>
                <c:formatCode>#,##0;\(#,##0\);\-</c:formatCode>
                <c:ptCount val="13"/>
                <c:pt idx="0">
                  <c:v>1.965893838456678</c:v>
                </c:pt>
                <c:pt idx="1">
                  <c:v>2.1711995006409435</c:v>
                </c:pt>
                <c:pt idx="2">
                  <c:v>3.5571052792687432</c:v>
                </c:pt>
                <c:pt idx="3">
                  <c:v>5.8631621846241799</c:v>
                </c:pt>
                <c:pt idx="4">
                  <c:v>5.5449566191652009</c:v>
                </c:pt>
                <c:pt idx="5">
                  <c:v>5.485424847089579</c:v>
                </c:pt>
                <c:pt idx="6">
                  <c:v>5.6157577917952821</c:v>
                </c:pt>
                <c:pt idx="7">
                  <c:v>5.5552420403538809</c:v>
                </c:pt>
                <c:pt idx="8">
                  <c:v>6.513137908162852</c:v>
                </c:pt>
                <c:pt idx="9">
                  <c:v>5.9101634547835982</c:v>
                </c:pt>
                <c:pt idx="10">
                  <c:v>5.7806628743997557</c:v>
                </c:pt>
                <c:pt idx="11">
                  <c:v>7.9935862009067602</c:v>
                </c:pt>
                <c:pt idx="12">
                  <c:v>9.5828565763154394</c:v>
                </c:pt>
              </c:numCache>
            </c:numRef>
          </c:val>
          <c:smooth val="1"/>
          <c:extLst>
            <c:ext xmlns:c16="http://schemas.microsoft.com/office/drawing/2014/chart" uri="{C3380CC4-5D6E-409C-BE32-E72D297353CC}">
              <c16:uniqueId val="{00000003-C6EE-43C5-8B56-7AD7FA63E1A2}"/>
            </c:ext>
          </c:extLst>
        </c:ser>
        <c:dLbls>
          <c:showLegendKey val="0"/>
          <c:showVal val="0"/>
          <c:showCatName val="0"/>
          <c:showSerName val="0"/>
          <c:showPercent val="0"/>
          <c:showBubbleSize val="0"/>
        </c:dLbls>
        <c:marker val="1"/>
        <c:smooth val="0"/>
        <c:axId val="1048392831"/>
        <c:axId val="1048394911"/>
      </c:lineChart>
      <c:catAx>
        <c:axId val="1048392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048394911"/>
        <c:crosses val="autoZero"/>
        <c:auto val="1"/>
        <c:lblAlgn val="ctr"/>
        <c:lblOffset val="100"/>
        <c:noMultiLvlLbl val="0"/>
      </c:catAx>
      <c:valAx>
        <c:axId val="1048394911"/>
        <c:scaling>
          <c:orientation val="minMax"/>
        </c:scaling>
        <c:delete val="1"/>
        <c:axPos val="l"/>
        <c:numFmt formatCode="#,##0;\(#,##0\);\-" sourceLinked="1"/>
        <c:majorTickMark val="none"/>
        <c:minorTickMark val="none"/>
        <c:tickLblPos val="nextTo"/>
        <c:crossAx val="104839283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800" b="0" i="0" u="none" strike="noStrike" kern="1200" baseline="0">
                <a:noFill/>
                <a:latin typeface="Arial" panose="020B0604020202020204" pitchFamily="34" charset="0"/>
                <a:ea typeface="+mn-ea"/>
                <a:cs typeface="Arial" panose="020B0604020202020204" pitchFamily="34" charset="0"/>
              </a:defRPr>
            </a:pPr>
            <a:endParaRPr lang="ko-KR"/>
          </a:p>
        </c:txPr>
      </c:legendEntry>
      <c:layout>
        <c:manualLayout>
          <c:xMode val="edge"/>
          <c:yMode val="edge"/>
          <c:x val="0.24908166554434655"/>
          <c:y val="0.85096982006426436"/>
          <c:w val="0.41807211997229837"/>
          <c:h val="0.10613472550286758"/>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'Quartarly Turnover'!$C$38</c:f>
              <c:strCache>
                <c:ptCount val="1"/>
                <c:pt idx="0">
                  <c:v>Inv Turnover</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'Quartarly Turnover'!$D$37:$P$37</c:f>
              <c:strCache>
                <c:ptCount val="13"/>
                <c:pt idx="0">
                  <c:v>19 1Q</c:v>
                </c:pt>
                <c:pt idx="1">
                  <c:v>19 2Q</c:v>
                </c:pt>
                <c:pt idx="2">
                  <c:v>19 3Q</c:v>
                </c:pt>
                <c:pt idx="3">
                  <c:v>19 4Q</c:v>
                </c:pt>
                <c:pt idx="4">
                  <c:v>20 1Q</c:v>
                </c:pt>
                <c:pt idx="5">
                  <c:v>20 2Q</c:v>
                </c:pt>
                <c:pt idx="6">
                  <c:v>20 3Q</c:v>
                </c:pt>
                <c:pt idx="7">
                  <c:v>20 4Q</c:v>
                </c:pt>
                <c:pt idx="8">
                  <c:v>21 1Q</c:v>
                </c:pt>
                <c:pt idx="9">
                  <c:v>21 2Q</c:v>
                </c:pt>
                <c:pt idx="10">
                  <c:v>21 3Q</c:v>
                </c:pt>
                <c:pt idx="11">
                  <c:v>21 4Q</c:v>
                </c:pt>
                <c:pt idx="12">
                  <c:v>22 1Q</c:v>
                </c:pt>
              </c:strCache>
            </c:strRef>
          </c:cat>
          <c:val>
            <c:numRef>
              <c:f>'Quartarly Turnover'!$D$38:$P$38</c:f>
              <c:numCache>
                <c:formatCode>#,##0;\(#,##0\);\-</c:formatCode>
                <c:ptCount val="13"/>
                <c:pt idx="0">
                  <c:v>156.77593313272959</c:v>
                </c:pt>
                <c:pt idx="1">
                  <c:v>126.30590886994457</c:v>
                </c:pt>
                <c:pt idx="2">
                  <c:v>99.036698356409346</c:v>
                </c:pt>
                <c:pt idx="3">
                  <c:v>73.788513113668785</c:v>
                </c:pt>
                <c:pt idx="4">
                  <c:v>82.373690303212015</c:v>
                </c:pt>
                <c:pt idx="5">
                  <c:v>133.0463347027607</c:v>
                </c:pt>
                <c:pt idx="6">
                  <c:v>85.512217084083417</c:v>
                </c:pt>
                <c:pt idx="7">
                  <c:v>95.547938607854704</c:v>
                </c:pt>
                <c:pt idx="8">
                  <c:v>147.30895908870917</c:v>
                </c:pt>
                <c:pt idx="9">
                  <c:v>208.59567114064745</c:v>
                </c:pt>
                <c:pt idx="10">
                  <c:v>85.886265132636368</c:v>
                </c:pt>
                <c:pt idx="11">
                  <c:v>82.983283250952496</c:v>
                </c:pt>
                <c:pt idx="12">
                  <c:v>125.75762019644249</c:v>
                </c:pt>
              </c:numCache>
            </c:numRef>
          </c:val>
          <c:smooth val="0"/>
          <c:extLst>
            <c:ext xmlns:c16="http://schemas.microsoft.com/office/drawing/2014/chart" uri="{C3380CC4-5D6E-409C-BE32-E72D297353CC}">
              <c16:uniqueId val="{00000000-88ED-4C03-B7BD-D5FF4D688278}"/>
            </c:ext>
          </c:extLst>
        </c:ser>
        <c:dLbls>
          <c:showLegendKey val="0"/>
          <c:showVal val="0"/>
          <c:showCatName val="0"/>
          <c:showSerName val="0"/>
          <c:showPercent val="0"/>
          <c:showBubbleSize val="0"/>
        </c:dLbls>
        <c:smooth val="0"/>
        <c:axId val="1492594623"/>
        <c:axId val="1492595039"/>
      </c:lineChart>
      <c:catAx>
        <c:axId val="149259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492595039"/>
        <c:crosses val="autoZero"/>
        <c:auto val="1"/>
        <c:lblAlgn val="ctr"/>
        <c:lblOffset val="100"/>
        <c:tickMarkSkip val="4"/>
        <c:noMultiLvlLbl val="0"/>
      </c:catAx>
      <c:valAx>
        <c:axId val="1492595039"/>
        <c:scaling>
          <c:orientation val="minMax"/>
        </c:scaling>
        <c:delete val="1"/>
        <c:axPos val="l"/>
        <c:numFmt formatCode="#,##0;\(#,##0\);\-" sourceLinked="1"/>
        <c:majorTickMark val="none"/>
        <c:minorTickMark val="none"/>
        <c:tickLblPos val="nextTo"/>
        <c:crossAx val="1492594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CapaUtil!$C$21</c:f>
              <c:strCache>
                <c:ptCount val="1"/>
                <c:pt idx="0">
                  <c:v>Coater</c:v>
                </c:pt>
              </c:strCache>
            </c:strRef>
          </c:tx>
          <c:spPr>
            <a:ln w="28575" cap="rnd">
              <a:solidFill>
                <a:schemeClr val="accent1"/>
              </a:solidFill>
              <a:round/>
            </a:ln>
            <a:effectLst/>
          </c:spPr>
          <c:marker>
            <c:symbol val="none"/>
          </c:marker>
          <c:dLbls>
            <c:dLbl>
              <c:idx val="42"/>
              <c:layout>
                <c:manualLayout>
                  <c:x val="-1.7948717948718041E-2"/>
                  <c:y val="6.962261254742012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0F9-4716-A788-2ED2565DAF28}"/>
                </c:ext>
              </c:extLst>
            </c:dLbl>
            <c:dLbl>
              <c:idx val="47"/>
              <c:layout>
                <c:manualLayout>
                  <c:x val="-1.5384615384615385E-2"/>
                  <c:y val="-3.687240206719923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0F9-4716-A788-2ED2565DAF28}"/>
                </c:ext>
              </c:extLst>
            </c:dLbl>
            <c:dLbl>
              <c:idx val="48"/>
              <c:layout>
                <c:manualLayout>
                  <c:x val="-1.5384615384615573E-2"/>
                  <c:y val="5.95635530354659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F9-4716-A788-2ED2565DAF28}"/>
                </c:ext>
              </c:extLst>
            </c:dLbl>
            <c:spPr>
              <a:noFill/>
              <a:ln>
                <a:noFill/>
              </a:ln>
              <a:effectLst/>
            </c:spPr>
            <c:txPr>
              <a:bodyPr rot="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CapaUtil!$B$22:$B$70</c:f>
              <c:numCache>
                <c:formatCode>General</c:formatCode>
                <c:ptCount val="49"/>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1901</c:v>
                </c:pt>
                <c:pt idx="14">
                  <c:v>1902</c:v>
                </c:pt>
                <c:pt idx="15">
                  <c:v>1903</c:v>
                </c:pt>
                <c:pt idx="16">
                  <c:v>1904</c:v>
                </c:pt>
                <c:pt idx="17">
                  <c:v>1905</c:v>
                </c:pt>
                <c:pt idx="18">
                  <c:v>1906</c:v>
                </c:pt>
                <c:pt idx="19">
                  <c:v>1907</c:v>
                </c:pt>
                <c:pt idx="20">
                  <c:v>1908</c:v>
                </c:pt>
                <c:pt idx="21">
                  <c:v>1909</c:v>
                </c:pt>
                <c:pt idx="22">
                  <c:v>1910</c:v>
                </c:pt>
                <c:pt idx="23">
                  <c:v>1911</c:v>
                </c:pt>
                <c:pt idx="24">
                  <c:v>1912</c:v>
                </c:pt>
                <c:pt idx="25">
                  <c:v>2001</c:v>
                </c:pt>
                <c:pt idx="26">
                  <c:v>2002</c:v>
                </c:pt>
                <c:pt idx="27">
                  <c:v>2003</c:v>
                </c:pt>
                <c:pt idx="28">
                  <c:v>2004</c:v>
                </c:pt>
                <c:pt idx="29">
                  <c:v>2005</c:v>
                </c:pt>
                <c:pt idx="30">
                  <c:v>2006</c:v>
                </c:pt>
                <c:pt idx="31">
                  <c:v>2007</c:v>
                </c:pt>
                <c:pt idx="32">
                  <c:v>2008</c:v>
                </c:pt>
                <c:pt idx="33">
                  <c:v>2009</c:v>
                </c:pt>
                <c:pt idx="34">
                  <c:v>2010</c:v>
                </c:pt>
                <c:pt idx="35">
                  <c:v>2011</c:v>
                </c:pt>
                <c:pt idx="36">
                  <c:v>2012</c:v>
                </c:pt>
                <c:pt idx="37">
                  <c:v>2101</c:v>
                </c:pt>
                <c:pt idx="38">
                  <c:v>2102</c:v>
                </c:pt>
                <c:pt idx="39">
                  <c:v>2103</c:v>
                </c:pt>
                <c:pt idx="40">
                  <c:v>2104</c:v>
                </c:pt>
                <c:pt idx="41">
                  <c:v>2105</c:v>
                </c:pt>
                <c:pt idx="42">
                  <c:v>2106</c:v>
                </c:pt>
                <c:pt idx="43">
                  <c:v>2107</c:v>
                </c:pt>
                <c:pt idx="44">
                  <c:v>2108</c:v>
                </c:pt>
                <c:pt idx="45">
                  <c:v>2109</c:v>
                </c:pt>
                <c:pt idx="46">
                  <c:v>2110</c:v>
                </c:pt>
                <c:pt idx="47">
                  <c:v>2111</c:v>
                </c:pt>
                <c:pt idx="48">
                  <c:v>2112</c:v>
                </c:pt>
              </c:numCache>
            </c:numRef>
          </c:cat>
          <c:val>
            <c:numRef>
              <c:f>CapaUtil!$C$22:$C$70</c:f>
              <c:numCache>
                <c:formatCode>#,##0;\(#,##0\);\-</c:formatCode>
                <c:ptCount val="49"/>
                <c:pt idx="1">
                  <c:v>38.01</c:v>
                </c:pt>
                <c:pt idx="2">
                  <c:v>47.06</c:v>
                </c:pt>
                <c:pt idx="3">
                  <c:v>48.2</c:v>
                </c:pt>
                <c:pt idx="4">
                  <c:v>37.159999999999997</c:v>
                </c:pt>
                <c:pt idx="5">
                  <c:v>37.82</c:v>
                </c:pt>
                <c:pt idx="6">
                  <c:v>36.78</c:v>
                </c:pt>
                <c:pt idx="7">
                  <c:v>47.41</c:v>
                </c:pt>
                <c:pt idx="8">
                  <c:v>40.69</c:v>
                </c:pt>
                <c:pt idx="9">
                  <c:v>30.98</c:v>
                </c:pt>
                <c:pt idx="10">
                  <c:v>43.32</c:v>
                </c:pt>
                <c:pt idx="11">
                  <c:v>32.39</c:v>
                </c:pt>
                <c:pt idx="12">
                  <c:v>19.36</c:v>
                </c:pt>
                <c:pt idx="13">
                  <c:v>19.73</c:v>
                </c:pt>
                <c:pt idx="14">
                  <c:v>19.46</c:v>
                </c:pt>
                <c:pt idx="15">
                  <c:v>26.26</c:v>
                </c:pt>
                <c:pt idx="16">
                  <c:v>29.53</c:v>
                </c:pt>
                <c:pt idx="17">
                  <c:v>35.47</c:v>
                </c:pt>
                <c:pt idx="18">
                  <c:v>35.58</c:v>
                </c:pt>
                <c:pt idx="19">
                  <c:v>37.64</c:v>
                </c:pt>
                <c:pt idx="20">
                  <c:v>38.22</c:v>
                </c:pt>
                <c:pt idx="21">
                  <c:v>38.119999999999997</c:v>
                </c:pt>
                <c:pt idx="22">
                  <c:v>40.26</c:v>
                </c:pt>
                <c:pt idx="23">
                  <c:v>37.799999999999997</c:v>
                </c:pt>
                <c:pt idx="24">
                  <c:v>57.02</c:v>
                </c:pt>
                <c:pt idx="25">
                  <c:v>48.74</c:v>
                </c:pt>
                <c:pt idx="26">
                  <c:v>40.450000000000003</c:v>
                </c:pt>
                <c:pt idx="27">
                  <c:v>32.92</c:v>
                </c:pt>
                <c:pt idx="28">
                  <c:v>34.28</c:v>
                </c:pt>
                <c:pt idx="29">
                  <c:v>21.08</c:v>
                </c:pt>
                <c:pt idx="30">
                  <c:v>29.57</c:v>
                </c:pt>
                <c:pt idx="31">
                  <c:v>40.65</c:v>
                </c:pt>
                <c:pt idx="32">
                  <c:v>37.4</c:v>
                </c:pt>
                <c:pt idx="33">
                  <c:v>40.840000000000003</c:v>
                </c:pt>
                <c:pt idx="34">
                  <c:v>33.99</c:v>
                </c:pt>
                <c:pt idx="35">
                  <c:v>38.700000000000003</c:v>
                </c:pt>
                <c:pt idx="36">
                  <c:v>64.959999999999994</c:v>
                </c:pt>
                <c:pt idx="37">
                  <c:v>75.66</c:v>
                </c:pt>
                <c:pt idx="38">
                  <c:v>76.739999999999995</c:v>
                </c:pt>
                <c:pt idx="39">
                  <c:v>74.02</c:v>
                </c:pt>
                <c:pt idx="40">
                  <c:v>54.94</c:v>
                </c:pt>
                <c:pt idx="41">
                  <c:v>79.239999999999995</c:v>
                </c:pt>
                <c:pt idx="42">
                  <c:v>79.099999999999994</c:v>
                </c:pt>
                <c:pt idx="43">
                  <c:v>76.599999999999994</c:v>
                </c:pt>
                <c:pt idx="44">
                  <c:v>74.239999999999995</c:v>
                </c:pt>
                <c:pt idx="45">
                  <c:v>74.290000000000006</c:v>
                </c:pt>
                <c:pt idx="46">
                  <c:v>77.28</c:v>
                </c:pt>
                <c:pt idx="47">
                  <c:v>80.760000000000005</c:v>
                </c:pt>
                <c:pt idx="48">
                  <c:v>83.16</c:v>
                </c:pt>
              </c:numCache>
            </c:numRef>
          </c:val>
          <c:smooth val="0"/>
          <c:extLst>
            <c:ext xmlns:c16="http://schemas.microsoft.com/office/drawing/2014/chart" uri="{C3380CC4-5D6E-409C-BE32-E72D297353CC}">
              <c16:uniqueId val="{00000003-B0F9-4716-A788-2ED2565DAF28}"/>
            </c:ext>
          </c:extLst>
        </c:ser>
        <c:ser>
          <c:idx val="1"/>
          <c:order val="1"/>
          <c:tx>
            <c:strRef>
              <c:f>CapaUtil!$D$21</c:f>
              <c:strCache>
                <c:ptCount val="1"/>
                <c:pt idx="0">
                  <c:v>경화기</c:v>
                </c:pt>
              </c:strCache>
            </c:strRef>
          </c:tx>
          <c:spPr>
            <a:ln w="28575" cap="rnd">
              <a:solidFill>
                <a:schemeClr val="accent2"/>
              </a:solidFill>
              <a:round/>
            </a:ln>
            <a:effectLst/>
          </c:spPr>
          <c:marker>
            <c:symbol val="none"/>
          </c:marker>
          <c:dLbls>
            <c:dLbl>
              <c:idx val="4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0F9-4716-A788-2ED2565DAF28}"/>
                </c:ext>
              </c:extLst>
            </c:dLbl>
            <c:dLbl>
              <c:idx val="4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9-4716-A788-2ED2565DAF28}"/>
                </c:ext>
              </c:extLst>
            </c:dLbl>
            <c:dLbl>
              <c:idx val="4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0F9-4716-A788-2ED2565DAF28}"/>
                </c:ext>
              </c:extLst>
            </c:dLbl>
            <c:dLbl>
              <c:idx val="4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9-4716-A788-2ED2565DAF28}"/>
                </c:ext>
              </c:extLst>
            </c:dLbl>
            <c:spPr>
              <a:noFill/>
              <a:ln>
                <a:noFill/>
              </a:ln>
              <a:effectLst/>
            </c:spPr>
            <c:txPr>
              <a:bodyPr rot="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CapaUtil!$B$22:$B$70</c:f>
              <c:numCache>
                <c:formatCode>General</c:formatCode>
                <c:ptCount val="49"/>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1901</c:v>
                </c:pt>
                <c:pt idx="14">
                  <c:v>1902</c:v>
                </c:pt>
                <c:pt idx="15">
                  <c:v>1903</c:v>
                </c:pt>
                <c:pt idx="16">
                  <c:v>1904</c:v>
                </c:pt>
                <c:pt idx="17">
                  <c:v>1905</c:v>
                </c:pt>
                <c:pt idx="18">
                  <c:v>1906</c:v>
                </c:pt>
                <c:pt idx="19">
                  <c:v>1907</c:v>
                </c:pt>
                <c:pt idx="20">
                  <c:v>1908</c:v>
                </c:pt>
                <c:pt idx="21">
                  <c:v>1909</c:v>
                </c:pt>
                <c:pt idx="22">
                  <c:v>1910</c:v>
                </c:pt>
                <c:pt idx="23">
                  <c:v>1911</c:v>
                </c:pt>
                <c:pt idx="24">
                  <c:v>1912</c:v>
                </c:pt>
                <c:pt idx="25">
                  <c:v>2001</c:v>
                </c:pt>
                <c:pt idx="26">
                  <c:v>2002</c:v>
                </c:pt>
                <c:pt idx="27">
                  <c:v>2003</c:v>
                </c:pt>
                <c:pt idx="28">
                  <c:v>2004</c:v>
                </c:pt>
                <c:pt idx="29">
                  <c:v>2005</c:v>
                </c:pt>
                <c:pt idx="30">
                  <c:v>2006</c:v>
                </c:pt>
                <c:pt idx="31">
                  <c:v>2007</c:v>
                </c:pt>
                <c:pt idx="32">
                  <c:v>2008</c:v>
                </c:pt>
                <c:pt idx="33">
                  <c:v>2009</c:v>
                </c:pt>
                <c:pt idx="34">
                  <c:v>2010</c:v>
                </c:pt>
                <c:pt idx="35">
                  <c:v>2011</c:v>
                </c:pt>
                <c:pt idx="36">
                  <c:v>2012</c:v>
                </c:pt>
                <c:pt idx="37">
                  <c:v>2101</c:v>
                </c:pt>
                <c:pt idx="38">
                  <c:v>2102</c:v>
                </c:pt>
                <c:pt idx="39">
                  <c:v>2103</c:v>
                </c:pt>
                <c:pt idx="40">
                  <c:v>2104</c:v>
                </c:pt>
                <c:pt idx="41">
                  <c:v>2105</c:v>
                </c:pt>
                <c:pt idx="42">
                  <c:v>2106</c:v>
                </c:pt>
                <c:pt idx="43">
                  <c:v>2107</c:v>
                </c:pt>
                <c:pt idx="44">
                  <c:v>2108</c:v>
                </c:pt>
                <c:pt idx="45">
                  <c:v>2109</c:v>
                </c:pt>
                <c:pt idx="46">
                  <c:v>2110</c:v>
                </c:pt>
                <c:pt idx="47">
                  <c:v>2111</c:v>
                </c:pt>
                <c:pt idx="48">
                  <c:v>2112</c:v>
                </c:pt>
              </c:numCache>
            </c:numRef>
          </c:cat>
          <c:val>
            <c:numRef>
              <c:f>CapaUtil!$D$22:$D$70</c:f>
              <c:numCache>
                <c:formatCode>#,##0;\(#,##0\);\-</c:formatCode>
                <c:ptCount val="49"/>
                <c:pt idx="1">
                  <c:v>36.07</c:v>
                </c:pt>
                <c:pt idx="2">
                  <c:v>45.77</c:v>
                </c:pt>
                <c:pt idx="3">
                  <c:v>46.78</c:v>
                </c:pt>
                <c:pt idx="4">
                  <c:v>36.08</c:v>
                </c:pt>
                <c:pt idx="5">
                  <c:v>37.409999999999997</c:v>
                </c:pt>
                <c:pt idx="6">
                  <c:v>35.9</c:v>
                </c:pt>
                <c:pt idx="7">
                  <c:v>46.18</c:v>
                </c:pt>
                <c:pt idx="8">
                  <c:v>40.159999999999997</c:v>
                </c:pt>
                <c:pt idx="9">
                  <c:v>28.92</c:v>
                </c:pt>
                <c:pt idx="10">
                  <c:v>44.2</c:v>
                </c:pt>
                <c:pt idx="11">
                  <c:v>30.95</c:v>
                </c:pt>
                <c:pt idx="12">
                  <c:v>19.079999999999998</c:v>
                </c:pt>
                <c:pt idx="13">
                  <c:v>18.8</c:v>
                </c:pt>
                <c:pt idx="14">
                  <c:v>18.7</c:v>
                </c:pt>
                <c:pt idx="15">
                  <c:v>25.85</c:v>
                </c:pt>
                <c:pt idx="16">
                  <c:v>28.97</c:v>
                </c:pt>
                <c:pt idx="17">
                  <c:v>34.76</c:v>
                </c:pt>
                <c:pt idx="18">
                  <c:v>34.96</c:v>
                </c:pt>
                <c:pt idx="19">
                  <c:v>36.68</c:v>
                </c:pt>
                <c:pt idx="20">
                  <c:v>39.53</c:v>
                </c:pt>
                <c:pt idx="21">
                  <c:v>38.07</c:v>
                </c:pt>
                <c:pt idx="22">
                  <c:v>41.78</c:v>
                </c:pt>
                <c:pt idx="23">
                  <c:v>37.83</c:v>
                </c:pt>
                <c:pt idx="24">
                  <c:v>58.18</c:v>
                </c:pt>
                <c:pt idx="25">
                  <c:v>47.85</c:v>
                </c:pt>
                <c:pt idx="26">
                  <c:v>42.4</c:v>
                </c:pt>
                <c:pt idx="27">
                  <c:v>32.340000000000003</c:v>
                </c:pt>
                <c:pt idx="28">
                  <c:v>33.6</c:v>
                </c:pt>
                <c:pt idx="29">
                  <c:v>22.55</c:v>
                </c:pt>
                <c:pt idx="30">
                  <c:v>29.24</c:v>
                </c:pt>
                <c:pt idx="31">
                  <c:v>42.41</c:v>
                </c:pt>
                <c:pt idx="32">
                  <c:v>37.49</c:v>
                </c:pt>
                <c:pt idx="33">
                  <c:v>40.53</c:v>
                </c:pt>
                <c:pt idx="34">
                  <c:v>34.65</c:v>
                </c:pt>
                <c:pt idx="35">
                  <c:v>40.43</c:v>
                </c:pt>
                <c:pt idx="36">
                  <c:v>63.08</c:v>
                </c:pt>
                <c:pt idx="37">
                  <c:v>79.459999999999994</c:v>
                </c:pt>
                <c:pt idx="38">
                  <c:v>85.05</c:v>
                </c:pt>
                <c:pt idx="39">
                  <c:v>83.86</c:v>
                </c:pt>
                <c:pt idx="40">
                  <c:v>60.86</c:v>
                </c:pt>
                <c:pt idx="41">
                  <c:v>89.98</c:v>
                </c:pt>
                <c:pt idx="42">
                  <c:v>87.02</c:v>
                </c:pt>
                <c:pt idx="43">
                  <c:v>89.19</c:v>
                </c:pt>
                <c:pt idx="44">
                  <c:v>82.03</c:v>
                </c:pt>
                <c:pt idx="45">
                  <c:v>87.04</c:v>
                </c:pt>
                <c:pt idx="46">
                  <c:v>89.66</c:v>
                </c:pt>
                <c:pt idx="47">
                  <c:v>92.96</c:v>
                </c:pt>
                <c:pt idx="48">
                  <c:v>95.01</c:v>
                </c:pt>
              </c:numCache>
            </c:numRef>
          </c:val>
          <c:smooth val="0"/>
          <c:extLst>
            <c:ext xmlns:c16="http://schemas.microsoft.com/office/drawing/2014/chart" uri="{C3380CC4-5D6E-409C-BE32-E72D297353CC}">
              <c16:uniqueId val="{00000008-B0F9-4716-A788-2ED2565DAF28}"/>
            </c:ext>
          </c:extLst>
        </c:ser>
        <c:ser>
          <c:idx val="2"/>
          <c:order val="2"/>
          <c:tx>
            <c:strRef>
              <c:f>CapaUtil!$E$21</c:f>
              <c:strCache>
                <c:ptCount val="1"/>
                <c:pt idx="0">
                  <c:v>Laminator</c:v>
                </c:pt>
              </c:strCache>
            </c:strRef>
          </c:tx>
          <c:spPr>
            <a:ln w="28575" cap="rnd">
              <a:solidFill>
                <a:schemeClr val="accent3"/>
              </a:solidFill>
              <a:round/>
            </a:ln>
            <a:effectLst/>
          </c:spPr>
          <c:marker>
            <c:symbol val="none"/>
          </c:marker>
          <c:dLbls>
            <c:dLbl>
              <c:idx val="39"/>
              <c:layout>
                <c:manualLayout>
                  <c:x val="1.2820512820512821E-3"/>
                  <c:y val="0.1322829638400981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0F9-4716-A788-2ED2565DAF28}"/>
                </c:ext>
              </c:extLst>
            </c:dLbl>
            <c:dLbl>
              <c:idx val="44"/>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0F9-4716-A788-2ED2565DAF28}"/>
                </c:ext>
              </c:extLst>
            </c:dLbl>
            <c:dLbl>
              <c:idx val="48"/>
              <c:layout>
                <c:manualLayout>
                  <c:x val="-1.410256410256429E-2"/>
                  <c:y val="-7.632478052962557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9-4716-A788-2ED2565DAF28}"/>
                </c:ext>
              </c:extLst>
            </c:dLbl>
            <c:spPr>
              <a:noFill/>
              <a:ln>
                <a:noFill/>
              </a:ln>
              <a:effectLst/>
            </c:spPr>
            <c:txPr>
              <a:bodyPr rot="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CapaUtil!$B$22:$B$70</c:f>
              <c:numCache>
                <c:formatCode>General</c:formatCode>
                <c:ptCount val="49"/>
                <c:pt idx="1">
                  <c:v>1801</c:v>
                </c:pt>
                <c:pt idx="2">
                  <c:v>1802</c:v>
                </c:pt>
                <c:pt idx="3">
                  <c:v>1803</c:v>
                </c:pt>
                <c:pt idx="4">
                  <c:v>1804</c:v>
                </c:pt>
                <c:pt idx="5">
                  <c:v>1805</c:v>
                </c:pt>
                <c:pt idx="6">
                  <c:v>1806</c:v>
                </c:pt>
                <c:pt idx="7">
                  <c:v>1807</c:v>
                </c:pt>
                <c:pt idx="8">
                  <c:v>1808</c:v>
                </c:pt>
                <c:pt idx="9">
                  <c:v>1809</c:v>
                </c:pt>
                <c:pt idx="10">
                  <c:v>1810</c:v>
                </c:pt>
                <c:pt idx="11">
                  <c:v>1811</c:v>
                </c:pt>
                <c:pt idx="12">
                  <c:v>1812</c:v>
                </c:pt>
                <c:pt idx="13">
                  <c:v>1901</c:v>
                </c:pt>
                <c:pt idx="14">
                  <c:v>1902</c:v>
                </c:pt>
                <c:pt idx="15">
                  <c:v>1903</c:v>
                </c:pt>
                <c:pt idx="16">
                  <c:v>1904</c:v>
                </c:pt>
                <c:pt idx="17">
                  <c:v>1905</c:v>
                </c:pt>
                <c:pt idx="18">
                  <c:v>1906</c:v>
                </c:pt>
                <c:pt idx="19">
                  <c:v>1907</c:v>
                </c:pt>
                <c:pt idx="20">
                  <c:v>1908</c:v>
                </c:pt>
                <c:pt idx="21">
                  <c:v>1909</c:v>
                </c:pt>
                <c:pt idx="22">
                  <c:v>1910</c:v>
                </c:pt>
                <c:pt idx="23">
                  <c:v>1911</c:v>
                </c:pt>
                <c:pt idx="24">
                  <c:v>1912</c:v>
                </c:pt>
                <c:pt idx="25">
                  <c:v>2001</c:v>
                </c:pt>
                <c:pt idx="26">
                  <c:v>2002</c:v>
                </c:pt>
                <c:pt idx="27">
                  <c:v>2003</c:v>
                </c:pt>
                <c:pt idx="28">
                  <c:v>2004</c:v>
                </c:pt>
                <c:pt idx="29">
                  <c:v>2005</c:v>
                </c:pt>
                <c:pt idx="30">
                  <c:v>2006</c:v>
                </c:pt>
                <c:pt idx="31">
                  <c:v>2007</c:v>
                </c:pt>
                <c:pt idx="32">
                  <c:v>2008</c:v>
                </c:pt>
                <c:pt idx="33">
                  <c:v>2009</c:v>
                </c:pt>
                <c:pt idx="34">
                  <c:v>2010</c:v>
                </c:pt>
                <c:pt idx="35">
                  <c:v>2011</c:v>
                </c:pt>
                <c:pt idx="36">
                  <c:v>2012</c:v>
                </c:pt>
                <c:pt idx="37">
                  <c:v>2101</c:v>
                </c:pt>
                <c:pt idx="38">
                  <c:v>2102</c:v>
                </c:pt>
                <c:pt idx="39">
                  <c:v>2103</c:v>
                </c:pt>
                <c:pt idx="40">
                  <c:v>2104</c:v>
                </c:pt>
                <c:pt idx="41">
                  <c:v>2105</c:v>
                </c:pt>
                <c:pt idx="42">
                  <c:v>2106</c:v>
                </c:pt>
                <c:pt idx="43">
                  <c:v>2107</c:v>
                </c:pt>
                <c:pt idx="44">
                  <c:v>2108</c:v>
                </c:pt>
                <c:pt idx="45">
                  <c:v>2109</c:v>
                </c:pt>
                <c:pt idx="46">
                  <c:v>2110</c:v>
                </c:pt>
                <c:pt idx="47">
                  <c:v>2111</c:v>
                </c:pt>
                <c:pt idx="48">
                  <c:v>2112</c:v>
                </c:pt>
              </c:numCache>
            </c:numRef>
          </c:cat>
          <c:val>
            <c:numRef>
              <c:f>CapaUtil!$E$22:$E$70</c:f>
              <c:numCache>
                <c:formatCode>#,##0;\(#,##0\);\-</c:formatCode>
                <c:ptCount val="49"/>
                <c:pt idx="1">
                  <c:v>35.18</c:v>
                </c:pt>
                <c:pt idx="2">
                  <c:v>37.04</c:v>
                </c:pt>
                <c:pt idx="3">
                  <c:v>42.65</c:v>
                </c:pt>
                <c:pt idx="4">
                  <c:v>29.7</c:v>
                </c:pt>
                <c:pt idx="5">
                  <c:v>32.65</c:v>
                </c:pt>
                <c:pt idx="6">
                  <c:v>33.880000000000003</c:v>
                </c:pt>
                <c:pt idx="7">
                  <c:v>34.880000000000003</c:v>
                </c:pt>
                <c:pt idx="8">
                  <c:v>31.44</c:v>
                </c:pt>
                <c:pt idx="9">
                  <c:v>35.43</c:v>
                </c:pt>
                <c:pt idx="10">
                  <c:v>42.71</c:v>
                </c:pt>
                <c:pt idx="11">
                  <c:v>34.9</c:v>
                </c:pt>
                <c:pt idx="12">
                  <c:v>18.7</c:v>
                </c:pt>
                <c:pt idx="13">
                  <c:v>24.8</c:v>
                </c:pt>
                <c:pt idx="14">
                  <c:v>23.63</c:v>
                </c:pt>
                <c:pt idx="15">
                  <c:v>27.1</c:v>
                </c:pt>
                <c:pt idx="16">
                  <c:v>27.87</c:v>
                </c:pt>
                <c:pt idx="17">
                  <c:v>25.41</c:v>
                </c:pt>
                <c:pt idx="18">
                  <c:v>26.63</c:v>
                </c:pt>
                <c:pt idx="19">
                  <c:v>29.4</c:v>
                </c:pt>
                <c:pt idx="20">
                  <c:v>27.52</c:v>
                </c:pt>
                <c:pt idx="21">
                  <c:v>30.6</c:v>
                </c:pt>
                <c:pt idx="22">
                  <c:v>32.270000000000003</c:v>
                </c:pt>
                <c:pt idx="23">
                  <c:v>40.51</c:v>
                </c:pt>
                <c:pt idx="24">
                  <c:v>44.82</c:v>
                </c:pt>
                <c:pt idx="25">
                  <c:v>48.06</c:v>
                </c:pt>
                <c:pt idx="26">
                  <c:v>46.18</c:v>
                </c:pt>
                <c:pt idx="27">
                  <c:v>43.34</c:v>
                </c:pt>
                <c:pt idx="28">
                  <c:v>42.03</c:v>
                </c:pt>
                <c:pt idx="29">
                  <c:v>23.87</c:v>
                </c:pt>
                <c:pt idx="30">
                  <c:v>30.88</c:v>
                </c:pt>
                <c:pt idx="31">
                  <c:v>40.630000000000003</c:v>
                </c:pt>
                <c:pt idx="32">
                  <c:v>44.03</c:v>
                </c:pt>
                <c:pt idx="33">
                  <c:v>42.48</c:v>
                </c:pt>
                <c:pt idx="34">
                  <c:v>38.450000000000003</c:v>
                </c:pt>
                <c:pt idx="35">
                  <c:v>40.98</c:v>
                </c:pt>
                <c:pt idx="36">
                  <c:v>45.36</c:v>
                </c:pt>
                <c:pt idx="37">
                  <c:v>46.69</c:v>
                </c:pt>
                <c:pt idx="38">
                  <c:v>51.04</c:v>
                </c:pt>
                <c:pt idx="39">
                  <c:v>52.7</c:v>
                </c:pt>
                <c:pt idx="40">
                  <c:v>46.87</c:v>
                </c:pt>
                <c:pt idx="41">
                  <c:v>46.75</c:v>
                </c:pt>
                <c:pt idx="42">
                  <c:v>44.46</c:v>
                </c:pt>
                <c:pt idx="43">
                  <c:v>43.94</c:v>
                </c:pt>
                <c:pt idx="44">
                  <c:v>51.5</c:v>
                </c:pt>
                <c:pt idx="45">
                  <c:v>47.21</c:v>
                </c:pt>
                <c:pt idx="46">
                  <c:v>46.37</c:v>
                </c:pt>
                <c:pt idx="47">
                  <c:v>50.25</c:v>
                </c:pt>
                <c:pt idx="48">
                  <c:v>53.83</c:v>
                </c:pt>
              </c:numCache>
            </c:numRef>
          </c:val>
          <c:smooth val="0"/>
          <c:extLst>
            <c:ext xmlns:c16="http://schemas.microsoft.com/office/drawing/2014/chart" uri="{C3380CC4-5D6E-409C-BE32-E72D297353CC}">
              <c16:uniqueId val="{0000000C-B0F9-4716-A788-2ED2565DAF28}"/>
            </c:ext>
          </c:extLst>
        </c:ser>
        <c:dLbls>
          <c:showLegendKey val="0"/>
          <c:showVal val="0"/>
          <c:showCatName val="0"/>
          <c:showSerName val="0"/>
          <c:showPercent val="0"/>
          <c:showBubbleSize val="0"/>
        </c:dLbls>
        <c:smooth val="0"/>
        <c:axId val="1978476096"/>
        <c:axId val="1978480672"/>
      </c:lineChart>
      <c:catAx>
        <c:axId val="1978476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978480672"/>
        <c:crosses val="autoZero"/>
        <c:auto val="1"/>
        <c:lblAlgn val="ctr"/>
        <c:lblOffset val="100"/>
        <c:tickLblSkip val="6"/>
        <c:tickMarkSkip val="6"/>
        <c:noMultiLvlLbl val="0"/>
      </c:catAx>
      <c:valAx>
        <c:axId val="1978480672"/>
        <c:scaling>
          <c:orientation val="minMax"/>
        </c:scaling>
        <c:delete val="1"/>
        <c:axPos val="l"/>
        <c:numFmt formatCode="#,##0;\(#,##0\);\-" sourceLinked="1"/>
        <c:majorTickMark val="none"/>
        <c:minorTickMark val="none"/>
        <c:tickLblPos val="nextTo"/>
        <c:crossAx val="19784760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CapaUtil!$B$169</c:f>
              <c:strCache>
                <c:ptCount val="1"/>
                <c:pt idx="0">
                  <c:v>ED단면</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773-4AC9-B329-50AB0BA0AE12}"/>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773-4AC9-B329-50AB0BA0AE12}"/>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773-4AC9-B329-50AB0BA0AE12}"/>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CapaUtil!$C$169:$F$169</c:f>
              <c:numCache>
                <c:formatCode>#,##0.0;\(#,##0.0\);\-</c:formatCode>
                <c:ptCount val="4"/>
                <c:pt idx="0">
                  <c:v>88.1</c:v>
                </c:pt>
                <c:pt idx="1">
                  <c:v>90.1</c:v>
                </c:pt>
                <c:pt idx="2">
                  <c:v>91.5</c:v>
                </c:pt>
                <c:pt idx="3">
                  <c:v>91.5</c:v>
                </c:pt>
              </c:numCache>
            </c:numRef>
          </c:val>
          <c:smooth val="0"/>
          <c:extLst>
            <c:ext xmlns:c16="http://schemas.microsoft.com/office/drawing/2014/chart" uri="{C3380CC4-5D6E-409C-BE32-E72D297353CC}">
              <c16:uniqueId val="{00000000-7773-4AC9-B329-50AB0BA0AE12}"/>
            </c:ext>
          </c:extLst>
        </c:ser>
        <c:ser>
          <c:idx val="1"/>
          <c:order val="1"/>
          <c:tx>
            <c:strRef>
              <c:f>CapaUtil!$B$170</c:f>
              <c:strCache>
                <c:ptCount val="1"/>
                <c:pt idx="0">
                  <c:v>ED양면</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773-4AC9-B329-50AB0BA0AE12}"/>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773-4AC9-B329-50AB0BA0AE12}"/>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773-4AC9-B329-50AB0BA0AE12}"/>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CapaUtil!$C$170:$F$170</c:f>
              <c:numCache>
                <c:formatCode>#,##0.0;\(#,##0.0\);\-</c:formatCode>
                <c:ptCount val="4"/>
                <c:pt idx="0">
                  <c:v>83.3</c:v>
                </c:pt>
                <c:pt idx="1">
                  <c:v>87</c:v>
                </c:pt>
                <c:pt idx="2">
                  <c:v>87.2</c:v>
                </c:pt>
                <c:pt idx="3">
                  <c:v>86.9</c:v>
                </c:pt>
              </c:numCache>
            </c:numRef>
          </c:val>
          <c:smooth val="0"/>
          <c:extLst>
            <c:ext xmlns:c16="http://schemas.microsoft.com/office/drawing/2014/chart" uri="{C3380CC4-5D6E-409C-BE32-E72D297353CC}">
              <c16:uniqueId val="{00000001-7773-4AC9-B329-50AB0BA0AE12}"/>
            </c:ext>
          </c:extLst>
        </c:ser>
        <c:ser>
          <c:idx val="2"/>
          <c:order val="2"/>
          <c:tx>
            <c:strRef>
              <c:f>CapaUtil!$B$171</c:f>
              <c:strCache>
                <c:ptCount val="1"/>
                <c:pt idx="0">
                  <c:v>RA단면</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773-4AC9-B329-50AB0BA0AE12}"/>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7773-4AC9-B329-50AB0BA0AE12}"/>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773-4AC9-B329-50AB0BA0AE12}"/>
                </c:ext>
              </c:extLst>
            </c:dLbl>
            <c:dLbl>
              <c:idx val="3"/>
              <c:layout>
                <c:manualLayout>
                  <c:x val="0"/>
                  <c:y val="2.29667079183301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773-4AC9-B329-50AB0BA0AE12}"/>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CapaUtil!$C$171:$F$171</c:f>
              <c:numCache>
                <c:formatCode>#,##0.0;\(#,##0.0\);\-</c:formatCode>
                <c:ptCount val="4"/>
                <c:pt idx="0">
                  <c:v>81.3</c:v>
                </c:pt>
                <c:pt idx="1">
                  <c:v>77.400000000000006</c:v>
                </c:pt>
                <c:pt idx="2">
                  <c:v>79.8</c:v>
                </c:pt>
                <c:pt idx="3">
                  <c:v>85</c:v>
                </c:pt>
              </c:numCache>
            </c:numRef>
          </c:val>
          <c:smooth val="0"/>
          <c:extLst>
            <c:ext xmlns:c16="http://schemas.microsoft.com/office/drawing/2014/chart" uri="{C3380CC4-5D6E-409C-BE32-E72D297353CC}">
              <c16:uniqueId val="{00000002-7773-4AC9-B329-50AB0BA0AE12}"/>
            </c:ext>
          </c:extLst>
        </c:ser>
        <c:ser>
          <c:idx val="3"/>
          <c:order val="3"/>
          <c:tx>
            <c:strRef>
              <c:f>CapaUtil!$B$172</c:f>
              <c:strCache>
                <c:ptCount val="1"/>
                <c:pt idx="0">
                  <c:v>RA양면</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7773-4AC9-B329-50AB0BA0AE12}"/>
                </c:ext>
              </c:extLst>
            </c:dLbl>
            <c:dLbl>
              <c:idx val="1"/>
              <c:delete val="1"/>
              <c:extLst>
                <c:ext xmlns:c15="http://schemas.microsoft.com/office/drawing/2012/chart" uri="{CE6537A1-D6FC-4f65-9D91-7224C49458BB}"/>
                <c:ext xmlns:c16="http://schemas.microsoft.com/office/drawing/2014/chart" uri="{C3380CC4-5D6E-409C-BE32-E72D297353CC}">
                  <c16:uniqueId val="{0000001A-7773-4AC9-B329-50AB0BA0AE12}"/>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773-4AC9-B329-50AB0BA0AE12}"/>
                </c:ext>
              </c:extLst>
            </c:dLbl>
            <c:dLbl>
              <c:idx val="3"/>
              <c:layout>
                <c:manualLayout>
                  <c:x val="0"/>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73-4AC9-B329-50AB0BA0AE12}"/>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CapaUtil!$C$172:$F$172</c:f>
              <c:numCache>
                <c:formatCode>#,##0.0;\(#,##0.0\);\-</c:formatCode>
                <c:ptCount val="4"/>
                <c:pt idx="0">
                  <c:v>72.8</c:v>
                </c:pt>
                <c:pt idx="1">
                  <c:v>75.3</c:v>
                </c:pt>
                <c:pt idx="2">
                  <c:v>76.599999999999994</c:v>
                </c:pt>
                <c:pt idx="3">
                  <c:v>78.400000000000006</c:v>
                </c:pt>
              </c:numCache>
            </c:numRef>
          </c:val>
          <c:smooth val="0"/>
          <c:extLst>
            <c:ext xmlns:c16="http://schemas.microsoft.com/office/drawing/2014/chart" uri="{C3380CC4-5D6E-409C-BE32-E72D297353CC}">
              <c16:uniqueId val="{00000004-7773-4AC9-B329-50AB0BA0AE12}"/>
            </c:ext>
          </c:extLst>
        </c:ser>
        <c:ser>
          <c:idx val="4"/>
          <c:order val="4"/>
          <c:tx>
            <c:strRef>
              <c:f>CapaUtil!$B$173</c:f>
              <c:strCache>
                <c:ptCount val="1"/>
                <c:pt idx="0">
                  <c:v>LL단면</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773-4AC9-B329-50AB0BA0AE12}"/>
                </c:ext>
              </c:extLst>
            </c:dLbl>
            <c:dLbl>
              <c:idx val="2"/>
              <c:delete val="1"/>
              <c:extLst>
                <c:ext xmlns:c15="http://schemas.microsoft.com/office/drawing/2012/chart" uri="{CE6537A1-D6FC-4f65-9D91-7224C49458BB}"/>
                <c:ext xmlns:c16="http://schemas.microsoft.com/office/drawing/2014/chart" uri="{C3380CC4-5D6E-409C-BE32-E72D297353CC}">
                  <c16:uniqueId val="{00000014-7773-4AC9-B329-50AB0BA0AE12}"/>
                </c:ext>
              </c:extLst>
            </c:dLbl>
            <c:dLbl>
              <c:idx val="3"/>
              <c:layout>
                <c:manualLayout>
                  <c:x val="0"/>
                  <c:y val="-3.8277846530550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773-4AC9-B329-50AB0BA0AE1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CapaUtil!$C$173:$F$173</c:f>
              <c:numCache>
                <c:formatCode>#,##0.0;\(#,##0.0\);\-</c:formatCode>
                <c:ptCount val="4"/>
                <c:pt idx="1">
                  <c:v>76.099999999999994</c:v>
                </c:pt>
                <c:pt idx="2">
                  <c:v>79.8</c:v>
                </c:pt>
                <c:pt idx="3">
                  <c:v>80.3</c:v>
                </c:pt>
              </c:numCache>
            </c:numRef>
          </c:val>
          <c:smooth val="0"/>
          <c:extLst>
            <c:ext xmlns:c16="http://schemas.microsoft.com/office/drawing/2014/chart" uri="{C3380CC4-5D6E-409C-BE32-E72D297353CC}">
              <c16:uniqueId val="{00000005-7773-4AC9-B329-50AB0BA0AE12}"/>
            </c:ext>
          </c:extLst>
        </c:ser>
        <c:ser>
          <c:idx val="5"/>
          <c:order val="5"/>
          <c:tx>
            <c:strRef>
              <c:f>CapaUtil!$B$174</c:f>
              <c:strCache>
                <c:ptCount val="1"/>
                <c:pt idx="0">
                  <c:v>LL양면</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3"/>
              <c:layout>
                <c:manualLayout>
                  <c:x val="-4.7827365807832783E-2"/>
                  <c:y val="7.655569306110048E-2"/>
                </c:manualLayout>
              </c:layout>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6.9365426942914685E-2"/>
                      <c:h val="0.13163781561892868"/>
                    </c:manualLayout>
                  </c15:layout>
                </c:ext>
                <c:ext xmlns:c16="http://schemas.microsoft.com/office/drawing/2014/chart" uri="{C3380CC4-5D6E-409C-BE32-E72D297353CC}">
                  <c16:uniqueId val="{00000006-7773-4AC9-B329-50AB0BA0AE12}"/>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CapaUtil!$C$167:$F$167</c:f>
              <c:numCache>
                <c:formatCode>General</c:formatCode>
                <c:ptCount val="4"/>
                <c:pt idx="0">
                  <c:v>2018</c:v>
                </c:pt>
                <c:pt idx="1">
                  <c:v>2019</c:v>
                </c:pt>
                <c:pt idx="2">
                  <c:v>2020</c:v>
                </c:pt>
                <c:pt idx="3">
                  <c:v>2021</c:v>
                </c:pt>
              </c:numCache>
            </c:numRef>
          </c:cat>
          <c:val>
            <c:numRef>
              <c:f>CapaUtil!$C$174:$F$174</c:f>
              <c:numCache>
                <c:formatCode>#,##0.0;\(#,##0.0\);\-</c:formatCode>
                <c:ptCount val="4"/>
                <c:pt idx="1">
                  <c:v>72.3</c:v>
                </c:pt>
                <c:pt idx="2">
                  <c:v>71.099999999999994</c:v>
                </c:pt>
                <c:pt idx="3">
                  <c:v>78</c:v>
                </c:pt>
              </c:numCache>
            </c:numRef>
          </c:val>
          <c:smooth val="0"/>
          <c:extLst>
            <c:ext xmlns:c16="http://schemas.microsoft.com/office/drawing/2014/chart" uri="{C3380CC4-5D6E-409C-BE32-E72D297353CC}">
              <c16:uniqueId val="{00000007-7773-4AC9-B329-50AB0BA0AE12}"/>
            </c:ext>
          </c:extLst>
        </c:ser>
        <c:dLbls>
          <c:showLegendKey val="0"/>
          <c:showVal val="0"/>
          <c:showCatName val="0"/>
          <c:showSerName val="0"/>
          <c:showPercent val="0"/>
          <c:showBubbleSize val="0"/>
        </c:dLbls>
        <c:marker val="1"/>
        <c:smooth val="0"/>
        <c:axId val="1494118911"/>
        <c:axId val="1494120159"/>
      </c:lineChart>
      <c:catAx>
        <c:axId val="1494118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crossAx val="1494120159"/>
        <c:crosses val="autoZero"/>
        <c:auto val="1"/>
        <c:lblAlgn val="ctr"/>
        <c:lblOffset val="100"/>
        <c:noMultiLvlLbl val="0"/>
      </c:catAx>
      <c:valAx>
        <c:axId val="1494120159"/>
        <c:scaling>
          <c:orientation val="minMax"/>
          <c:min val="70"/>
        </c:scaling>
        <c:delete val="1"/>
        <c:axPos val="l"/>
        <c:numFmt formatCode="#,##0.0;\(#,##0.0\);\-" sourceLinked="1"/>
        <c:majorTickMark val="none"/>
        <c:minorTickMark val="none"/>
        <c:tickLblPos val="nextTo"/>
        <c:crossAx val="1494118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w="9525" cap="flat" cmpd="sng" algn="ctr">
      <a:noFill/>
      <a:round/>
    </a:ln>
    <a:effectLst/>
  </c:spPr>
  <c:txPr>
    <a:bodyPr/>
    <a:lstStyle/>
    <a:p>
      <a:pPr>
        <a:defRPr sz="800">
          <a:latin typeface="Arial" panose="020B0604020202020204" pitchFamily="34" charset="0"/>
          <a:cs typeface="Arial" panose="020B0604020202020204" pitchFamily="34" charset="0"/>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r>
              <a:rPr lang="ko-KR" altLang="en-US" b="1">
                <a:solidFill>
                  <a:srgbClr val="00338D"/>
                </a:solidFill>
              </a:rPr>
              <a:t>매입단가</a:t>
            </a:r>
            <a:r>
              <a:rPr lang="en-US" altLang="ko-KR" b="1">
                <a:solidFill>
                  <a:srgbClr val="00338D"/>
                </a:solidFill>
              </a:rPr>
              <a:t>_</a:t>
            </a:r>
            <a:r>
              <a:rPr lang="en-US" b="1">
                <a:solidFill>
                  <a:srgbClr val="00338D"/>
                </a:solidFill>
              </a:rPr>
              <a:t>ED</a:t>
            </a:r>
            <a:r>
              <a:rPr lang="ko-KR" b="1">
                <a:solidFill>
                  <a:srgbClr val="00338D"/>
                </a:solidFill>
              </a:rPr>
              <a:t>동박</a:t>
            </a:r>
          </a:p>
        </c:rich>
      </c:tx>
      <c:layout>
        <c:manualLayout>
          <c:xMode val="edge"/>
          <c:yMode val="edge"/>
          <c:x val="6.0542946334828887E-2"/>
          <c:y val="7.0856641957583399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endParaRPr lang="ko-KR"/>
        </a:p>
      </c:txPr>
    </c:title>
    <c:autoTitleDeleted val="0"/>
    <c:plotArea>
      <c:layout>
        <c:manualLayout>
          <c:layoutTarget val="inner"/>
          <c:xMode val="edge"/>
          <c:yMode val="edge"/>
          <c:x val="0.20717507889607045"/>
          <c:y val="0.25255467699286416"/>
          <c:w val="0.70288309610178157"/>
          <c:h val="0.44848995231854899"/>
        </c:manualLayout>
      </c:layout>
      <c:lineChart>
        <c:grouping val="standard"/>
        <c:varyColors val="0"/>
        <c:ser>
          <c:idx val="0"/>
          <c:order val="0"/>
          <c:tx>
            <c:strRef>
              <c:f>재고금액상세!$C$21</c:f>
              <c:strCache>
                <c:ptCount val="1"/>
                <c:pt idx="0">
                  <c:v>ED동박-1</c:v>
                </c:pt>
              </c:strCache>
            </c:strRef>
          </c:tx>
          <c:spPr>
            <a:ln w="9525" cap="rnd">
              <a:solidFill>
                <a:schemeClr val="accent1"/>
              </a:solidFill>
              <a:round/>
            </a:ln>
            <a:effectLst/>
          </c:spPr>
          <c:marker>
            <c:symbol val="none"/>
          </c:marker>
          <c:cat>
            <c:strRef>
              <c:f>재고금액상세!$O$12:$Q$12</c:f>
              <c:strCache>
                <c:ptCount val="3"/>
                <c:pt idx="0">
                  <c:v>FY19</c:v>
                </c:pt>
                <c:pt idx="1">
                  <c:v>FY20</c:v>
                </c:pt>
                <c:pt idx="2">
                  <c:v>FY21</c:v>
                </c:pt>
              </c:strCache>
            </c:strRef>
          </c:cat>
          <c:val>
            <c:numRef>
              <c:f>재고금액상세!$O$21:$Q$21</c:f>
              <c:numCache>
                <c:formatCode>#,##0;\(#,##0\);\-</c:formatCode>
                <c:ptCount val="3"/>
                <c:pt idx="0">
                  <c:v>999.88090398886823</c:v>
                </c:pt>
                <c:pt idx="1">
                  <c:v>1036.5033874375331</c:v>
                </c:pt>
                <c:pt idx="2">
                  <c:v>1250.957811168287</c:v>
                </c:pt>
              </c:numCache>
            </c:numRef>
          </c:val>
          <c:smooth val="0"/>
          <c:extLst>
            <c:ext xmlns:c16="http://schemas.microsoft.com/office/drawing/2014/chart" uri="{C3380CC4-5D6E-409C-BE32-E72D297353CC}">
              <c16:uniqueId val="{00000000-BC98-4DCF-9185-4488FEC4AFB2}"/>
            </c:ext>
          </c:extLst>
        </c:ser>
        <c:ser>
          <c:idx val="1"/>
          <c:order val="1"/>
          <c:tx>
            <c:strRef>
              <c:f>재고금액상세!$C$22</c:f>
              <c:strCache>
                <c:ptCount val="1"/>
                <c:pt idx="0">
                  <c:v>ED동박-2</c:v>
                </c:pt>
              </c:strCache>
            </c:strRef>
          </c:tx>
          <c:spPr>
            <a:ln w="9525" cap="rnd">
              <a:solidFill>
                <a:srgbClr val="00A3A1"/>
              </a:solidFill>
              <a:round/>
            </a:ln>
            <a:effectLst/>
          </c:spPr>
          <c:marker>
            <c:symbol val="none"/>
          </c:marker>
          <c:cat>
            <c:strRef>
              <c:f>재고금액상세!$O$12:$Q$12</c:f>
              <c:strCache>
                <c:ptCount val="3"/>
                <c:pt idx="0">
                  <c:v>FY19</c:v>
                </c:pt>
                <c:pt idx="1">
                  <c:v>FY20</c:v>
                </c:pt>
                <c:pt idx="2">
                  <c:v>FY21</c:v>
                </c:pt>
              </c:strCache>
            </c:strRef>
          </c:cat>
          <c:val>
            <c:numRef>
              <c:f>재고금액상세!$O$22:$Q$22</c:f>
              <c:numCache>
                <c:formatCode>#,##0;\(#,##0\);\-</c:formatCode>
                <c:ptCount val="3"/>
                <c:pt idx="0">
                  <c:v>1842.1051032176219</c:v>
                </c:pt>
                <c:pt idx="1">
                  <c:v>1802.2739308036812</c:v>
                </c:pt>
                <c:pt idx="2">
                  <c:v>1947.4692307692308</c:v>
                </c:pt>
              </c:numCache>
            </c:numRef>
          </c:val>
          <c:smooth val="0"/>
          <c:extLst>
            <c:ext xmlns:c16="http://schemas.microsoft.com/office/drawing/2014/chart" uri="{C3380CC4-5D6E-409C-BE32-E72D297353CC}">
              <c16:uniqueId val="{00000001-BC98-4DCF-9185-4488FEC4AFB2}"/>
            </c:ext>
          </c:extLst>
        </c:ser>
        <c:ser>
          <c:idx val="2"/>
          <c:order val="2"/>
          <c:tx>
            <c:strRef>
              <c:f>재고금액상세!$C$23</c:f>
              <c:strCache>
                <c:ptCount val="1"/>
                <c:pt idx="0">
                  <c:v>ED동박-3</c:v>
                </c:pt>
              </c:strCache>
            </c:strRef>
          </c:tx>
          <c:spPr>
            <a:ln w="9525" cap="rnd">
              <a:solidFill>
                <a:schemeClr val="accent3"/>
              </a:solidFill>
              <a:round/>
            </a:ln>
            <a:effectLst/>
          </c:spPr>
          <c:marker>
            <c:symbol val="none"/>
          </c:marker>
          <c:cat>
            <c:strRef>
              <c:f>재고금액상세!$O$12:$Q$12</c:f>
              <c:strCache>
                <c:ptCount val="3"/>
                <c:pt idx="0">
                  <c:v>FY19</c:v>
                </c:pt>
                <c:pt idx="1">
                  <c:v>FY20</c:v>
                </c:pt>
                <c:pt idx="2">
                  <c:v>FY21</c:v>
                </c:pt>
              </c:strCache>
            </c:strRef>
          </c:cat>
          <c:val>
            <c:numRef>
              <c:f>재고금액상세!$O$23:$Q$23</c:f>
              <c:numCache>
                <c:formatCode>#,##0;\(#,##0\);\-</c:formatCode>
                <c:ptCount val="3"/>
                <c:pt idx="0">
                  <c:v>1351.4850379326695</c:v>
                </c:pt>
                <c:pt idx="1">
                  <c:v>1332.6201971717637</c:v>
                </c:pt>
                <c:pt idx="2">
                  <c:v>1482.6684041095891</c:v>
                </c:pt>
              </c:numCache>
            </c:numRef>
          </c:val>
          <c:smooth val="0"/>
          <c:extLst>
            <c:ext xmlns:c16="http://schemas.microsoft.com/office/drawing/2014/chart" uri="{C3380CC4-5D6E-409C-BE32-E72D297353CC}">
              <c16:uniqueId val="{00000002-BC98-4DCF-9185-4488FEC4AFB2}"/>
            </c:ext>
          </c:extLst>
        </c:ser>
        <c:ser>
          <c:idx val="3"/>
          <c:order val="3"/>
          <c:tx>
            <c:strRef>
              <c:f>재고금액상세!$C$24</c:f>
              <c:strCache>
                <c:ptCount val="1"/>
                <c:pt idx="0">
                  <c:v>ED동박-4</c:v>
                </c:pt>
              </c:strCache>
            </c:strRef>
          </c:tx>
          <c:spPr>
            <a:ln w="9525" cap="rnd">
              <a:solidFill>
                <a:srgbClr val="6D2077"/>
              </a:solidFill>
              <a:round/>
            </a:ln>
            <a:effectLst/>
          </c:spPr>
          <c:marker>
            <c:symbol val="none"/>
          </c:marker>
          <c:cat>
            <c:strRef>
              <c:f>재고금액상세!$O$12:$Q$12</c:f>
              <c:strCache>
                <c:ptCount val="3"/>
                <c:pt idx="0">
                  <c:v>FY19</c:v>
                </c:pt>
                <c:pt idx="1">
                  <c:v>FY20</c:v>
                </c:pt>
                <c:pt idx="2">
                  <c:v>FY21</c:v>
                </c:pt>
              </c:strCache>
            </c:strRef>
          </c:cat>
          <c:val>
            <c:numRef>
              <c:f>재고금액상세!$O$24:$Q$24</c:f>
              <c:numCache>
                <c:formatCode>#,##0;\(#,##0\);\-</c:formatCode>
                <c:ptCount val="3"/>
                <c:pt idx="0">
                  <c:v>811.62142857142862</c:v>
                </c:pt>
                <c:pt idx="1">
                  <c:v>1458.6863000000001</c:v>
                </c:pt>
                <c:pt idx="2">
                  <c:v>1697.47666126943</c:v>
                </c:pt>
              </c:numCache>
            </c:numRef>
          </c:val>
          <c:smooth val="0"/>
          <c:extLst>
            <c:ext xmlns:c16="http://schemas.microsoft.com/office/drawing/2014/chart" uri="{C3380CC4-5D6E-409C-BE32-E72D297353CC}">
              <c16:uniqueId val="{00000003-BC98-4DCF-9185-4488FEC4AFB2}"/>
            </c:ext>
          </c:extLst>
        </c:ser>
        <c:ser>
          <c:idx val="4"/>
          <c:order val="4"/>
          <c:tx>
            <c:strRef>
              <c:f>재고금액상세!$C$25</c:f>
              <c:strCache>
                <c:ptCount val="1"/>
                <c:pt idx="0">
                  <c:v>ED동박-5</c:v>
                </c:pt>
              </c:strCache>
            </c:strRef>
          </c:tx>
          <c:spPr>
            <a:ln w="9525" cap="rnd">
              <a:solidFill>
                <a:schemeClr val="accent5"/>
              </a:solidFill>
              <a:round/>
            </a:ln>
            <a:effectLst/>
          </c:spPr>
          <c:marker>
            <c:symbol val="none"/>
          </c:marker>
          <c:cat>
            <c:strRef>
              <c:f>재고금액상세!$O$12:$Q$12</c:f>
              <c:strCache>
                <c:ptCount val="3"/>
                <c:pt idx="0">
                  <c:v>FY19</c:v>
                </c:pt>
                <c:pt idx="1">
                  <c:v>FY20</c:v>
                </c:pt>
                <c:pt idx="2">
                  <c:v>FY21</c:v>
                </c:pt>
              </c:strCache>
            </c:strRef>
          </c:cat>
          <c:val>
            <c:numRef>
              <c:f>재고금액상세!$O$25:$Q$25</c:f>
              <c:numCache>
                <c:formatCode>#,##0;\(#,##0\);\-</c:formatCode>
                <c:ptCount val="3"/>
                <c:pt idx="0">
                  <c:v>#N/A</c:v>
                </c:pt>
                <c:pt idx="1">
                  <c:v>#N/A</c:v>
                </c:pt>
                <c:pt idx="2">
                  <c:v>1191.3256751185322</c:v>
                </c:pt>
              </c:numCache>
            </c:numRef>
          </c:val>
          <c:smooth val="0"/>
          <c:extLst>
            <c:ext xmlns:c16="http://schemas.microsoft.com/office/drawing/2014/chart" uri="{C3380CC4-5D6E-409C-BE32-E72D297353CC}">
              <c16:uniqueId val="{00000004-BC98-4DCF-9185-4488FEC4AFB2}"/>
            </c:ext>
          </c:extLst>
        </c:ser>
        <c:ser>
          <c:idx val="5"/>
          <c:order val="5"/>
          <c:tx>
            <c:strRef>
              <c:f>재고금액상세!$C$26</c:f>
              <c:strCache>
                <c:ptCount val="1"/>
                <c:pt idx="0">
                  <c:v>ED동박-6</c:v>
                </c:pt>
              </c:strCache>
            </c:strRef>
          </c:tx>
          <c:spPr>
            <a:ln w="9525" cap="rnd">
              <a:solidFill>
                <a:srgbClr val="00338D"/>
              </a:solidFill>
              <a:round/>
            </a:ln>
            <a:effectLst/>
          </c:spPr>
          <c:marker>
            <c:symbol val="none"/>
          </c:marker>
          <c:cat>
            <c:strRef>
              <c:f>재고금액상세!$O$12:$Q$12</c:f>
              <c:strCache>
                <c:ptCount val="3"/>
                <c:pt idx="0">
                  <c:v>FY19</c:v>
                </c:pt>
                <c:pt idx="1">
                  <c:v>FY20</c:v>
                </c:pt>
                <c:pt idx="2">
                  <c:v>FY21</c:v>
                </c:pt>
              </c:strCache>
            </c:strRef>
          </c:cat>
          <c:val>
            <c:numRef>
              <c:f>재고금액상세!$O$26:$Q$26</c:f>
              <c:numCache>
                <c:formatCode>#,##0;\(#,##0\);\-</c:formatCode>
                <c:ptCount val="3"/>
                <c:pt idx="0">
                  <c:v>985.32255807365436</c:v>
                </c:pt>
                <c:pt idx="1">
                  <c:v>1119.6175378636908</c:v>
                </c:pt>
                <c:pt idx="2">
                  <c:v>1201.2052635135135</c:v>
                </c:pt>
              </c:numCache>
            </c:numRef>
          </c:val>
          <c:smooth val="0"/>
          <c:extLst>
            <c:ext xmlns:c16="http://schemas.microsoft.com/office/drawing/2014/chart" uri="{C3380CC4-5D6E-409C-BE32-E72D297353CC}">
              <c16:uniqueId val="{00000005-BC98-4DCF-9185-4488FEC4AFB2}"/>
            </c:ext>
          </c:extLst>
        </c:ser>
        <c:ser>
          <c:idx val="6"/>
          <c:order val="6"/>
          <c:tx>
            <c:strRef>
              <c:f>재고금액상세!$C$27</c:f>
              <c:strCache>
                <c:ptCount val="1"/>
                <c:pt idx="0">
                  <c:v>ED동박-7</c:v>
                </c:pt>
              </c:strCache>
            </c:strRef>
          </c:tx>
          <c:spPr>
            <a:ln w="9525" cap="rnd">
              <a:solidFill>
                <a:srgbClr val="F68D2E"/>
              </a:solidFill>
              <a:round/>
            </a:ln>
            <a:effectLst/>
          </c:spPr>
          <c:marker>
            <c:symbol val="none"/>
          </c:marker>
          <c:cat>
            <c:strRef>
              <c:f>재고금액상세!$O$12:$Q$12</c:f>
              <c:strCache>
                <c:ptCount val="3"/>
                <c:pt idx="0">
                  <c:v>FY19</c:v>
                </c:pt>
                <c:pt idx="1">
                  <c:v>FY20</c:v>
                </c:pt>
                <c:pt idx="2">
                  <c:v>FY21</c:v>
                </c:pt>
              </c:strCache>
            </c:strRef>
          </c:cat>
          <c:val>
            <c:numRef>
              <c:f>재고금액상세!$O$27:$Q$27</c:f>
              <c:numCache>
                <c:formatCode>#,##0;\(#,##0\);\-</c:formatCode>
                <c:ptCount val="3"/>
                <c:pt idx="0">
                  <c:v>3638.0417543859649</c:v>
                </c:pt>
                <c:pt idx="1">
                  <c:v>3638.0417543859649</c:v>
                </c:pt>
                <c:pt idx="2">
                  <c:v>4538.2537833827892</c:v>
                </c:pt>
              </c:numCache>
            </c:numRef>
          </c:val>
          <c:smooth val="0"/>
          <c:extLst>
            <c:ext xmlns:c16="http://schemas.microsoft.com/office/drawing/2014/chart" uri="{C3380CC4-5D6E-409C-BE32-E72D297353CC}">
              <c16:uniqueId val="{00000006-BC98-4DCF-9185-4488FEC4AFB2}"/>
            </c:ext>
          </c:extLst>
        </c:ser>
        <c:ser>
          <c:idx val="7"/>
          <c:order val="7"/>
          <c:tx>
            <c:strRef>
              <c:f>재고금액상세!$C$28</c:f>
              <c:strCache>
                <c:ptCount val="1"/>
                <c:pt idx="0">
                  <c:v>ED동박-8</c:v>
                </c:pt>
              </c:strCache>
            </c:strRef>
          </c:tx>
          <c:spPr>
            <a:ln w="9525" cap="rnd">
              <a:solidFill>
                <a:srgbClr val="EAAA00"/>
              </a:solidFill>
              <a:round/>
            </a:ln>
            <a:effectLst/>
          </c:spPr>
          <c:marker>
            <c:symbol val="none"/>
          </c:marker>
          <c:cat>
            <c:strRef>
              <c:f>재고금액상세!$O$12:$Q$12</c:f>
              <c:strCache>
                <c:ptCount val="3"/>
                <c:pt idx="0">
                  <c:v>FY19</c:v>
                </c:pt>
                <c:pt idx="1">
                  <c:v>FY20</c:v>
                </c:pt>
                <c:pt idx="2">
                  <c:v>FY21</c:v>
                </c:pt>
              </c:strCache>
            </c:strRef>
          </c:cat>
          <c:val>
            <c:numRef>
              <c:f>재고금액상세!$O$28:$Q$28</c:f>
              <c:numCache>
                <c:formatCode>#,##0;\(#,##0\);\-</c:formatCode>
                <c:ptCount val="3"/>
                <c:pt idx="0">
                  <c:v>3501.4602857142859</c:v>
                </c:pt>
                <c:pt idx="1">
                  <c:v>3501.4602857142859</c:v>
                </c:pt>
                <c:pt idx="2">
                  <c:v>4365.5260556464809</c:v>
                </c:pt>
              </c:numCache>
            </c:numRef>
          </c:val>
          <c:smooth val="0"/>
          <c:extLst>
            <c:ext xmlns:c16="http://schemas.microsoft.com/office/drawing/2014/chart" uri="{C3380CC4-5D6E-409C-BE32-E72D297353CC}">
              <c16:uniqueId val="{00000007-BC98-4DCF-9185-4488FEC4AFB2}"/>
            </c:ext>
          </c:extLst>
        </c:ser>
        <c:ser>
          <c:idx val="9"/>
          <c:order val="8"/>
          <c:tx>
            <c:strRef>
              <c:f>재고금액상세!$C$30</c:f>
              <c:strCache>
                <c:ptCount val="1"/>
                <c:pt idx="0">
                  <c:v>ED평균</c:v>
                </c:pt>
              </c:strCache>
            </c:strRef>
          </c:tx>
          <c:spPr>
            <a:ln w="25400" cap="rnd">
              <a:solidFill>
                <a:srgbClr val="C00000"/>
              </a:solidFill>
              <a:prstDash val="sysDash"/>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C98-4DCF-9185-4488FEC4AFB2}"/>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C98-4DCF-9185-4488FEC4AFB2}"/>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C98-4DCF-9185-4488FEC4AFB2}"/>
                </c:ext>
              </c:extLst>
            </c:dLbl>
            <c:spPr>
              <a:solidFill>
                <a:schemeClr val="bg1">
                  <a:alpha val="80000"/>
                </a:schemeClr>
              </a:solidFill>
              <a:ln w="3175">
                <a:solidFill>
                  <a:schemeClr val="tx1"/>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재고금액상세!$O$12:$Q$12</c:f>
              <c:strCache>
                <c:ptCount val="3"/>
                <c:pt idx="0">
                  <c:v>FY19</c:v>
                </c:pt>
                <c:pt idx="1">
                  <c:v>FY20</c:v>
                </c:pt>
                <c:pt idx="2">
                  <c:v>FY21</c:v>
                </c:pt>
              </c:strCache>
            </c:strRef>
          </c:cat>
          <c:val>
            <c:numRef>
              <c:f>재고금액상세!$O$30:$Q$30</c:f>
              <c:numCache>
                <c:formatCode>#,##0;\(#,##0\);\-</c:formatCode>
                <c:ptCount val="3"/>
                <c:pt idx="0">
                  <c:v>1123.4721149663749</c:v>
                </c:pt>
                <c:pt idx="1">
                  <c:v>1167.9211892100282</c:v>
                </c:pt>
                <c:pt idx="2">
                  <c:v>1399.7579032327185</c:v>
                </c:pt>
              </c:numCache>
            </c:numRef>
          </c:val>
          <c:smooth val="0"/>
          <c:extLst>
            <c:ext xmlns:c16="http://schemas.microsoft.com/office/drawing/2014/chart" uri="{C3380CC4-5D6E-409C-BE32-E72D297353CC}">
              <c16:uniqueId val="{0000000B-BC98-4DCF-9185-4488FEC4AFB2}"/>
            </c:ext>
          </c:extLst>
        </c:ser>
        <c:dLbls>
          <c:showLegendKey val="0"/>
          <c:showVal val="0"/>
          <c:showCatName val="0"/>
          <c:showSerName val="0"/>
          <c:showPercent val="0"/>
          <c:showBubbleSize val="0"/>
        </c:dLbls>
        <c:smooth val="0"/>
        <c:axId val="202972384"/>
        <c:axId val="202975712"/>
      </c:lineChart>
      <c:catAx>
        <c:axId val="202972384"/>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202975712"/>
        <c:crosses val="autoZero"/>
        <c:auto val="1"/>
        <c:lblAlgn val="ctr"/>
        <c:lblOffset val="100"/>
        <c:noMultiLvlLbl val="0"/>
      </c:catAx>
      <c:valAx>
        <c:axId val="202975712"/>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r>
                  <a:rPr lang="ko-KR"/>
                  <a:t>원</a:t>
                </a:r>
                <a:r>
                  <a:rPr lang="en-US"/>
                  <a:t>/M</a:t>
                </a:r>
                <a:endParaRPr lang="ko-KR"/>
              </a:p>
            </c:rich>
          </c:tx>
          <c:layout>
            <c:manualLayout>
              <c:xMode val="edge"/>
              <c:yMode val="edge"/>
              <c:x val="1.1608188007553548E-2"/>
              <c:y val="0.34183881148640116"/>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202972384"/>
        <c:crosses val="autoZero"/>
        <c:crossBetween val="between"/>
        <c:majorUnit val="1000"/>
      </c:valAx>
      <c:spPr>
        <a:noFill/>
        <a:ln>
          <a:noFill/>
        </a:ln>
        <a:effectLst/>
      </c:spPr>
    </c:plotArea>
    <c:legend>
      <c:legendPos val="b"/>
      <c:legendEntry>
        <c:idx val="4"/>
        <c:delete val="1"/>
      </c:legendEntry>
      <c:layout>
        <c:manualLayout>
          <c:xMode val="edge"/>
          <c:yMode val="edge"/>
          <c:x val="0.12654082700265618"/>
          <c:y val="0.79692618238754376"/>
          <c:w val="0.80887977920285725"/>
          <c:h val="0.10841143311058926"/>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mj-ea"/>
          <a:ea typeface="+mj-ea"/>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r>
              <a:rPr lang="ko-KR" altLang="en-US" b="1">
                <a:solidFill>
                  <a:srgbClr val="00338D"/>
                </a:solidFill>
              </a:rPr>
              <a:t>매입액</a:t>
            </a:r>
            <a:r>
              <a:rPr lang="en-US" altLang="ko-KR" b="1">
                <a:solidFill>
                  <a:srgbClr val="00338D"/>
                </a:solidFill>
              </a:rPr>
              <a:t>_RA</a:t>
            </a:r>
            <a:r>
              <a:rPr lang="ko-KR" altLang="en-US" b="1">
                <a:solidFill>
                  <a:srgbClr val="00338D"/>
                </a:solidFill>
              </a:rPr>
              <a:t>동박</a:t>
            </a:r>
          </a:p>
        </c:rich>
      </c:tx>
      <c:layout>
        <c:manualLayout>
          <c:xMode val="edge"/>
          <c:yMode val="edge"/>
          <c:x val="3.2893463386718058E-2"/>
          <c:y val="5.0870149936762796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endParaRPr lang="ko-KR"/>
        </a:p>
      </c:txPr>
    </c:title>
    <c:autoTitleDeleted val="0"/>
    <c:plotArea>
      <c:layout>
        <c:manualLayout>
          <c:layoutTarget val="inner"/>
          <c:xMode val="edge"/>
          <c:yMode val="edge"/>
          <c:x val="0.14503399579981535"/>
          <c:y val="4.009100516792239E-2"/>
          <c:w val="0.72925859838484941"/>
          <c:h val="0.61225541609094902"/>
        </c:manualLayout>
      </c:layout>
      <c:barChart>
        <c:barDir val="col"/>
        <c:grouping val="stacked"/>
        <c:varyColors val="0"/>
        <c:ser>
          <c:idx val="0"/>
          <c:order val="0"/>
          <c:tx>
            <c:strRef>
              <c:f>재고금액상세!$C$13</c:f>
              <c:strCache>
                <c:ptCount val="1"/>
                <c:pt idx="0">
                  <c:v>RA동박-1</c:v>
                </c:pt>
              </c:strCache>
            </c:strRef>
          </c:tx>
          <c:spPr>
            <a:solidFill>
              <a:srgbClr val="C6007E"/>
            </a:solidFill>
            <a:ln>
              <a:noFill/>
            </a:ln>
            <a:effectLst/>
          </c:spPr>
          <c:invertIfNegative val="0"/>
          <c:cat>
            <c:strRef>
              <c:f>재고금액상세!$I$12:$K$12</c:f>
              <c:strCache>
                <c:ptCount val="3"/>
                <c:pt idx="0">
                  <c:v>FY19</c:v>
                </c:pt>
                <c:pt idx="1">
                  <c:v>FY20</c:v>
                </c:pt>
                <c:pt idx="2">
                  <c:v>FY21</c:v>
                </c:pt>
              </c:strCache>
            </c:strRef>
          </c:cat>
          <c:val>
            <c:numRef>
              <c:f>재고금액상세!$I$13:$K$13</c:f>
              <c:numCache>
                <c:formatCode>#,##0;\(#,##0\);\-</c:formatCode>
                <c:ptCount val="3"/>
                <c:pt idx="0">
                  <c:v>35862284</c:v>
                </c:pt>
                <c:pt idx="1">
                  <c:v>1816959877</c:v>
                </c:pt>
                <c:pt idx="2">
                  <c:v>11105053484</c:v>
                </c:pt>
              </c:numCache>
            </c:numRef>
          </c:val>
          <c:extLst>
            <c:ext xmlns:c16="http://schemas.microsoft.com/office/drawing/2014/chart" uri="{C3380CC4-5D6E-409C-BE32-E72D297353CC}">
              <c16:uniqueId val="{00000000-DE6B-4128-B242-9DF3DF4269E6}"/>
            </c:ext>
          </c:extLst>
        </c:ser>
        <c:ser>
          <c:idx val="1"/>
          <c:order val="1"/>
          <c:tx>
            <c:strRef>
              <c:f>재고금액상세!$C$14</c:f>
              <c:strCache>
                <c:ptCount val="1"/>
                <c:pt idx="0">
                  <c:v>RA동박-2</c:v>
                </c:pt>
              </c:strCache>
            </c:strRef>
          </c:tx>
          <c:spPr>
            <a:solidFill>
              <a:srgbClr val="6D2077"/>
            </a:solidFill>
            <a:ln>
              <a:noFill/>
            </a:ln>
            <a:effectLst/>
          </c:spPr>
          <c:invertIfNegative val="0"/>
          <c:cat>
            <c:strRef>
              <c:f>재고금액상세!$I$12:$K$12</c:f>
              <c:strCache>
                <c:ptCount val="3"/>
                <c:pt idx="0">
                  <c:v>FY19</c:v>
                </c:pt>
                <c:pt idx="1">
                  <c:v>FY20</c:v>
                </c:pt>
                <c:pt idx="2">
                  <c:v>FY21</c:v>
                </c:pt>
              </c:strCache>
            </c:strRef>
          </c:cat>
          <c:val>
            <c:numRef>
              <c:f>재고금액상세!$I$14:$K$14</c:f>
              <c:numCache>
                <c:formatCode>#,##0;\(#,##0\);\-</c:formatCode>
                <c:ptCount val="3"/>
                <c:pt idx="0">
                  <c:v>0</c:v>
                </c:pt>
                <c:pt idx="1">
                  <c:v>540056853</c:v>
                </c:pt>
                <c:pt idx="2">
                  <c:v>12307998772</c:v>
                </c:pt>
              </c:numCache>
            </c:numRef>
          </c:val>
          <c:extLst>
            <c:ext xmlns:c16="http://schemas.microsoft.com/office/drawing/2014/chart" uri="{C3380CC4-5D6E-409C-BE32-E72D297353CC}">
              <c16:uniqueId val="{00000001-DE6B-4128-B242-9DF3DF4269E6}"/>
            </c:ext>
          </c:extLst>
        </c:ser>
        <c:ser>
          <c:idx val="2"/>
          <c:order val="2"/>
          <c:tx>
            <c:strRef>
              <c:f>재고금액상세!$C$15</c:f>
              <c:strCache>
                <c:ptCount val="1"/>
                <c:pt idx="0">
                  <c:v>RA동박-3</c:v>
                </c:pt>
              </c:strCache>
            </c:strRef>
          </c:tx>
          <c:spPr>
            <a:solidFill>
              <a:srgbClr val="0091DA"/>
            </a:solidFill>
            <a:ln>
              <a:noFill/>
            </a:ln>
            <a:effectLst/>
          </c:spPr>
          <c:invertIfNegative val="0"/>
          <c:cat>
            <c:strRef>
              <c:f>재고금액상세!$I$12:$K$12</c:f>
              <c:strCache>
                <c:ptCount val="3"/>
                <c:pt idx="0">
                  <c:v>FY19</c:v>
                </c:pt>
                <c:pt idx="1">
                  <c:v>FY20</c:v>
                </c:pt>
                <c:pt idx="2">
                  <c:v>FY21</c:v>
                </c:pt>
              </c:strCache>
            </c:strRef>
          </c:cat>
          <c:val>
            <c:numRef>
              <c:f>재고금액상세!$I$15:$K$15</c:f>
              <c:numCache>
                <c:formatCode>#,##0;\(#,##0\);\-</c:formatCode>
                <c:ptCount val="3"/>
                <c:pt idx="0">
                  <c:v>6384327350</c:v>
                </c:pt>
                <c:pt idx="1">
                  <c:v>11990489879</c:v>
                </c:pt>
                <c:pt idx="2">
                  <c:v>6410069772</c:v>
                </c:pt>
              </c:numCache>
            </c:numRef>
          </c:val>
          <c:extLst>
            <c:ext xmlns:c16="http://schemas.microsoft.com/office/drawing/2014/chart" uri="{C3380CC4-5D6E-409C-BE32-E72D297353CC}">
              <c16:uniqueId val="{00000002-DE6B-4128-B242-9DF3DF4269E6}"/>
            </c:ext>
          </c:extLst>
        </c:ser>
        <c:ser>
          <c:idx val="3"/>
          <c:order val="3"/>
          <c:tx>
            <c:strRef>
              <c:f>재고금액상세!$C$16</c:f>
              <c:strCache>
                <c:ptCount val="1"/>
                <c:pt idx="0">
                  <c:v>RA동박-4</c:v>
                </c:pt>
              </c:strCache>
            </c:strRef>
          </c:tx>
          <c:spPr>
            <a:solidFill>
              <a:srgbClr val="EAAA00"/>
            </a:solidFill>
            <a:ln>
              <a:noFill/>
            </a:ln>
            <a:effectLst/>
          </c:spPr>
          <c:invertIfNegative val="0"/>
          <c:cat>
            <c:strRef>
              <c:f>재고금액상세!$I$12:$K$12</c:f>
              <c:strCache>
                <c:ptCount val="3"/>
                <c:pt idx="0">
                  <c:v>FY19</c:v>
                </c:pt>
                <c:pt idx="1">
                  <c:v>FY20</c:v>
                </c:pt>
                <c:pt idx="2">
                  <c:v>FY21</c:v>
                </c:pt>
              </c:strCache>
            </c:strRef>
          </c:cat>
          <c:val>
            <c:numRef>
              <c:f>재고금액상세!$I$16:$K$16</c:f>
              <c:numCache>
                <c:formatCode>#,##0;\(#,##0\);\-</c:formatCode>
                <c:ptCount val="3"/>
                <c:pt idx="0">
                  <c:v>410102169</c:v>
                </c:pt>
                <c:pt idx="1">
                  <c:v>470305747</c:v>
                </c:pt>
                <c:pt idx="2">
                  <c:v>5447216209</c:v>
                </c:pt>
              </c:numCache>
            </c:numRef>
          </c:val>
          <c:extLst>
            <c:ext xmlns:c16="http://schemas.microsoft.com/office/drawing/2014/chart" uri="{C3380CC4-5D6E-409C-BE32-E72D297353CC}">
              <c16:uniqueId val="{00000003-DE6B-4128-B242-9DF3DF4269E6}"/>
            </c:ext>
          </c:extLst>
        </c:ser>
        <c:ser>
          <c:idx val="4"/>
          <c:order val="4"/>
          <c:tx>
            <c:strRef>
              <c:f>재고금액상세!$C$17</c:f>
              <c:strCache>
                <c:ptCount val="1"/>
                <c:pt idx="0">
                  <c:v>RA동박-5</c:v>
                </c:pt>
              </c:strCache>
            </c:strRef>
          </c:tx>
          <c:spPr>
            <a:solidFill>
              <a:srgbClr val="005EB8"/>
            </a:solidFill>
            <a:ln>
              <a:noFill/>
            </a:ln>
            <a:effectLst/>
          </c:spPr>
          <c:invertIfNegative val="0"/>
          <c:cat>
            <c:strRef>
              <c:f>재고금액상세!$I$12:$K$12</c:f>
              <c:strCache>
                <c:ptCount val="3"/>
                <c:pt idx="0">
                  <c:v>FY19</c:v>
                </c:pt>
                <c:pt idx="1">
                  <c:v>FY20</c:v>
                </c:pt>
                <c:pt idx="2">
                  <c:v>FY21</c:v>
                </c:pt>
              </c:strCache>
            </c:strRef>
          </c:cat>
          <c:val>
            <c:numRef>
              <c:f>재고금액상세!$I$17:$K$17</c:f>
              <c:numCache>
                <c:formatCode>#,##0;\(#,##0\);\-</c:formatCode>
                <c:ptCount val="3"/>
                <c:pt idx="0">
                  <c:v>1670022308</c:v>
                </c:pt>
                <c:pt idx="1">
                  <c:v>3202517642</c:v>
                </c:pt>
                <c:pt idx="2">
                  <c:v>3756613306</c:v>
                </c:pt>
              </c:numCache>
            </c:numRef>
          </c:val>
          <c:extLst>
            <c:ext xmlns:c16="http://schemas.microsoft.com/office/drawing/2014/chart" uri="{C3380CC4-5D6E-409C-BE32-E72D297353CC}">
              <c16:uniqueId val="{00000004-DE6B-4128-B242-9DF3DF4269E6}"/>
            </c:ext>
          </c:extLst>
        </c:ser>
        <c:ser>
          <c:idx val="5"/>
          <c:order val="5"/>
          <c:tx>
            <c:strRef>
              <c:f>재고금액상세!$C$18</c:f>
              <c:strCache>
                <c:ptCount val="1"/>
                <c:pt idx="0">
                  <c:v>RA동박-6</c:v>
                </c:pt>
              </c:strCache>
            </c:strRef>
          </c:tx>
          <c:spPr>
            <a:solidFill>
              <a:srgbClr val="00338D"/>
            </a:solidFill>
            <a:ln>
              <a:noFill/>
            </a:ln>
            <a:effectLst/>
          </c:spPr>
          <c:invertIfNegative val="0"/>
          <c:cat>
            <c:strRef>
              <c:f>재고금액상세!$I$12:$K$12</c:f>
              <c:strCache>
                <c:ptCount val="3"/>
                <c:pt idx="0">
                  <c:v>FY19</c:v>
                </c:pt>
                <c:pt idx="1">
                  <c:v>FY20</c:v>
                </c:pt>
                <c:pt idx="2">
                  <c:v>FY21</c:v>
                </c:pt>
              </c:strCache>
            </c:strRef>
          </c:cat>
          <c:val>
            <c:numRef>
              <c:f>재고금액상세!$I$18:$K$18</c:f>
              <c:numCache>
                <c:formatCode>#,##0;\(#,##0\);\-</c:formatCode>
                <c:ptCount val="3"/>
                <c:pt idx="0">
                  <c:v>2144557255</c:v>
                </c:pt>
                <c:pt idx="1">
                  <c:v>3919789784</c:v>
                </c:pt>
                <c:pt idx="2">
                  <c:v>1609274107</c:v>
                </c:pt>
              </c:numCache>
            </c:numRef>
          </c:val>
          <c:extLst>
            <c:ext xmlns:c16="http://schemas.microsoft.com/office/drawing/2014/chart" uri="{C3380CC4-5D6E-409C-BE32-E72D297353CC}">
              <c16:uniqueId val="{00000005-DE6B-4128-B242-9DF3DF4269E6}"/>
            </c:ext>
          </c:extLst>
        </c:ser>
        <c:ser>
          <c:idx val="6"/>
          <c:order val="6"/>
          <c:tx>
            <c:strRef>
              <c:f>재고금액상세!$C$19</c:f>
              <c:strCache>
                <c:ptCount val="1"/>
                <c:pt idx="0">
                  <c:v>기타</c:v>
                </c:pt>
              </c:strCache>
            </c:strRef>
          </c:tx>
          <c:spPr>
            <a:solidFill>
              <a:schemeClr val="bg1">
                <a:lumMod val="85000"/>
              </a:schemeClr>
            </a:solidFill>
            <a:ln>
              <a:noFill/>
            </a:ln>
            <a:effectLst/>
          </c:spPr>
          <c:invertIfNegative val="0"/>
          <c:cat>
            <c:strRef>
              <c:f>재고금액상세!$I$12:$K$12</c:f>
              <c:strCache>
                <c:ptCount val="3"/>
                <c:pt idx="0">
                  <c:v>FY19</c:v>
                </c:pt>
                <c:pt idx="1">
                  <c:v>FY20</c:v>
                </c:pt>
                <c:pt idx="2">
                  <c:v>FY21</c:v>
                </c:pt>
              </c:strCache>
            </c:strRef>
          </c:cat>
          <c:val>
            <c:numRef>
              <c:f>재고금액상세!$I$19:$K$19</c:f>
              <c:numCache>
                <c:formatCode>#,##0;\(#,##0\);\-</c:formatCode>
                <c:ptCount val="3"/>
                <c:pt idx="0">
                  <c:v>1550642124</c:v>
                </c:pt>
                <c:pt idx="1">
                  <c:v>2827650699</c:v>
                </c:pt>
                <c:pt idx="2">
                  <c:v>1439980266</c:v>
                </c:pt>
              </c:numCache>
            </c:numRef>
          </c:val>
          <c:extLst>
            <c:ext xmlns:c16="http://schemas.microsoft.com/office/drawing/2014/chart" uri="{C3380CC4-5D6E-409C-BE32-E72D297353CC}">
              <c16:uniqueId val="{00000006-DE6B-4128-B242-9DF3DF4269E6}"/>
            </c:ext>
          </c:extLst>
        </c:ser>
        <c:ser>
          <c:idx val="7"/>
          <c:order val="7"/>
          <c:tx>
            <c:strRef>
              <c:f>재고금액상세!$C$20</c:f>
              <c:strCache>
                <c:ptCount val="1"/>
                <c:pt idx="0">
                  <c:v>RA평균</c:v>
                </c:pt>
              </c:strCache>
            </c:strRef>
          </c:tx>
          <c:spPr>
            <a:no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재고금액상세!$I$12:$K$12</c:f>
              <c:strCache>
                <c:ptCount val="3"/>
                <c:pt idx="0">
                  <c:v>FY19</c:v>
                </c:pt>
                <c:pt idx="1">
                  <c:v>FY20</c:v>
                </c:pt>
                <c:pt idx="2">
                  <c:v>FY21</c:v>
                </c:pt>
              </c:strCache>
            </c:strRef>
          </c:cat>
          <c:val>
            <c:numRef>
              <c:f>재고금액상세!$I$20:$K$20</c:f>
              <c:numCache>
                <c:formatCode>#,##0;\(#,##0\);\-</c:formatCode>
                <c:ptCount val="3"/>
                <c:pt idx="0">
                  <c:v>12195513490</c:v>
                </c:pt>
                <c:pt idx="1">
                  <c:v>24767770481</c:v>
                </c:pt>
                <c:pt idx="2">
                  <c:v>42076205916</c:v>
                </c:pt>
              </c:numCache>
            </c:numRef>
          </c:val>
          <c:extLst>
            <c:ext xmlns:c16="http://schemas.microsoft.com/office/drawing/2014/chart" uri="{C3380CC4-5D6E-409C-BE32-E72D297353CC}">
              <c16:uniqueId val="{00000007-DE6B-4128-B242-9DF3DF4269E6}"/>
            </c:ext>
          </c:extLst>
        </c:ser>
        <c:dLbls>
          <c:showLegendKey val="0"/>
          <c:showVal val="0"/>
          <c:showCatName val="0"/>
          <c:showSerName val="0"/>
          <c:showPercent val="0"/>
          <c:showBubbleSize val="0"/>
        </c:dLbls>
        <c:gapWidth val="150"/>
        <c:overlap val="100"/>
        <c:axId val="479835280"/>
        <c:axId val="479840272"/>
      </c:barChart>
      <c:catAx>
        <c:axId val="4798352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479840272"/>
        <c:crosses val="autoZero"/>
        <c:auto val="1"/>
        <c:lblAlgn val="ctr"/>
        <c:lblOffset val="100"/>
        <c:noMultiLvlLbl val="0"/>
      </c:catAx>
      <c:valAx>
        <c:axId val="479840272"/>
        <c:scaling>
          <c:orientation val="minMax"/>
          <c:max val="50000000000"/>
        </c:scaling>
        <c:delete val="1"/>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r>
                  <a:rPr lang="en-US" altLang="ko-KR"/>
                  <a:t>KRW m</a:t>
                </a:r>
                <a:endParaRPr lang="ko-KR" altLang="en-US"/>
              </a:p>
            </c:rich>
          </c:tx>
          <c:layout>
            <c:manualLayout>
              <c:xMode val="edge"/>
              <c:yMode val="edge"/>
              <c:x val="3.4456011602691967E-2"/>
              <c:y val="0.2855823180165448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title>
        <c:numFmt formatCode="#,##0,,;\(#,##0\);\-" sourceLinked="0"/>
        <c:majorTickMark val="none"/>
        <c:minorTickMark val="none"/>
        <c:tickLblPos val="nextTo"/>
        <c:crossAx val="479835280"/>
        <c:crosses val="autoZero"/>
        <c:crossBetween val="between"/>
      </c:valAx>
      <c:spPr>
        <a:noFill/>
        <a:ln>
          <a:noFill/>
        </a:ln>
        <a:effectLst/>
      </c:spPr>
    </c:plotArea>
    <c:legend>
      <c:legendPos val="b"/>
      <c:legendEntry>
        <c:idx val="7"/>
        <c:delete val="1"/>
      </c:legendEntry>
      <c:layout>
        <c:manualLayout>
          <c:xMode val="edge"/>
          <c:yMode val="edge"/>
          <c:x val="0.10257624085123812"/>
          <c:y val="0.79068134958107217"/>
          <c:w val="0.78116536809006354"/>
          <c:h val="0.1196513407118778"/>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mj-ea"/>
          <a:ea typeface="+mj-ea"/>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r>
              <a:rPr lang="ko-KR" altLang="en-US" b="1">
                <a:solidFill>
                  <a:srgbClr val="00338D"/>
                </a:solidFill>
              </a:rPr>
              <a:t>매입액</a:t>
            </a:r>
            <a:r>
              <a:rPr lang="en-US" altLang="ko-KR" b="1">
                <a:solidFill>
                  <a:srgbClr val="00338D"/>
                </a:solidFill>
              </a:rPr>
              <a:t>_</a:t>
            </a:r>
            <a:r>
              <a:rPr lang="en-US" b="1">
                <a:solidFill>
                  <a:srgbClr val="00338D"/>
                </a:solidFill>
              </a:rPr>
              <a:t>ED</a:t>
            </a:r>
            <a:r>
              <a:rPr lang="ko-KR" b="1">
                <a:solidFill>
                  <a:srgbClr val="00338D"/>
                </a:solidFill>
              </a:rPr>
              <a:t>동박</a:t>
            </a:r>
          </a:p>
        </c:rich>
      </c:tx>
      <c:layout>
        <c:manualLayout>
          <c:xMode val="edge"/>
          <c:yMode val="edge"/>
          <c:x val="0.15474704636605696"/>
          <c:y val="0.19974870758766475"/>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endParaRPr lang="ko-KR"/>
        </a:p>
      </c:txPr>
    </c:title>
    <c:autoTitleDeleted val="0"/>
    <c:plotArea>
      <c:layout>
        <c:manualLayout>
          <c:layoutTarget val="inner"/>
          <c:xMode val="edge"/>
          <c:yMode val="edge"/>
          <c:x val="0.20971803148595186"/>
          <c:y val="0.40355125790007262"/>
          <c:w val="0.76935259550858759"/>
          <c:h val="0.32283076049208737"/>
        </c:manualLayout>
      </c:layout>
      <c:barChart>
        <c:barDir val="col"/>
        <c:grouping val="stacked"/>
        <c:varyColors val="0"/>
        <c:ser>
          <c:idx val="0"/>
          <c:order val="0"/>
          <c:tx>
            <c:strRef>
              <c:f>재고금액상세!$C$21</c:f>
              <c:strCache>
                <c:ptCount val="1"/>
                <c:pt idx="0">
                  <c:v>ED동박-1</c:v>
                </c:pt>
              </c:strCache>
            </c:strRef>
          </c:tx>
          <c:spPr>
            <a:solidFill>
              <a:schemeClr val="accent1"/>
            </a:solidFill>
            <a:ln>
              <a:noFill/>
            </a:ln>
            <a:effectLst/>
          </c:spPr>
          <c:invertIfNegative val="0"/>
          <c:cat>
            <c:strRef>
              <c:f>재고금액상세!$I$12:$K$12</c:f>
              <c:strCache>
                <c:ptCount val="3"/>
                <c:pt idx="0">
                  <c:v>FY19</c:v>
                </c:pt>
                <c:pt idx="1">
                  <c:v>FY20</c:v>
                </c:pt>
                <c:pt idx="2">
                  <c:v>FY21</c:v>
                </c:pt>
              </c:strCache>
            </c:strRef>
          </c:cat>
          <c:val>
            <c:numRef>
              <c:f>재고금액상세!$I$21:$K$21</c:f>
              <c:numCache>
                <c:formatCode>#,##0;\(#,##0\);\-</c:formatCode>
                <c:ptCount val="3"/>
                <c:pt idx="0">
                  <c:v>6467229687</c:v>
                </c:pt>
                <c:pt idx="1">
                  <c:v>6122749890</c:v>
                </c:pt>
                <c:pt idx="2">
                  <c:v>7808428619</c:v>
                </c:pt>
              </c:numCache>
            </c:numRef>
          </c:val>
          <c:extLst>
            <c:ext xmlns:c16="http://schemas.microsoft.com/office/drawing/2014/chart" uri="{C3380CC4-5D6E-409C-BE32-E72D297353CC}">
              <c16:uniqueId val="{00000000-BA95-4332-ACD9-4856225013C8}"/>
            </c:ext>
          </c:extLst>
        </c:ser>
        <c:ser>
          <c:idx val="1"/>
          <c:order val="1"/>
          <c:tx>
            <c:strRef>
              <c:f>재고금액상세!$C$22</c:f>
              <c:strCache>
                <c:ptCount val="1"/>
                <c:pt idx="0">
                  <c:v>ED동박-2</c:v>
                </c:pt>
              </c:strCache>
            </c:strRef>
          </c:tx>
          <c:spPr>
            <a:solidFill>
              <a:srgbClr val="00A3A1"/>
            </a:solidFill>
            <a:ln>
              <a:noFill/>
            </a:ln>
            <a:effectLst/>
          </c:spPr>
          <c:invertIfNegative val="0"/>
          <c:cat>
            <c:strRef>
              <c:f>재고금액상세!$I$12:$K$12</c:f>
              <c:strCache>
                <c:ptCount val="3"/>
                <c:pt idx="0">
                  <c:v>FY19</c:v>
                </c:pt>
                <c:pt idx="1">
                  <c:v>FY20</c:v>
                </c:pt>
                <c:pt idx="2">
                  <c:v>FY21</c:v>
                </c:pt>
              </c:strCache>
            </c:strRef>
          </c:cat>
          <c:val>
            <c:numRef>
              <c:f>재고금액상세!$I$22:$K$22</c:f>
              <c:numCache>
                <c:formatCode>#,##0;\(#,##0\);\-</c:formatCode>
                <c:ptCount val="3"/>
                <c:pt idx="0">
                  <c:v>638915734</c:v>
                </c:pt>
                <c:pt idx="1">
                  <c:v>1098612120</c:v>
                </c:pt>
                <c:pt idx="2">
                  <c:v>1153193905</c:v>
                </c:pt>
              </c:numCache>
            </c:numRef>
          </c:val>
          <c:extLst>
            <c:ext xmlns:c16="http://schemas.microsoft.com/office/drawing/2014/chart" uri="{C3380CC4-5D6E-409C-BE32-E72D297353CC}">
              <c16:uniqueId val="{00000001-BA95-4332-ACD9-4856225013C8}"/>
            </c:ext>
          </c:extLst>
        </c:ser>
        <c:ser>
          <c:idx val="2"/>
          <c:order val="2"/>
          <c:tx>
            <c:strRef>
              <c:f>재고금액상세!$C$23</c:f>
              <c:strCache>
                <c:ptCount val="1"/>
                <c:pt idx="0">
                  <c:v>ED동박-3</c:v>
                </c:pt>
              </c:strCache>
            </c:strRef>
          </c:tx>
          <c:spPr>
            <a:solidFill>
              <a:srgbClr val="005EB8"/>
            </a:solidFill>
            <a:ln>
              <a:noFill/>
            </a:ln>
            <a:effectLst/>
          </c:spPr>
          <c:invertIfNegative val="0"/>
          <c:cat>
            <c:strRef>
              <c:f>재고금액상세!$I$12:$K$12</c:f>
              <c:strCache>
                <c:ptCount val="3"/>
                <c:pt idx="0">
                  <c:v>FY19</c:v>
                </c:pt>
                <c:pt idx="1">
                  <c:v>FY20</c:v>
                </c:pt>
                <c:pt idx="2">
                  <c:v>FY21</c:v>
                </c:pt>
              </c:strCache>
            </c:strRef>
          </c:cat>
          <c:val>
            <c:numRef>
              <c:f>재고금액상세!$I$23:$K$23</c:f>
              <c:numCache>
                <c:formatCode>#,##0;\(#,##0\);\-</c:formatCode>
                <c:ptCount val="3"/>
                <c:pt idx="0">
                  <c:v>2850281945</c:v>
                </c:pt>
                <c:pt idx="1">
                  <c:v>2318226095</c:v>
                </c:pt>
                <c:pt idx="2">
                  <c:v>1298817522</c:v>
                </c:pt>
              </c:numCache>
            </c:numRef>
          </c:val>
          <c:extLst>
            <c:ext xmlns:c16="http://schemas.microsoft.com/office/drawing/2014/chart" uri="{C3380CC4-5D6E-409C-BE32-E72D297353CC}">
              <c16:uniqueId val="{00000002-BA95-4332-ACD9-4856225013C8}"/>
            </c:ext>
          </c:extLst>
        </c:ser>
        <c:ser>
          <c:idx val="3"/>
          <c:order val="3"/>
          <c:tx>
            <c:strRef>
              <c:f>재고금액상세!$C$24</c:f>
              <c:strCache>
                <c:ptCount val="1"/>
                <c:pt idx="0">
                  <c:v>ED동박-4</c:v>
                </c:pt>
              </c:strCache>
            </c:strRef>
          </c:tx>
          <c:spPr>
            <a:solidFill>
              <a:srgbClr val="6D2077"/>
            </a:solidFill>
            <a:ln>
              <a:noFill/>
            </a:ln>
            <a:effectLst/>
          </c:spPr>
          <c:invertIfNegative val="0"/>
          <c:cat>
            <c:strRef>
              <c:f>재고금액상세!$I$12:$K$12</c:f>
              <c:strCache>
                <c:ptCount val="3"/>
                <c:pt idx="0">
                  <c:v>FY19</c:v>
                </c:pt>
                <c:pt idx="1">
                  <c:v>FY20</c:v>
                </c:pt>
                <c:pt idx="2">
                  <c:v>FY21</c:v>
                </c:pt>
              </c:strCache>
            </c:strRef>
          </c:cat>
          <c:val>
            <c:numRef>
              <c:f>재고금액상세!$I$24:$K$24</c:f>
              <c:numCache>
                <c:formatCode>#,##0;\(#,##0\);\-</c:formatCode>
                <c:ptCount val="3"/>
                <c:pt idx="0">
                  <c:v>1704405</c:v>
                </c:pt>
                <c:pt idx="1">
                  <c:v>14586863</c:v>
                </c:pt>
                <c:pt idx="2">
                  <c:v>1048361586</c:v>
                </c:pt>
              </c:numCache>
            </c:numRef>
          </c:val>
          <c:extLst>
            <c:ext xmlns:c16="http://schemas.microsoft.com/office/drawing/2014/chart" uri="{C3380CC4-5D6E-409C-BE32-E72D297353CC}">
              <c16:uniqueId val="{00000003-BA95-4332-ACD9-4856225013C8}"/>
            </c:ext>
          </c:extLst>
        </c:ser>
        <c:ser>
          <c:idx val="4"/>
          <c:order val="4"/>
          <c:tx>
            <c:strRef>
              <c:f>재고금액상세!$C$25</c:f>
              <c:strCache>
                <c:ptCount val="1"/>
                <c:pt idx="0">
                  <c:v>ED동박-5</c:v>
                </c:pt>
              </c:strCache>
            </c:strRef>
          </c:tx>
          <c:spPr>
            <a:solidFill>
              <a:srgbClr val="C6007E"/>
            </a:solidFill>
            <a:ln>
              <a:noFill/>
            </a:ln>
            <a:effectLst/>
          </c:spPr>
          <c:invertIfNegative val="0"/>
          <c:cat>
            <c:strRef>
              <c:f>재고금액상세!$I$12:$K$12</c:f>
              <c:strCache>
                <c:ptCount val="3"/>
                <c:pt idx="0">
                  <c:v>FY19</c:v>
                </c:pt>
                <c:pt idx="1">
                  <c:v>FY20</c:v>
                </c:pt>
                <c:pt idx="2">
                  <c:v>FY21</c:v>
                </c:pt>
              </c:strCache>
            </c:strRef>
          </c:cat>
          <c:val>
            <c:numRef>
              <c:f>재고금액상세!$I$25:$K$25</c:f>
              <c:numCache>
                <c:formatCode>#,##0;\(#,##0\);\-</c:formatCode>
                <c:ptCount val="3"/>
                <c:pt idx="0">
                  <c:v>0</c:v>
                </c:pt>
                <c:pt idx="1">
                  <c:v>0</c:v>
                </c:pt>
                <c:pt idx="2">
                  <c:v>577912085</c:v>
                </c:pt>
              </c:numCache>
            </c:numRef>
          </c:val>
          <c:extLst>
            <c:ext xmlns:c16="http://schemas.microsoft.com/office/drawing/2014/chart" uri="{C3380CC4-5D6E-409C-BE32-E72D297353CC}">
              <c16:uniqueId val="{00000004-BA95-4332-ACD9-4856225013C8}"/>
            </c:ext>
          </c:extLst>
        </c:ser>
        <c:ser>
          <c:idx val="5"/>
          <c:order val="5"/>
          <c:tx>
            <c:strRef>
              <c:f>재고금액상세!$C$26</c:f>
              <c:strCache>
                <c:ptCount val="1"/>
                <c:pt idx="0">
                  <c:v>ED동박-6</c:v>
                </c:pt>
              </c:strCache>
            </c:strRef>
          </c:tx>
          <c:spPr>
            <a:solidFill>
              <a:srgbClr val="00338D"/>
            </a:solidFill>
            <a:ln>
              <a:noFill/>
            </a:ln>
            <a:effectLst/>
          </c:spPr>
          <c:invertIfNegative val="0"/>
          <c:cat>
            <c:strRef>
              <c:f>재고금액상세!$I$12:$K$12</c:f>
              <c:strCache>
                <c:ptCount val="3"/>
                <c:pt idx="0">
                  <c:v>FY19</c:v>
                </c:pt>
                <c:pt idx="1">
                  <c:v>FY20</c:v>
                </c:pt>
                <c:pt idx="2">
                  <c:v>FY21</c:v>
                </c:pt>
              </c:strCache>
            </c:strRef>
          </c:cat>
          <c:val>
            <c:numRef>
              <c:f>재고금액상세!$I$26:$K$26</c:f>
              <c:numCache>
                <c:formatCode>#,##0;\(#,##0\);\-</c:formatCode>
                <c:ptCount val="3"/>
                <c:pt idx="0">
                  <c:v>1043456589</c:v>
                </c:pt>
                <c:pt idx="1">
                  <c:v>1123648161</c:v>
                </c:pt>
                <c:pt idx="2">
                  <c:v>533335137</c:v>
                </c:pt>
              </c:numCache>
            </c:numRef>
          </c:val>
          <c:extLst>
            <c:ext xmlns:c16="http://schemas.microsoft.com/office/drawing/2014/chart" uri="{C3380CC4-5D6E-409C-BE32-E72D297353CC}">
              <c16:uniqueId val="{00000005-BA95-4332-ACD9-4856225013C8}"/>
            </c:ext>
          </c:extLst>
        </c:ser>
        <c:ser>
          <c:idx val="6"/>
          <c:order val="6"/>
          <c:tx>
            <c:strRef>
              <c:f>재고금액상세!$C$27</c:f>
              <c:strCache>
                <c:ptCount val="1"/>
                <c:pt idx="0">
                  <c:v>ED동박-7</c:v>
                </c:pt>
              </c:strCache>
            </c:strRef>
          </c:tx>
          <c:spPr>
            <a:solidFill>
              <a:srgbClr val="F68D2E"/>
            </a:solidFill>
            <a:ln>
              <a:noFill/>
            </a:ln>
            <a:effectLst/>
          </c:spPr>
          <c:invertIfNegative val="0"/>
          <c:cat>
            <c:strRef>
              <c:f>재고금액상세!$I$12:$K$12</c:f>
              <c:strCache>
                <c:ptCount val="3"/>
                <c:pt idx="0">
                  <c:v>FY19</c:v>
                </c:pt>
                <c:pt idx="1">
                  <c:v>FY20</c:v>
                </c:pt>
                <c:pt idx="2">
                  <c:v>FY21</c:v>
                </c:pt>
              </c:strCache>
            </c:strRef>
          </c:cat>
          <c:val>
            <c:numRef>
              <c:f>재고금액상세!$I$27:$K$27</c:f>
              <c:numCache>
                <c:formatCode>#,##0;\(#,##0\);\-</c:formatCode>
                <c:ptCount val="3"/>
                <c:pt idx="0">
                  <c:v>82947352</c:v>
                </c:pt>
                <c:pt idx="1">
                  <c:v>0</c:v>
                </c:pt>
                <c:pt idx="2">
                  <c:v>305878305</c:v>
                </c:pt>
              </c:numCache>
            </c:numRef>
          </c:val>
          <c:extLst>
            <c:ext xmlns:c16="http://schemas.microsoft.com/office/drawing/2014/chart" uri="{C3380CC4-5D6E-409C-BE32-E72D297353CC}">
              <c16:uniqueId val="{00000006-BA95-4332-ACD9-4856225013C8}"/>
            </c:ext>
          </c:extLst>
        </c:ser>
        <c:ser>
          <c:idx val="7"/>
          <c:order val="7"/>
          <c:tx>
            <c:strRef>
              <c:f>재고금액상세!$C$28</c:f>
              <c:strCache>
                <c:ptCount val="1"/>
                <c:pt idx="0">
                  <c:v>ED동박-8</c:v>
                </c:pt>
              </c:strCache>
            </c:strRef>
          </c:tx>
          <c:spPr>
            <a:solidFill>
              <a:srgbClr val="EAAA00"/>
            </a:solidFill>
            <a:ln>
              <a:noFill/>
            </a:ln>
            <a:effectLst/>
          </c:spPr>
          <c:invertIfNegative val="0"/>
          <c:cat>
            <c:strRef>
              <c:f>재고금액상세!$I$12:$K$12</c:f>
              <c:strCache>
                <c:ptCount val="3"/>
                <c:pt idx="0">
                  <c:v>FY19</c:v>
                </c:pt>
                <c:pt idx="1">
                  <c:v>FY20</c:v>
                </c:pt>
                <c:pt idx="2">
                  <c:v>FY21</c:v>
                </c:pt>
              </c:strCache>
            </c:strRef>
          </c:cat>
          <c:val>
            <c:numRef>
              <c:f>재고금액상세!$I$28:$K$28</c:f>
              <c:numCache>
                <c:formatCode>#,##0;\(#,##0\);\-</c:formatCode>
                <c:ptCount val="3"/>
                <c:pt idx="0">
                  <c:v>61275555</c:v>
                </c:pt>
                <c:pt idx="1">
                  <c:v>0</c:v>
                </c:pt>
                <c:pt idx="2">
                  <c:v>266733642</c:v>
                </c:pt>
              </c:numCache>
            </c:numRef>
          </c:val>
          <c:extLst>
            <c:ext xmlns:c16="http://schemas.microsoft.com/office/drawing/2014/chart" uri="{C3380CC4-5D6E-409C-BE32-E72D297353CC}">
              <c16:uniqueId val="{00000007-BA95-4332-ACD9-4856225013C8}"/>
            </c:ext>
          </c:extLst>
        </c:ser>
        <c:ser>
          <c:idx val="8"/>
          <c:order val="8"/>
          <c:tx>
            <c:strRef>
              <c:f>재고금액상세!$C$29</c:f>
              <c:strCache>
                <c:ptCount val="1"/>
                <c:pt idx="0">
                  <c:v>기타</c:v>
                </c:pt>
              </c:strCache>
            </c:strRef>
          </c:tx>
          <c:spPr>
            <a:solidFill>
              <a:schemeClr val="bg1">
                <a:lumMod val="85000"/>
              </a:schemeClr>
            </a:solidFill>
            <a:ln>
              <a:noFill/>
            </a:ln>
            <a:effectLst/>
          </c:spPr>
          <c:invertIfNegative val="0"/>
          <c:cat>
            <c:strRef>
              <c:f>재고금액상세!$I$12:$K$12</c:f>
              <c:strCache>
                <c:ptCount val="3"/>
                <c:pt idx="0">
                  <c:v>FY19</c:v>
                </c:pt>
                <c:pt idx="1">
                  <c:v>FY20</c:v>
                </c:pt>
                <c:pt idx="2">
                  <c:v>FY21</c:v>
                </c:pt>
              </c:strCache>
            </c:strRef>
          </c:cat>
          <c:val>
            <c:numRef>
              <c:f>재고금액상세!$I$29:$K$29</c:f>
              <c:numCache>
                <c:formatCode>#,##0;\(#,##0\);\-</c:formatCode>
                <c:ptCount val="3"/>
                <c:pt idx="0">
                  <c:v>567514621</c:v>
                </c:pt>
                <c:pt idx="1">
                  <c:v>864385768</c:v>
                </c:pt>
                <c:pt idx="2">
                  <c:v>725554549</c:v>
                </c:pt>
              </c:numCache>
            </c:numRef>
          </c:val>
          <c:extLst>
            <c:ext xmlns:c16="http://schemas.microsoft.com/office/drawing/2014/chart" uri="{C3380CC4-5D6E-409C-BE32-E72D297353CC}">
              <c16:uniqueId val="{00000008-BA95-4332-ACD9-4856225013C8}"/>
            </c:ext>
          </c:extLst>
        </c:ser>
        <c:ser>
          <c:idx val="9"/>
          <c:order val="9"/>
          <c:tx>
            <c:strRef>
              <c:f>재고금액상세!$C$30</c:f>
              <c:strCache>
                <c:ptCount val="1"/>
                <c:pt idx="0">
                  <c:v>ED평균</c:v>
                </c:pt>
              </c:strCache>
            </c:strRef>
          </c:tx>
          <c:spPr>
            <a:no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재고금액상세!$I$12:$K$12</c:f>
              <c:strCache>
                <c:ptCount val="3"/>
                <c:pt idx="0">
                  <c:v>FY19</c:v>
                </c:pt>
                <c:pt idx="1">
                  <c:v>FY20</c:v>
                </c:pt>
                <c:pt idx="2">
                  <c:v>FY21</c:v>
                </c:pt>
              </c:strCache>
            </c:strRef>
          </c:cat>
          <c:val>
            <c:numRef>
              <c:f>재고금액상세!$I$30:$K$30</c:f>
              <c:numCache>
                <c:formatCode>#,##0;\(#,##0\);\-</c:formatCode>
                <c:ptCount val="3"/>
                <c:pt idx="0">
                  <c:v>11713325888</c:v>
                </c:pt>
                <c:pt idx="1">
                  <c:v>11542208897</c:v>
                </c:pt>
                <c:pt idx="2">
                  <c:v>13718215350</c:v>
                </c:pt>
              </c:numCache>
            </c:numRef>
          </c:val>
          <c:extLst>
            <c:ext xmlns:c16="http://schemas.microsoft.com/office/drawing/2014/chart" uri="{C3380CC4-5D6E-409C-BE32-E72D297353CC}">
              <c16:uniqueId val="{00000009-BA95-4332-ACD9-4856225013C8}"/>
            </c:ext>
          </c:extLst>
        </c:ser>
        <c:dLbls>
          <c:showLegendKey val="0"/>
          <c:showVal val="0"/>
          <c:showCatName val="0"/>
          <c:showSerName val="0"/>
          <c:showPercent val="0"/>
          <c:showBubbleSize val="0"/>
        </c:dLbls>
        <c:gapWidth val="150"/>
        <c:overlap val="100"/>
        <c:axId val="105543007"/>
        <c:axId val="105552575"/>
      </c:barChart>
      <c:catAx>
        <c:axId val="10554300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105552575"/>
        <c:crosses val="autoZero"/>
        <c:auto val="1"/>
        <c:lblAlgn val="ctr"/>
        <c:lblOffset val="100"/>
        <c:noMultiLvlLbl val="0"/>
      </c:catAx>
      <c:valAx>
        <c:axId val="105552575"/>
        <c:scaling>
          <c:orientation val="minMax"/>
          <c:max val="15000000000"/>
        </c:scaling>
        <c:delete val="1"/>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r>
                  <a:rPr lang="en-US" altLang="ko-KR"/>
                  <a:t>KRW</a:t>
                </a:r>
                <a:r>
                  <a:rPr lang="en-US" altLang="ko-KR" baseline="0"/>
                  <a:t> m</a:t>
                </a:r>
                <a:endParaRPr lang="ko-KR" altLang="en-US"/>
              </a:p>
            </c:rich>
          </c:tx>
          <c:layout>
            <c:manualLayout>
              <c:xMode val="edge"/>
              <c:yMode val="edge"/>
              <c:x val="0.14032249626485649"/>
              <c:y val="0.39998813640971809"/>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title>
        <c:numFmt formatCode="#,##0,,;\(#,##0\);\-" sourceLinked="0"/>
        <c:majorTickMark val="none"/>
        <c:minorTickMark val="none"/>
        <c:tickLblPos val="nextTo"/>
        <c:crossAx val="105543007"/>
        <c:crosses val="autoZero"/>
        <c:crossBetween val="between"/>
      </c:valAx>
      <c:spPr>
        <a:noFill/>
        <a:ln>
          <a:noFill/>
        </a:ln>
        <a:effectLst/>
      </c:spPr>
    </c:plotArea>
    <c:legend>
      <c:legendPos val="b"/>
      <c:legendEntry>
        <c:idx val="9"/>
        <c:delete val="1"/>
      </c:legendEntry>
      <c:layout>
        <c:manualLayout>
          <c:xMode val="edge"/>
          <c:yMode val="edge"/>
          <c:x val="0.11958811847284097"/>
          <c:y val="0.84531091594107033"/>
          <c:w val="0.86051965205244352"/>
          <c:h val="0.11406212926280368"/>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mj-ea"/>
          <a:ea typeface="+mj-ea"/>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r>
              <a:rPr lang="ko-KR" altLang="en-US" b="1">
                <a:solidFill>
                  <a:srgbClr val="00338D"/>
                </a:solidFill>
              </a:rPr>
              <a:t>매입단가</a:t>
            </a:r>
            <a:r>
              <a:rPr lang="en-US" altLang="ko-KR" b="1">
                <a:solidFill>
                  <a:srgbClr val="00338D"/>
                </a:solidFill>
              </a:rPr>
              <a:t>_</a:t>
            </a:r>
            <a:r>
              <a:rPr lang="ko-KR" b="1">
                <a:solidFill>
                  <a:srgbClr val="00338D"/>
                </a:solidFill>
              </a:rPr>
              <a:t>모노머</a:t>
            </a:r>
          </a:p>
        </c:rich>
      </c:tx>
      <c:layout>
        <c:manualLayout>
          <c:xMode val="edge"/>
          <c:yMode val="edge"/>
          <c:x val="0.12670718056307939"/>
          <c:y val="7.5910571628938009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mj-ea"/>
              <a:ea typeface="+mj-ea"/>
              <a:cs typeface="+mn-cs"/>
            </a:defRPr>
          </a:pPr>
          <a:endParaRPr lang="ko-KR"/>
        </a:p>
      </c:txPr>
    </c:title>
    <c:autoTitleDeleted val="0"/>
    <c:plotArea>
      <c:layout>
        <c:manualLayout>
          <c:layoutTarget val="inner"/>
          <c:xMode val="edge"/>
          <c:yMode val="edge"/>
          <c:x val="0.23300734384867958"/>
          <c:y val="0.25277700254032376"/>
          <c:w val="0.69444592062070254"/>
          <c:h val="0.44863892287280605"/>
        </c:manualLayout>
      </c:layout>
      <c:lineChart>
        <c:grouping val="standard"/>
        <c:varyColors val="0"/>
        <c:ser>
          <c:idx val="0"/>
          <c:order val="0"/>
          <c:tx>
            <c:strRef>
              <c:f>재고금액상세!$C$31</c:f>
              <c:strCache>
                <c:ptCount val="1"/>
                <c:pt idx="0">
                  <c:v>모노머-1</c:v>
                </c:pt>
              </c:strCache>
            </c:strRef>
          </c:tx>
          <c:spPr>
            <a:ln w="9525" cap="rnd">
              <a:solidFill>
                <a:srgbClr val="C6007E"/>
              </a:solidFill>
              <a:round/>
            </a:ln>
            <a:effectLst/>
          </c:spPr>
          <c:marker>
            <c:symbol val="none"/>
          </c:marker>
          <c:cat>
            <c:strRef>
              <c:f>재고금액상세!$O$12:$Q$12</c:f>
              <c:strCache>
                <c:ptCount val="3"/>
                <c:pt idx="0">
                  <c:v>FY19</c:v>
                </c:pt>
                <c:pt idx="1">
                  <c:v>FY20</c:v>
                </c:pt>
                <c:pt idx="2">
                  <c:v>FY21</c:v>
                </c:pt>
              </c:strCache>
            </c:strRef>
          </c:cat>
          <c:val>
            <c:numRef>
              <c:f>재고금액상세!$O$31:$Q$31</c:f>
              <c:numCache>
                <c:formatCode>#,##0;\(#,##0\);\-</c:formatCode>
                <c:ptCount val="3"/>
                <c:pt idx="0">
                  <c:v>132340.05037783374</c:v>
                </c:pt>
                <c:pt idx="1">
                  <c:v>126652.85723478383</c:v>
                </c:pt>
                <c:pt idx="2">
                  <c:v>124927.9288399074</c:v>
                </c:pt>
              </c:numCache>
            </c:numRef>
          </c:val>
          <c:smooth val="0"/>
          <c:extLst>
            <c:ext xmlns:c16="http://schemas.microsoft.com/office/drawing/2014/chart" uri="{C3380CC4-5D6E-409C-BE32-E72D297353CC}">
              <c16:uniqueId val="{00000000-CFE4-417A-9ADE-DE0B692B2DBA}"/>
            </c:ext>
          </c:extLst>
        </c:ser>
        <c:ser>
          <c:idx val="1"/>
          <c:order val="1"/>
          <c:tx>
            <c:strRef>
              <c:f>재고금액상세!$C$32</c:f>
              <c:strCache>
                <c:ptCount val="1"/>
                <c:pt idx="0">
                  <c:v>모노머-2</c:v>
                </c:pt>
              </c:strCache>
            </c:strRef>
          </c:tx>
          <c:spPr>
            <a:ln w="9525" cap="rnd">
              <a:solidFill>
                <a:schemeClr val="accent2"/>
              </a:solidFill>
              <a:round/>
            </a:ln>
            <a:effectLst/>
          </c:spPr>
          <c:marker>
            <c:symbol val="none"/>
          </c:marker>
          <c:cat>
            <c:strRef>
              <c:f>재고금액상세!$O$12:$Q$12</c:f>
              <c:strCache>
                <c:ptCount val="3"/>
                <c:pt idx="0">
                  <c:v>FY19</c:v>
                </c:pt>
                <c:pt idx="1">
                  <c:v>FY20</c:v>
                </c:pt>
                <c:pt idx="2">
                  <c:v>FY21</c:v>
                </c:pt>
              </c:strCache>
            </c:strRef>
          </c:cat>
          <c:val>
            <c:numRef>
              <c:f>재고금액상세!$O$32:$Q$32</c:f>
              <c:numCache>
                <c:formatCode>#,##0;\(#,##0\);\-</c:formatCode>
                <c:ptCount val="3"/>
                <c:pt idx="0">
                  <c:v>34855.782422852375</c:v>
                </c:pt>
                <c:pt idx="1">
                  <c:v>53837.494123616882</c:v>
                </c:pt>
                <c:pt idx="2">
                  <c:v>62138.577327644853</c:v>
                </c:pt>
              </c:numCache>
            </c:numRef>
          </c:val>
          <c:smooth val="0"/>
          <c:extLst>
            <c:ext xmlns:c16="http://schemas.microsoft.com/office/drawing/2014/chart" uri="{C3380CC4-5D6E-409C-BE32-E72D297353CC}">
              <c16:uniqueId val="{00000001-CFE4-417A-9ADE-DE0B692B2DBA}"/>
            </c:ext>
          </c:extLst>
        </c:ser>
        <c:ser>
          <c:idx val="2"/>
          <c:order val="2"/>
          <c:tx>
            <c:strRef>
              <c:f>재고금액상세!$C$33</c:f>
              <c:strCache>
                <c:ptCount val="1"/>
                <c:pt idx="0">
                  <c:v>모노머-3</c:v>
                </c:pt>
              </c:strCache>
            </c:strRef>
          </c:tx>
          <c:spPr>
            <a:ln w="9525" cap="rnd">
              <a:solidFill>
                <a:srgbClr val="EAAA00"/>
              </a:solidFill>
              <a:round/>
            </a:ln>
            <a:effectLst/>
          </c:spPr>
          <c:marker>
            <c:symbol val="none"/>
          </c:marker>
          <c:cat>
            <c:strRef>
              <c:f>재고금액상세!$O$12:$Q$12</c:f>
              <c:strCache>
                <c:ptCount val="3"/>
                <c:pt idx="0">
                  <c:v>FY19</c:v>
                </c:pt>
                <c:pt idx="1">
                  <c:v>FY20</c:v>
                </c:pt>
                <c:pt idx="2">
                  <c:v>FY21</c:v>
                </c:pt>
              </c:strCache>
            </c:strRef>
          </c:cat>
          <c:val>
            <c:numRef>
              <c:f>재고금액상세!$O$33:$Q$33</c:f>
              <c:numCache>
                <c:formatCode>#,##0;\(#,##0\);\-</c:formatCode>
                <c:ptCount val="3"/>
                <c:pt idx="0">
                  <c:v>1070.5868336753067</c:v>
                </c:pt>
                <c:pt idx="1">
                  <c:v>971.47946942493968</c:v>
                </c:pt>
                <c:pt idx="2">
                  <c:v>1100.7668076589443</c:v>
                </c:pt>
              </c:numCache>
            </c:numRef>
          </c:val>
          <c:smooth val="0"/>
          <c:extLst>
            <c:ext xmlns:c16="http://schemas.microsoft.com/office/drawing/2014/chart" uri="{C3380CC4-5D6E-409C-BE32-E72D297353CC}">
              <c16:uniqueId val="{00000002-CFE4-417A-9ADE-DE0B692B2DBA}"/>
            </c:ext>
          </c:extLst>
        </c:ser>
        <c:ser>
          <c:idx val="3"/>
          <c:order val="3"/>
          <c:tx>
            <c:strRef>
              <c:f>재고금액상세!$C$34</c:f>
              <c:strCache>
                <c:ptCount val="1"/>
                <c:pt idx="0">
                  <c:v>모노머-4</c:v>
                </c:pt>
              </c:strCache>
            </c:strRef>
          </c:tx>
          <c:spPr>
            <a:ln w="9525" cap="rnd">
              <a:solidFill>
                <a:srgbClr val="0091DA"/>
              </a:solidFill>
              <a:round/>
            </a:ln>
            <a:effectLst/>
          </c:spPr>
          <c:marker>
            <c:symbol val="none"/>
          </c:marker>
          <c:cat>
            <c:strRef>
              <c:f>재고금액상세!$O$12:$Q$12</c:f>
              <c:strCache>
                <c:ptCount val="3"/>
                <c:pt idx="0">
                  <c:v>FY19</c:v>
                </c:pt>
                <c:pt idx="1">
                  <c:v>FY20</c:v>
                </c:pt>
                <c:pt idx="2">
                  <c:v>FY21</c:v>
                </c:pt>
              </c:strCache>
            </c:strRef>
          </c:cat>
          <c:val>
            <c:numRef>
              <c:f>재고금액상세!$O$34:$Q$34</c:f>
              <c:numCache>
                <c:formatCode>#,##0;\(#,##0\);\-</c:formatCode>
                <c:ptCount val="3"/>
                <c:pt idx="0">
                  <c:v>56836.550279720279</c:v>
                </c:pt>
                <c:pt idx="1">
                  <c:v>58149.586439402257</c:v>
                </c:pt>
                <c:pt idx="2">
                  <c:v>56134.449098166173</c:v>
                </c:pt>
              </c:numCache>
            </c:numRef>
          </c:val>
          <c:smooth val="0"/>
          <c:extLst>
            <c:ext xmlns:c16="http://schemas.microsoft.com/office/drawing/2014/chart" uri="{C3380CC4-5D6E-409C-BE32-E72D297353CC}">
              <c16:uniqueId val="{00000003-CFE4-417A-9ADE-DE0B692B2DBA}"/>
            </c:ext>
          </c:extLst>
        </c:ser>
        <c:ser>
          <c:idx val="4"/>
          <c:order val="4"/>
          <c:tx>
            <c:strRef>
              <c:f>재고금액상세!$C$35</c:f>
              <c:strCache>
                <c:ptCount val="1"/>
                <c:pt idx="0">
                  <c:v>모노머-5</c:v>
                </c:pt>
              </c:strCache>
            </c:strRef>
          </c:tx>
          <c:spPr>
            <a:ln w="9525" cap="rnd">
              <a:solidFill>
                <a:srgbClr val="005EB8"/>
              </a:solidFill>
              <a:round/>
            </a:ln>
            <a:effectLst/>
          </c:spPr>
          <c:marker>
            <c:symbol val="none"/>
          </c:marker>
          <c:cat>
            <c:strRef>
              <c:f>재고금액상세!$O$12:$Q$12</c:f>
              <c:strCache>
                <c:ptCount val="3"/>
                <c:pt idx="0">
                  <c:v>FY19</c:v>
                </c:pt>
                <c:pt idx="1">
                  <c:v>FY20</c:v>
                </c:pt>
                <c:pt idx="2">
                  <c:v>FY21</c:v>
                </c:pt>
              </c:strCache>
            </c:strRef>
          </c:cat>
          <c:val>
            <c:numRef>
              <c:f>재고금액상세!$O$35:$Q$35</c:f>
              <c:numCache>
                <c:formatCode>#,##0;\(#,##0\);\-</c:formatCode>
                <c:ptCount val="3"/>
                <c:pt idx="0">
                  <c:v>18340</c:v>
                </c:pt>
                <c:pt idx="1">
                  <c:v>10001.786643354899</c:v>
                </c:pt>
                <c:pt idx="2">
                  <c:v>8986.4212329110924</c:v>
                </c:pt>
              </c:numCache>
            </c:numRef>
          </c:val>
          <c:smooth val="0"/>
          <c:extLst>
            <c:ext xmlns:c16="http://schemas.microsoft.com/office/drawing/2014/chart" uri="{C3380CC4-5D6E-409C-BE32-E72D297353CC}">
              <c16:uniqueId val="{00000004-CFE4-417A-9ADE-DE0B692B2DBA}"/>
            </c:ext>
          </c:extLst>
        </c:ser>
        <c:ser>
          <c:idx val="6"/>
          <c:order val="5"/>
          <c:tx>
            <c:strRef>
              <c:f>재고금액상세!$C$37</c:f>
              <c:strCache>
                <c:ptCount val="1"/>
                <c:pt idx="0">
                  <c:v>모노머-7</c:v>
                </c:pt>
              </c:strCache>
            </c:strRef>
          </c:tx>
          <c:spPr>
            <a:ln w="9525" cap="rnd">
              <a:solidFill>
                <a:schemeClr val="accent1">
                  <a:lumMod val="60000"/>
                </a:schemeClr>
              </a:solidFill>
              <a:round/>
            </a:ln>
            <a:effectLst/>
          </c:spPr>
          <c:marker>
            <c:symbol val="none"/>
          </c:marker>
          <c:cat>
            <c:strRef>
              <c:f>재고금액상세!$O$12:$Q$12</c:f>
              <c:strCache>
                <c:ptCount val="3"/>
                <c:pt idx="0">
                  <c:v>FY19</c:v>
                </c:pt>
                <c:pt idx="1">
                  <c:v>FY20</c:v>
                </c:pt>
                <c:pt idx="2">
                  <c:v>FY21</c:v>
                </c:pt>
              </c:strCache>
            </c:strRef>
          </c:cat>
          <c:val>
            <c:numRef>
              <c:f>재고금액상세!$O$37:$Q$37</c:f>
              <c:numCache>
                <c:formatCode>#,##0;\(#,##0\);\-</c:formatCode>
                <c:ptCount val="3"/>
                <c:pt idx="0">
                  <c:v>14102.4</c:v>
                </c:pt>
                <c:pt idx="1">
                  <c:v>13403.494601304239</c:v>
                </c:pt>
                <c:pt idx="2">
                  <c:v>12882.07788231427</c:v>
                </c:pt>
              </c:numCache>
            </c:numRef>
          </c:val>
          <c:smooth val="0"/>
          <c:extLst>
            <c:ext xmlns:c16="http://schemas.microsoft.com/office/drawing/2014/chart" uri="{C3380CC4-5D6E-409C-BE32-E72D297353CC}">
              <c16:uniqueId val="{00000006-CFE4-417A-9ADE-DE0B692B2DBA}"/>
            </c:ext>
          </c:extLst>
        </c:ser>
        <c:ser>
          <c:idx val="8"/>
          <c:order val="6"/>
          <c:tx>
            <c:strRef>
              <c:f>재고금액상세!$C$39</c:f>
              <c:strCache>
                <c:ptCount val="1"/>
                <c:pt idx="0">
                  <c:v>모노머평균</c:v>
                </c:pt>
              </c:strCache>
            </c:strRef>
          </c:tx>
          <c:spPr>
            <a:ln w="25400" cap="rnd">
              <a:solidFill>
                <a:srgbClr val="C00000"/>
              </a:solidFill>
              <a:prstDash val="sysDash"/>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FE4-417A-9ADE-DE0B692B2DBA}"/>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FE4-417A-9ADE-DE0B692B2DBA}"/>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FE4-417A-9ADE-DE0B692B2DBA}"/>
                </c:ext>
              </c:extLst>
            </c:dLbl>
            <c:spPr>
              <a:solidFill>
                <a:schemeClr val="bg1">
                  <a:alpha val="80000"/>
                </a:schemeClr>
              </a:solidFill>
              <a:ln w="3175">
                <a:solidFill>
                  <a:schemeClr val="tx1"/>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재고금액상세!$O$12:$Q$12</c:f>
              <c:strCache>
                <c:ptCount val="3"/>
                <c:pt idx="0">
                  <c:v>FY19</c:v>
                </c:pt>
                <c:pt idx="1">
                  <c:v>FY20</c:v>
                </c:pt>
                <c:pt idx="2">
                  <c:v>FY21</c:v>
                </c:pt>
              </c:strCache>
            </c:strRef>
          </c:cat>
          <c:val>
            <c:numRef>
              <c:f>재고금액상세!$O$39:$Q$39</c:f>
              <c:numCache>
                <c:formatCode>#,##0;\(#,##0\);\-</c:formatCode>
                <c:ptCount val="3"/>
                <c:pt idx="0">
                  <c:v>5326.0620423366699</c:v>
                </c:pt>
                <c:pt idx="1">
                  <c:v>6609.8000673106908</c:v>
                </c:pt>
                <c:pt idx="2">
                  <c:v>7938.4103906154342</c:v>
                </c:pt>
              </c:numCache>
            </c:numRef>
          </c:val>
          <c:smooth val="0"/>
          <c:extLst>
            <c:ext xmlns:c16="http://schemas.microsoft.com/office/drawing/2014/chart" uri="{C3380CC4-5D6E-409C-BE32-E72D297353CC}">
              <c16:uniqueId val="{0000000A-CFE4-417A-9ADE-DE0B692B2DBA}"/>
            </c:ext>
          </c:extLst>
        </c:ser>
        <c:dLbls>
          <c:showLegendKey val="0"/>
          <c:showVal val="0"/>
          <c:showCatName val="0"/>
          <c:showSerName val="0"/>
          <c:showPercent val="0"/>
          <c:showBubbleSize val="0"/>
        </c:dLbls>
        <c:smooth val="0"/>
        <c:axId val="702815200"/>
        <c:axId val="702815616"/>
      </c:lineChart>
      <c:catAx>
        <c:axId val="70281520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702815616"/>
        <c:crosses val="autoZero"/>
        <c:auto val="1"/>
        <c:lblAlgn val="ctr"/>
        <c:lblOffset val="100"/>
        <c:noMultiLvlLbl val="0"/>
      </c:catAx>
      <c:valAx>
        <c:axId val="702815616"/>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r>
                  <a:rPr lang="ko-KR"/>
                  <a:t>원</a:t>
                </a:r>
                <a:r>
                  <a:rPr lang="en-US"/>
                  <a:t>/KG</a:t>
                </a:r>
                <a:endParaRPr lang="ko-KR"/>
              </a:p>
            </c:rich>
          </c:tx>
          <c:layout>
            <c:manualLayout>
              <c:xMode val="edge"/>
              <c:yMode val="edge"/>
              <c:x val="0"/>
              <c:y val="0.3576046309535975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crossAx val="702815200"/>
        <c:crosses val="autoZero"/>
        <c:crossBetween val="between"/>
        <c:majorUnit val="30000"/>
      </c:valAx>
      <c:spPr>
        <a:noFill/>
        <a:ln>
          <a:noFill/>
        </a:ln>
        <a:effectLst/>
      </c:spPr>
    </c:plotArea>
    <c:legend>
      <c:legendPos val="r"/>
      <c:layout>
        <c:manualLayout>
          <c:xMode val="edge"/>
          <c:yMode val="edge"/>
          <c:x val="0.14152940466752745"/>
          <c:y val="0.79988919958975802"/>
          <c:w val="0.85438396473548262"/>
          <c:h val="0.11271522366079646"/>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mj-ea"/>
          <a:ea typeface="+mj-ea"/>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mj-ea"/>
                <a:ea typeface="+mj-ea"/>
                <a:cs typeface="+mn-cs"/>
              </a:defRPr>
            </a:pPr>
            <a:r>
              <a:rPr lang="ko-KR" altLang="en-US" b="1">
                <a:solidFill>
                  <a:srgbClr val="00338D"/>
                </a:solidFill>
              </a:rPr>
              <a:t>매입액</a:t>
            </a:r>
            <a:r>
              <a:rPr lang="en-US" altLang="ko-KR" b="1">
                <a:solidFill>
                  <a:srgbClr val="00338D"/>
                </a:solidFill>
              </a:rPr>
              <a:t>_</a:t>
            </a:r>
            <a:r>
              <a:rPr lang="ko-KR" b="1">
                <a:solidFill>
                  <a:srgbClr val="00338D"/>
                </a:solidFill>
              </a:rPr>
              <a:t>모노머</a:t>
            </a:r>
          </a:p>
        </c:rich>
      </c:tx>
      <c:layout>
        <c:manualLayout>
          <c:xMode val="edge"/>
          <c:yMode val="edge"/>
          <c:x val="6.7992057987655896E-2"/>
          <c:y val="3.5761620977353983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mj-ea"/>
              <a:ea typeface="+mj-ea"/>
              <a:cs typeface="+mn-cs"/>
            </a:defRPr>
          </a:pPr>
          <a:endParaRPr lang="ko-KR"/>
        </a:p>
      </c:txPr>
    </c:title>
    <c:autoTitleDeleted val="0"/>
    <c:plotArea>
      <c:layout>
        <c:manualLayout>
          <c:layoutTarget val="inner"/>
          <c:xMode val="edge"/>
          <c:yMode val="edge"/>
          <c:x val="0.12394001203086938"/>
          <c:y val="0.1308252681764005"/>
          <c:w val="0.78996843445774256"/>
          <c:h val="0.52202717520858166"/>
        </c:manualLayout>
      </c:layout>
      <c:barChart>
        <c:barDir val="col"/>
        <c:grouping val="stacked"/>
        <c:varyColors val="0"/>
        <c:ser>
          <c:idx val="0"/>
          <c:order val="0"/>
          <c:tx>
            <c:strRef>
              <c:f>재고금액상세!$C$31</c:f>
              <c:strCache>
                <c:ptCount val="1"/>
                <c:pt idx="0">
                  <c:v>모노머-1</c:v>
                </c:pt>
              </c:strCache>
            </c:strRef>
          </c:tx>
          <c:spPr>
            <a:solidFill>
              <a:srgbClr val="C6007E"/>
            </a:solidFill>
            <a:ln>
              <a:noFill/>
            </a:ln>
            <a:effectLst/>
          </c:spPr>
          <c:invertIfNegative val="0"/>
          <c:cat>
            <c:strRef>
              <c:f>재고금액상세!$I$12:$K$12</c:f>
              <c:strCache>
                <c:ptCount val="3"/>
                <c:pt idx="0">
                  <c:v>FY19</c:v>
                </c:pt>
                <c:pt idx="1">
                  <c:v>FY20</c:v>
                </c:pt>
                <c:pt idx="2">
                  <c:v>FY21</c:v>
                </c:pt>
              </c:strCache>
            </c:strRef>
          </c:cat>
          <c:val>
            <c:numRef>
              <c:f>재고금액상세!$I$31:$K$31</c:f>
              <c:numCache>
                <c:formatCode>#,##0;\(#,##0\);\-</c:formatCode>
                <c:ptCount val="3"/>
                <c:pt idx="0">
                  <c:v>1050780000</c:v>
                </c:pt>
                <c:pt idx="1">
                  <c:v>2066639000</c:v>
                </c:pt>
                <c:pt idx="2">
                  <c:v>9083000000</c:v>
                </c:pt>
              </c:numCache>
            </c:numRef>
          </c:val>
          <c:extLst>
            <c:ext xmlns:c16="http://schemas.microsoft.com/office/drawing/2014/chart" uri="{C3380CC4-5D6E-409C-BE32-E72D297353CC}">
              <c16:uniqueId val="{00000000-183B-4D83-8097-532A5F4F17E9}"/>
            </c:ext>
          </c:extLst>
        </c:ser>
        <c:ser>
          <c:idx val="1"/>
          <c:order val="1"/>
          <c:tx>
            <c:strRef>
              <c:f>재고금액상세!$C$32</c:f>
              <c:strCache>
                <c:ptCount val="1"/>
                <c:pt idx="0">
                  <c:v>모노머-2</c:v>
                </c:pt>
              </c:strCache>
            </c:strRef>
          </c:tx>
          <c:spPr>
            <a:solidFill>
              <a:schemeClr val="accent2"/>
            </a:solidFill>
            <a:ln>
              <a:noFill/>
            </a:ln>
            <a:effectLst/>
          </c:spPr>
          <c:invertIfNegative val="0"/>
          <c:cat>
            <c:strRef>
              <c:f>재고금액상세!$I$12:$K$12</c:f>
              <c:strCache>
                <c:ptCount val="3"/>
                <c:pt idx="0">
                  <c:v>FY19</c:v>
                </c:pt>
                <c:pt idx="1">
                  <c:v>FY20</c:v>
                </c:pt>
                <c:pt idx="2">
                  <c:v>FY21</c:v>
                </c:pt>
              </c:strCache>
            </c:strRef>
          </c:cat>
          <c:val>
            <c:numRef>
              <c:f>재고금액상세!$I$32:$K$32</c:f>
              <c:numCache>
                <c:formatCode>#,##0;\(#,##0\);\-</c:formatCode>
                <c:ptCount val="3"/>
                <c:pt idx="0">
                  <c:v>1671683325</c:v>
                </c:pt>
                <c:pt idx="1">
                  <c:v>3634893330</c:v>
                </c:pt>
                <c:pt idx="2">
                  <c:v>7029985186</c:v>
                </c:pt>
              </c:numCache>
            </c:numRef>
          </c:val>
          <c:extLst>
            <c:ext xmlns:c16="http://schemas.microsoft.com/office/drawing/2014/chart" uri="{C3380CC4-5D6E-409C-BE32-E72D297353CC}">
              <c16:uniqueId val="{00000001-183B-4D83-8097-532A5F4F17E9}"/>
            </c:ext>
          </c:extLst>
        </c:ser>
        <c:ser>
          <c:idx val="2"/>
          <c:order val="2"/>
          <c:tx>
            <c:strRef>
              <c:f>재고금액상세!$C$33</c:f>
              <c:strCache>
                <c:ptCount val="1"/>
                <c:pt idx="0">
                  <c:v>모노머-3</c:v>
                </c:pt>
              </c:strCache>
            </c:strRef>
          </c:tx>
          <c:spPr>
            <a:solidFill>
              <a:srgbClr val="EAAA00"/>
            </a:solidFill>
            <a:ln>
              <a:noFill/>
            </a:ln>
            <a:effectLst/>
          </c:spPr>
          <c:invertIfNegative val="0"/>
          <c:cat>
            <c:strRef>
              <c:f>재고금액상세!$I$12:$K$12</c:f>
              <c:strCache>
                <c:ptCount val="3"/>
                <c:pt idx="0">
                  <c:v>FY19</c:v>
                </c:pt>
                <c:pt idx="1">
                  <c:v>FY20</c:v>
                </c:pt>
                <c:pt idx="2">
                  <c:v>FY21</c:v>
                </c:pt>
              </c:strCache>
            </c:strRef>
          </c:cat>
          <c:val>
            <c:numRef>
              <c:f>재고금액상세!$I$33:$K$33</c:f>
              <c:numCache>
                <c:formatCode>#,##0;\(#,##0\);\-</c:formatCode>
                <c:ptCount val="3"/>
                <c:pt idx="0">
                  <c:v>1022667367</c:v>
                </c:pt>
                <c:pt idx="1">
                  <c:v>1191743845</c:v>
                </c:pt>
                <c:pt idx="2">
                  <c:v>2636090538</c:v>
                </c:pt>
              </c:numCache>
            </c:numRef>
          </c:val>
          <c:extLst>
            <c:ext xmlns:c16="http://schemas.microsoft.com/office/drawing/2014/chart" uri="{C3380CC4-5D6E-409C-BE32-E72D297353CC}">
              <c16:uniqueId val="{00000002-183B-4D83-8097-532A5F4F17E9}"/>
            </c:ext>
          </c:extLst>
        </c:ser>
        <c:ser>
          <c:idx val="3"/>
          <c:order val="3"/>
          <c:tx>
            <c:strRef>
              <c:f>재고금액상세!$C$34</c:f>
              <c:strCache>
                <c:ptCount val="1"/>
                <c:pt idx="0">
                  <c:v>모노머-4</c:v>
                </c:pt>
              </c:strCache>
            </c:strRef>
          </c:tx>
          <c:spPr>
            <a:solidFill>
              <a:srgbClr val="0091DA"/>
            </a:solidFill>
            <a:ln>
              <a:noFill/>
            </a:ln>
            <a:effectLst/>
          </c:spPr>
          <c:invertIfNegative val="0"/>
          <c:cat>
            <c:strRef>
              <c:f>재고금액상세!$I$12:$K$12</c:f>
              <c:strCache>
                <c:ptCount val="3"/>
                <c:pt idx="0">
                  <c:v>FY19</c:v>
                </c:pt>
                <c:pt idx="1">
                  <c:v>FY20</c:v>
                </c:pt>
                <c:pt idx="2">
                  <c:v>FY21</c:v>
                </c:pt>
              </c:strCache>
            </c:strRef>
          </c:cat>
          <c:val>
            <c:numRef>
              <c:f>재고금액상세!$I$34:$K$34</c:f>
              <c:numCache>
                <c:formatCode>#,##0;\(#,##0\);\-</c:formatCode>
                <c:ptCount val="3"/>
                <c:pt idx="0">
                  <c:v>812762669</c:v>
                </c:pt>
                <c:pt idx="1">
                  <c:v>927093394</c:v>
                </c:pt>
                <c:pt idx="2">
                  <c:v>912041655</c:v>
                </c:pt>
              </c:numCache>
            </c:numRef>
          </c:val>
          <c:extLst>
            <c:ext xmlns:c16="http://schemas.microsoft.com/office/drawing/2014/chart" uri="{C3380CC4-5D6E-409C-BE32-E72D297353CC}">
              <c16:uniqueId val="{00000003-183B-4D83-8097-532A5F4F17E9}"/>
            </c:ext>
          </c:extLst>
        </c:ser>
        <c:ser>
          <c:idx val="4"/>
          <c:order val="4"/>
          <c:tx>
            <c:strRef>
              <c:f>재고금액상세!$C$35</c:f>
              <c:strCache>
                <c:ptCount val="1"/>
                <c:pt idx="0">
                  <c:v>모노머-5</c:v>
                </c:pt>
              </c:strCache>
            </c:strRef>
          </c:tx>
          <c:spPr>
            <a:solidFill>
              <a:srgbClr val="005EB8"/>
            </a:solidFill>
            <a:ln>
              <a:noFill/>
            </a:ln>
            <a:effectLst/>
          </c:spPr>
          <c:invertIfNegative val="0"/>
          <c:cat>
            <c:strRef>
              <c:f>재고금액상세!$I$12:$K$12</c:f>
              <c:strCache>
                <c:ptCount val="3"/>
                <c:pt idx="0">
                  <c:v>FY19</c:v>
                </c:pt>
                <c:pt idx="1">
                  <c:v>FY20</c:v>
                </c:pt>
                <c:pt idx="2">
                  <c:v>FY21</c:v>
                </c:pt>
              </c:strCache>
            </c:strRef>
          </c:cat>
          <c:val>
            <c:numRef>
              <c:f>재고금액상세!$I$35:$K$35</c:f>
              <c:numCache>
                <c:formatCode>#,##0;\(#,##0\);\-</c:formatCode>
                <c:ptCount val="3"/>
                <c:pt idx="0">
                  <c:v>458500000</c:v>
                </c:pt>
                <c:pt idx="1">
                  <c:v>292780000</c:v>
                </c:pt>
                <c:pt idx="2">
                  <c:v>447575000</c:v>
                </c:pt>
              </c:numCache>
            </c:numRef>
          </c:val>
          <c:extLst>
            <c:ext xmlns:c16="http://schemas.microsoft.com/office/drawing/2014/chart" uri="{C3380CC4-5D6E-409C-BE32-E72D297353CC}">
              <c16:uniqueId val="{00000004-183B-4D83-8097-532A5F4F17E9}"/>
            </c:ext>
          </c:extLst>
        </c:ser>
        <c:ser>
          <c:idx val="5"/>
          <c:order val="5"/>
          <c:tx>
            <c:strRef>
              <c:f>재고금액상세!$C$36</c:f>
              <c:strCache>
                <c:ptCount val="1"/>
                <c:pt idx="0">
                  <c:v>모노머-6</c:v>
                </c:pt>
              </c:strCache>
            </c:strRef>
          </c:tx>
          <c:spPr>
            <a:solidFill>
              <a:srgbClr val="00338D"/>
            </a:solidFill>
            <a:ln>
              <a:noFill/>
            </a:ln>
            <a:effectLst/>
          </c:spPr>
          <c:invertIfNegative val="0"/>
          <c:cat>
            <c:strRef>
              <c:f>재고금액상세!$I$12:$K$12</c:f>
              <c:strCache>
                <c:ptCount val="3"/>
                <c:pt idx="0">
                  <c:v>FY19</c:v>
                </c:pt>
                <c:pt idx="1">
                  <c:v>FY20</c:v>
                </c:pt>
                <c:pt idx="2">
                  <c:v>FY21</c:v>
                </c:pt>
              </c:strCache>
            </c:strRef>
          </c:cat>
          <c:val>
            <c:numRef>
              <c:f>재고금액상세!$I$36:$K$36</c:f>
              <c:numCache>
                <c:formatCode>#,##0;\(#,##0\);\-</c:formatCode>
                <c:ptCount val="3"/>
                <c:pt idx="0">
                  <c:v>135207000</c:v>
                </c:pt>
                <c:pt idx="1">
                  <c:v>386125200</c:v>
                </c:pt>
                <c:pt idx="2">
                  <c:v>303080000</c:v>
                </c:pt>
              </c:numCache>
            </c:numRef>
          </c:val>
          <c:extLst>
            <c:ext xmlns:c16="http://schemas.microsoft.com/office/drawing/2014/chart" uri="{C3380CC4-5D6E-409C-BE32-E72D297353CC}">
              <c16:uniqueId val="{00000005-183B-4D83-8097-532A5F4F17E9}"/>
            </c:ext>
          </c:extLst>
        </c:ser>
        <c:ser>
          <c:idx val="6"/>
          <c:order val="6"/>
          <c:tx>
            <c:strRef>
              <c:f>재고금액상세!$C$37</c:f>
              <c:strCache>
                <c:ptCount val="1"/>
                <c:pt idx="0">
                  <c:v>모노머-7</c:v>
                </c:pt>
              </c:strCache>
            </c:strRef>
          </c:tx>
          <c:spPr>
            <a:solidFill>
              <a:schemeClr val="accent1">
                <a:lumMod val="60000"/>
              </a:schemeClr>
            </a:solidFill>
            <a:ln>
              <a:noFill/>
            </a:ln>
            <a:effectLst/>
          </c:spPr>
          <c:invertIfNegative val="0"/>
          <c:cat>
            <c:strRef>
              <c:f>재고금액상세!$I$12:$K$12</c:f>
              <c:strCache>
                <c:ptCount val="3"/>
                <c:pt idx="0">
                  <c:v>FY19</c:v>
                </c:pt>
                <c:pt idx="1">
                  <c:v>FY20</c:v>
                </c:pt>
                <c:pt idx="2">
                  <c:v>FY21</c:v>
                </c:pt>
              </c:strCache>
            </c:strRef>
          </c:cat>
          <c:val>
            <c:numRef>
              <c:f>재고금액상세!$I$37:$K$37</c:f>
              <c:numCache>
                <c:formatCode>#,##0;\(#,##0\);\-</c:formatCode>
                <c:ptCount val="3"/>
                <c:pt idx="0">
                  <c:v>282048000</c:v>
                </c:pt>
                <c:pt idx="1">
                  <c:v>282100000</c:v>
                </c:pt>
                <c:pt idx="2">
                  <c:v>286100000</c:v>
                </c:pt>
              </c:numCache>
            </c:numRef>
          </c:val>
          <c:extLst>
            <c:ext xmlns:c16="http://schemas.microsoft.com/office/drawing/2014/chart" uri="{C3380CC4-5D6E-409C-BE32-E72D297353CC}">
              <c16:uniqueId val="{00000006-183B-4D83-8097-532A5F4F17E9}"/>
            </c:ext>
          </c:extLst>
        </c:ser>
        <c:ser>
          <c:idx val="8"/>
          <c:order val="7"/>
          <c:tx>
            <c:strRef>
              <c:f>재고금액상세!$C$38</c:f>
              <c:strCache>
                <c:ptCount val="1"/>
                <c:pt idx="0">
                  <c:v>기타</c:v>
                </c:pt>
              </c:strCache>
            </c:strRef>
          </c:tx>
          <c:spPr>
            <a:solidFill>
              <a:schemeClr val="bg1">
                <a:lumMod val="85000"/>
              </a:schemeClr>
            </a:solidFill>
            <a:ln>
              <a:noFill/>
            </a:ln>
            <a:effectLst/>
          </c:spPr>
          <c:invertIfNegative val="0"/>
          <c:cat>
            <c:strRef>
              <c:f>재고금액상세!$I$12:$K$12</c:f>
              <c:strCache>
                <c:ptCount val="3"/>
                <c:pt idx="0">
                  <c:v>FY19</c:v>
                </c:pt>
                <c:pt idx="1">
                  <c:v>FY20</c:v>
                </c:pt>
                <c:pt idx="2">
                  <c:v>FY21</c:v>
                </c:pt>
              </c:strCache>
            </c:strRef>
          </c:cat>
          <c:val>
            <c:numRef>
              <c:f>재고금액상세!$I$38:$K$38</c:f>
              <c:numCache>
                <c:formatCode>#,##0;\(#,##0\);\-</c:formatCode>
                <c:ptCount val="3"/>
                <c:pt idx="0">
                  <c:v>308735973</c:v>
                </c:pt>
                <c:pt idx="1">
                  <c:v>394870074</c:v>
                </c:pt>
                <c:pt idx="2">
                  <c:v>603237946</c:v>
                </c:pt>
              </c:numCache>
            </c:numRef>
          </c:val>
          <c:extLst>
            <c:ext xmlns:c16="http://schemas.microsoft.com/office/drawing/2014/chart" uri="{C3380CC4-5D6E-409C-BE32-E72D297353CC}">
              <c16:uniqueId val="{00000007-183B-4D83-8097-532A5F4F17E9}"/>
            </c:ext>
          </c:extLst>
        </c:ser>
        <c:ser>
          <c:idx val="7"/>
          <c:order val="8"/>
          <c:tx>
            <c:strRef>
              <c:f>재고금액상세!$C$39</c:f>
              <c:strCache>
                <c:ptCount val="1"/>
                <c:pt idx="0">
                  <c:v>모노머평균</c:v>
                </c:pt>
              </c:strCache>
            </c:strRef>
          </c:tx>
          <c:spPr>
            <a:no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재고금액상세!$I$12:$K$12</c:f>
              <c:strCache>
                <c:ptCount val="3"/>
                <c:pt idx="0">
                  <c:v>FY19</c:v>
                </c:pt>
                <c:pt idx="1">
                  <c:v>FY20</c:v>
                </c:pt>
                <c:pt idx="2">
                  <c:v>FY21</c:v>
                </c:pt>
              </c:strCache>
            </c:strRef>
          </c:cat>
          <c:val>
            <c:numRef>
              <c:f>재고금액상세!$I$39:$K$39</c:f>
              <c:numCache>
                <c:formatCode>#,##0;\(#,##0\);\-</c:formatCode>
                <c:ptCount val="3"/>
                <c:pt idx="0">
                  <c:v>5742384334</c:v>
                </c:pt>
                <c:pt idx="1">
                  <c:v>9176244843</c:v>
                </c:pt>
                <c:pt idx="2">
                  <c:v>21301110325</c:v>
                </c:pt>
              </c:numCache>
            </c:numRef>
          </c:val>
          <c:extLst>
            <c:ext xmlns:c16="http://schemas.microsoft.com/office/drawing/2014/chart" uri="{C3380CC4-5D6E-409C-BE32-E72D297353CC}">
              <c16:uniqueId val="{00000008-183B-4D83-8097-532A5F4F17E9}"/>
            </c:ext>
          </c:extLst>
        </c:ser>
        <c:dLbls>
          <c:showLegendKey val="0"/>
          <c:showVal val="0"/>
          <c:showCatName val="0"/>
          <c:showSerName val="0"/>
          <c:showPercent val="0"/>
          <c:showBubbleSize val="0"/>
        </c:dLbls>
        <c:gapWidth val="150"/>
        <c:overlap val="100"/>
        <c:axId val="2091204448"/>
        <c:axId val="2091199040"/>
      </c:barChart>
      <c:catAx>
        <c:axId val="2091204448"/>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ko-KR"/>
          </a:p>
        </c:txPr>
        <c:crossAx val="2091199040"/>
        <c:crosses val="autoZero"/>
        <c:auto val="1"/>
        <c:lblAlgn val="ctr"/>
        <c:lblOffset val="100"/>
        <c:noMultiLvlLbl val="0"/>
      </c:catAx>
      <c:valAx>
        <c:axId val="2091199040"/>
        <c:scaling>
          <c:orientation val="minMax"/>
          <c:max val="23000000000"/>
        </c:scaling>
        <c:delete val="1"/>
        <c:axPos val="l"/>
        <c:title>
          <c:tx>
            <c:rich>
              <a:bodyPr rot="-5400000" spcFirstLastPara="1" vertOverflow="ellipsis" vert="horz" wrap="square" anchor="ctr" anchorCtr="1"/>
              <a:lstStyle/>
              <a:p>
                <a:pPr>
                  <a:defRPr sz="800" b="0" i="0" u="none" strike="noStrike" kern="1200" baseline="0">
                    <a:solidFill>
                      <a:schemeClr val="tx1"/>
                    </a:solidFill>
                    <a:latin typeface="+mj-ea"/>
                    <a:ea typeface="+mj-ea"/>
                    <a:cs typeface="+mn-cs"/>
                  </a:defRPr>
                </a:pPr>
                <a:r>
                  <a:rPr lang="en-US" altLang="ko-KR"/>
                  <a:t>KRW</a:t>
                </a:r>
                <a:r>
                  <a:rPr lang="en-US" altLang="ko-KR" baseline="0"/>
                  <a:t> m</a:t>
                </a: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ko-KR"/>
            </a:p>
          </c:txPr>
        </c:title>
        <c:numFmt formatCode="#,##0;\(#,##0\);\-" sourceLinked="1"/>
        <c:majorTickMark val="none"/>
        <c:minorTickMark val="none"/>
        <c:tickLblPos val="nextTo"/>
        <c:crossAx val="2091204448"/>
        <c:crosses val="autoZero"/>
        <c:crossBetween val="between"/>
      </c:valAx>
      <c:spPr>
        <a:noFill/>
        <a:ln>
          <a:noFill/>
        </a:ln>
        <a:effectLst/>
      </c:spPr>
    </c:plotArea>
    <c:legend>
      <c:legendPos val="b"/>
      <c:legendEntry>
        <c:idx val="8"/>
        <c:delete val="1"/>
      </c:legendEntry>
      <c:layout>
        <c:manualLayout>
          <c:xMode val="edge"/>
          <c:yMode val="edge"/>
          <c:x val="0.15004523392604324"/>
          <c:y val="0.73398903456495823"/>
          <c:w val="0.73192462713915818"/>
          <c:h val="0.10858545887961861"/>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mj-ea"/>
          <a:ea typeface="+mj-ea"/>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'Rev.Bridge'!$B$223:$B$226</cx:f>
        <cx:lvl ptCount="4">
          <cx:pt idx="0">L</cx:pt>
          <cx:pt idx="1">H</cx:pt>
          <cx:pt idx="2">N</cx:pt>
          <cx:pt idx="3">제품외</cx:pt>
        </cx:lvl>
      </cx:strDim>
      <cx:numDim type="val">
        <cx:f>'Rev.Bridge'!$C$223:$C$226</cx:f>
        <cx:lvl ptCount="4" formatCode="#,##0_);!(#,##0!);!-_)">
          <cx:pt idx="0">149.03880100000001</cx:pt>
          <cx:pt idx="1">-1125.414593</cx:pt>
          <cx:pt idx="2">4292.3947209999997</cx:pt>
          <cx:pt idx="3">-76.933825999999996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4,292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R_4!$D$28:$D$31</cx:f>
        <cx:lvl ptCount="4">
          <cx:pt idx="0">Apple</cx:pt>
          <cx:pt idx="1">삼성</cx:pt>
          <cx:pt idx="2">중국Local</cx:pt>
          <cx:pt idx="3">기타</cx:pt>
        </cx:lvl>
      </cx:strDim>
      <cx:numDim type="val">
        <cx:f>R_4!$H$28:$H$31</cx:f>
        <cx:lvl ptCount="4" formatCode="0.0%;!(0.0%!);!-">
          <cx:pt idx="0">0.16289425420037082</cx:pt>
          <cx:pt idx="1">-0.0011912205421748178</cx:pt>
          <cx:pt idx="2">0.0023155767358437433</cx:pt>
          <cx:pt idx="3">-0.0051231909995845502</cx:pt>
        </cx:lvl>
      </cx:numDim>
    </cx:data>
  </cx:chartData>
  <cx:chart>
    <cx:plotArea>
      <cx:plotAreaRegion>
        <cx:series layoutId="waterfall" uniqueId="{9F906511-DF5B-4E3B-8B84-5A733DD49690}">
          <cx:dataPt idx="0">
            <cx:spPr>
              <a:solidFill>
                <a:srgbClr val="0091DA"/>
              </a:solidFill>
            </cx:spPr>
          </cx:dataPt>
          <cx:dataPt idx="1">
            <cx:spPr>
              <a:solidFill>
                <a:srgbClr val="6D2077"/>
              </a:solidFill>
            </cx:spPr>
          </cx:dataPt>
          <cx:dataPt idx="2">
            <cx:spPr>
              <a:solidFill>
                <a:srgbClr val="0091DA"/>
              </a:solidFill>
            </cx:spPr>
          </cx:dataPt>
          <cx:dataPt idx="3">
            <cx:spPr>
              <a:solidFill>
                <a:srgbClr val="6D2077"/>
              </a:solidFill>
            </cx:spPr>
          </cx:dataPt>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400000006"/>
        <cx:majorTickMarks type="out"/>
        <cx:tickLabels/>
        <cx:spPr>
          <a:ln w="6350">
            <a:solidFill>
              <a:schemeClr val="tx1"/>
            </a:solidFill>
          </a:ln>
        </cx:spPr>
        <cx:txPr>
          <a:bodyPr vertOverflow="overflow" horzOverflow="overflow" wrap="square" lIns="0" tIns="0" rIns="0" bIns="0"/>
          <a:lstStyle/>
          <a:p>
            <a:pPr algn="ctr" rtl="0">
              <a:defRPr sz="66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660">
              <a:solidFill>
                <a:schemeClr val="tx1"/>
              </a:solidFill>
              <a:latin typeface="Arial" panose="020B0604020202020204" pitchFamily="34" charset="0"/>
              <a:ea typeface="+mj-ea"/>
              <a:cs typeface="Arial" panose="020B0604020202020204" pitchFamily="34" charset="0"/>
            </a:endParaRPr>
          </a:p>
        </cx:txPr>
      </cx:axis>
      <cx:axis id="1" hidden="1">
        <cx:valScaling/>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1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'Rev.Bridge'!$B$474:$B$477</cx:f>
        <cx:lvl ptCount="4">
          <cx:pt idx="0">카메라</cx:pt>
          <cx:pt idx="1">디스플레이</cx:pt>
          <cx:pt idx="2">스피커</cx:pt>
          <cx:pt idx="3">기타</cx:pt>
        </cx:lvl>
      </cx:strDim>
      <cx:numDim type="val">
        <cx:f>'Rev.Bridge'!$C$474:$C$477</cx:f>
        <cx:lvl ptCount="4" formatCode="#,##0_);!(#,##0!);!-_)">
          <cx:pt idx="0">67.609285</cx:pt>
          <cx:pt idx="1">-174.02808400000001</cx:pt>
          <cx:pt idx="2">82.237499999999997</cx:pt>
          <cx:pt idx="3">-1762.6680349999988</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(1,763)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'Rev.Bridge'!$B$479:$B$482</cx:f>
        <cx:lvl ptCount="4">
          <cx:pt idx="0">카메라</cx:pt>
          <cx:pt idx="1">디스플레이</cx:pt>
          <cx:pt idx="2">스피커</cx:pt>
          <cx:pt idx="3">기타</cx:pt>
        </cx:lvl>
      </cx:strDim>
      <cx:numDim type="val">
        <cx:f>'Rev.Bridge'!$C$479:$C$482</cx:f>
        <cx:lvl ptCount="4" formatCode="#,##0_);!(#,##0!);!-_)">
          <cx:pt idx="0">1026.80746</cx:pt>
          <cx:pt idx="1">1944.7240629999999</cx:pt>
          <cx:pt idx="2">508.13749999999999</cx:pt>
          <cx:pt idx="3">1156.0239569999994</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1,027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1,945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1,156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'Rev.Bridge'!$B$447:$B$448</cx:f>
        <cx:lvl ptCount="2">
          <cx:pt idx="0">ASP</cx:pt>
          <cx:pt idx="1">Q</cx:pt>
        </cx:lvl>
      </cx:strDim>
      <cx:numDim type="val">
        <cx:f>'Rev.Bridge'!$F$447:$F$448</cx:f>
        <cx:lvl ptCount="2" formatCode="#,##0_);!(#,##0!);!-_)">
          <cx:pt idx="0">4.6400758467515049</cx:pt>
          <cx:pt idx="1">1893.5145831532486</cx:pt>
        </cx:lvl>
      </cx:numDim>
    </cx:data>
  </cx:chartData>
  <cx:chart>
    <cx:plotArea>
      <cx:plotAreaRegion>
        <cx:series layoutId="waterfall" uniqueId="{521B15F3-64A6-46DF-BF43-BD3B393F73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mj-ea"/>
                      <a:cs typeface="Arial" panose="020B0604020202020204" pitchFamily="34" charset="0"/>
                    </a:rPr>
                    <a:t>1,894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'Rev.Bridge'!$B$424:$B$427</cx:f>
        <cx:lvl ptCount="4">
          <cx:pt idx="0">ED단면</cx:pt>
          <cx:pt idx="1">ED양면</cx:pt>
          <cx:pt idx="2">RA단면</cx:pt>
          <cx:pt idx="3">RA양면</cx:pt>
        </cx:lvl>
      </cx:strDim>
      <cx:numDim type="val">
        <cx:f>'Rev.Bridge'!$C$424:$C$427</cx:f>
        <cx:lvl ptCount="4" formatCode="#,##0_);!(#,##0!);!-_)">
          <cx:pt idx="0">3134.7885339999998</cx:pt>
          <cx:pt idx="1">1898.154659</cx:pt>
          <cx:pt idx="2">1431.718811</cx:pt>
          <cx:pt idx="3">223.149573</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1,432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223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'Rev.Bridge'!$B$417:$B$418</cx:f>
        <cx:lvl ptCount="2">
          <cx:pt idx="0">5G케이블</cx:pt>
          <cx:pt idx="1">기타</cx:pt>
        </cx:lvl>
      </cx:strDim>
      <cx:numDim type="val">
        <cx:f>'Rev.Bridge'!$C$417:$C$418</cx:f>
        <cx:lvl ptCount="2" formatCode="#,##0_);!(#,##0!);!-_)">
          <cx:pt idx="0">3963.4693809999999</cx:pt>
          <cx:pt idx="1">-189.15309999999999</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(189)</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'Rev.Bridge'!$B$414:$B$415</cx:f>
        <cx:lvl ptCount="2">
          <cx:pt idx="0">5G케이블</cx:pt>
          <cx:pt idx="1">기타</cx:pt>
        </cx:lvl>
      </cx:strDim>
      <cx:numDim type="val">
        <cx:f>'Rev.Bridge'!$C$414:$C$415</cx:f>
        <cx:lvl ptCount="2" formatCode="#,##0_);!(#,##0!);!-_)">
          <cx:pt idx="0">6687.8115770000004</cx:pt>
          <cx:pt idx="1">304.462042</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6,688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'Rev.Bridge'!$B$429:$B$432</cx:f>
        <cx:lvl ptCount="4">
          <cx:pt idx="0">ED단면</cx:pt>
          <cx:pt idx="1">ED양면</cx:pt>
          <cx:pt idx="2">RA단면</cx:pt>
          <cx:pt idx="3">RA양면</cx:pt>
        </cx:lvl>
      </cx:strDim>
      <cx:numDim type="val">
        <cx:f>'Rev.Bridge'!$C$429:$C$432</cx:f>
        <cx:lvl ptCount="4" formatCode="#,##0_);!(#,##0!);!-_)">
          <cx:pt idx="0">1891.687608</cx:pt>
          <cx:pt idx="1">2168.3233190000001</cx:pt>
          <cx:pt idx="2">-422.34306900000001</cx:pt>
          <cx:pt idx="3">325.80152299999997</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mj-ea"/>
                      <a:cs typeface="Arial" panose="020B0604020202020204" pitchFamily="34" charset="0"/>
                    </a:rPr>
                    <a:t>1,892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mj-ea"/>
                      <a:cs typeface="Arial" panose="020B0604020202020204" pitchFamily="34" charset="0"/>
                    </a:rPr>
                    <a:t>2,168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1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'Rev.Bridge'!$B$447:$B$448</cx:f>
        <cx:lvl ptCount="2">
          <cx:pt idx="0">ASP</cx:pt>
          <cx:pt idx="1">Q</cx:pt>
        </cx:lvl>
      </cx:strDim>
      <cx:numDim type="val">
        <cx:f>'Rev.Bridge'!$C$447:$C$448</cx:f>
        <cx:lvl ptCount="2" formatCode="#,##0_);!(#,##0!);!-_)">
          <cx:pt idx="0">46.575077530596381</cx:pt>
          <cx:pt idx="1">3088.2134564694043</cx:pt>
        </cx:lvl>
      </cx:numDim>
    </cx:data>
  </cx:chartData>
  <cx:chart>
    <cx:plotArea>
      <cx:plotAreaRegion>
        <cx:series layoutId="waterfall" uniqueId="{741380E6-EAAD-4811-8B5E-97F981DD7CC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3,088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'Rev.Bridge'!$B$447:$B$448</cx:f>
        <cx:lvl ptCount="2">
          <cx:pt idx="0">ASP</cx:pt>
          <cx:pt idx="1">Q</cx:pt>
        </cx:lvl>
      </cx:strDim>
      <cx:numDim type="val">
        <cx:f>'Rev.Bridge'!$I$447:$I$448</cx:f>
        <cx:lvl ptCount="2" formatCode="#,##0_);!(#,##0!);!-_)">
          <cx:pt idx="0">-0.64443882653315276</cx:pt>
          <cx:pt idx="1">1432.3632498265329</cx:pt>
        </cx:lvl>
      </cx:numDim>
    </cx:data>
  </cx:chartData>
  <cx:chart>
    <cx:plotArea>
      <cx:plotAreaRegion>
        <cx:series layoutId="waterfall" uniqueId="{5A0E2F9E-82BE-4EAE-B12E-9071231AD72A}">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lumMod val="65000"/>
                  <a:lumOff val="35000"/>
                </a:sysClr>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R_4!$D$28:$D$31</cx:f>
        <cx:lvl ptCount="4">
          <cx:pt idx="0">Apple</cx:pt>
          <cx:pt idx="1">삼성</cx:pt>
          <cx:pt idx="2">중국Local</cx:pt>
          <cx:pt idx="3">기타</cx:pt>
        </cx:lvl>
      </cx:strDim>
      <cx:numDim type="val">
        <cx:f>R_4!$E$28:$E$31</cx:f>
        <cx:lvl ptCount="4" formatCode="0.0%">
          <cx:pt idx="0">0.0034323985091077804</cx:pt>
          <cx:pt idx="1">0.033222875910751029</cx:pt>
          <cx:pt idx="2">0.0062469652818852757</cx:pt>
          <cx:pt idx="3">0.014396167531662759</cx:pt>
        </cx:lvl>
      </cx:numDim>
    </cx:data>
  </cx:chartData>
  <cx:chart>
    <cx:plotArea>
      <cx:plotAreaRegion>
        <cx:series layoutId="waterfall" uniqueId="{14226AE1-A605-4308-858F-F1B1DCE410A8}">
          <cx:spPr>
            <a:solidFill>
              <a:srgbClr val="0091DA"/>
            </a:solidFill>
          </cx:spPr>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400000006"/>
        <cx:majorTickMarks type="out"/>
        <cx:tickLabels/>
        <cx:spPr>
          <a:ln w="6350">
            <a:solidFill>
              <a:schemeClr val="tx1"/>
            </a:solidFill>
          </a:ln>
        </cx:spPr>
        <cx:txPr>
          <a:bodyPr vertOverflow="overflow" horzOverflow="overflow" wrap="square" lIns="0" tIns="0" rIns="0" bIns="0"/>
          <a:lstStyle/>
          <a:p>
            <a:pPr algn="ctr" rtl="0">
              <a:defRPr sz="66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660">
              <a:solidFill>
                <a:schemeClr val="tx1"/>
              </a:solidFill>
              <a:latin typeface="Arial" panose="020B0604020202020204" pitchFamily="34" charset="0"/>
              <a:ea typeface="+mj-ea"/>
              <a:cs typeface="Arial" panose="020B0604020202020204" pitchFamily="34" charset="0"/>
            </a:endParaRPr>
          </a:p>
        </cx:txPr>
      </cx:axis>
      <cx:axis id="1" hidden="1">
        <cx:valScaling max="0.18000000000000002"/>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1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'Rev.Bridge'!$B$447:$B$448</cx:f>
        <cx:lvl ptCount="2">
          <cx:pt idx="0">ASP</cx:pt>
          <cx:pt idx="1">Q</cx:pt>
        </cx:lvl>
      </cx:strDim>
      <cx:numDim type="val">
        <cx:f>'Rev.Bridge'!$L$447:$L$448</cx:f>
        <cx:lvl ptCount="2" formatCode="#,##0_);!(#,##0!);!-_)">
          <cx:pt idx="0">7.8804576997579279</cx:pt>
          <cx:pt idx="1">215.26911530024208</cx:pt>
        </cx:lvl>
      </cx:numDim>
    </cx:data>
  </cx:chartData>
  <cx:chart>
    <cx:plotArea>
      <cx:plotAreaRegion>
        <cx:series layoutId="waterfall" uniqueId="{57F8E546-E74B-416F-BE3F-8FB88EEDFFF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215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'Rev.Bridge'!$B$450:$B$451</cx:f>
        <cx:lvl ptCount="2">
          <cx:pt idx="0">ASP</cx:pt>
          <cx:pt idx="1">Q</cx:pt>
        </cx:lvl>
      </cx:strDim>
      <cx:numDim type="val">
        <cx:f>'Rev.Bridge'!$C$450:$C$451</cx:f>
        <cx:lvl ptCount="2" formatCode="#,##0_);!(#,##0!);!-_)">
          <cx:pt idx="0">218.25997698619057</cx:pt>
          <cx:pt idx="1">1673.4276310138096</cx:pt>
        </cx:lvl>
      </cx:numDim>
    </cx:data>
  </cx:chartData>
  <cx:chart>
    <cx:plotArea>
      <cx:plotAreaRegion>
        <cx:series layoutId="waterfall" uniqueId="{86DAED87-BE5F-47E4-A36A-6EC11D85CCEE}">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218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'Rev.Bridge'!$B$450:$B$451</cx:f>
        <cx:lvl ptCount="2">
          <cx:pt idx="0">ASP</cx:pt>
          <cx:pt idx="1">Q</cx:pt>
        </cx:lvl>
      </cx:strDim>
      <cx:numDim type="val">
        <cx:f>'Rev.Bridge'!$F$450:$F$451</cx:f>
        <cx:lvl ptCount="2" formatCode="#,##0_);!(#,##0!);!-_)">
          <cx:pt idx="0">131.23070352292785</cx:pt>
          <cx:pt idx="1">2037.0926154770723</cx:pt>
        </cx:lvl>
      </cx:numDim>
    </cx:data>
  </cx:chartData>
  <cx:chart>
    <cx:plotArea>
      <cx:plotAreaRegion>
        <cx:series layoutId="waterfall" uniqueId="{C584C2C0-7370-47A4-9660-8B3929B8BE25}">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2,037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'Rev.Bridge'!$H$450:$H$451</cx:f>
        <cx:lvl ptCount="2">
          <cx:pt idx="0">ASP</cx:pt>
          <cx:pt idx="1">Q</cx:pt>
        </cx:lvl>
      </cx:strDim>
      <cx:numDim type="val">
        <cx:f>'Rev.Bridge'!$I$450:$I$451</cx:f>
        <cx:lvl ptCount="2" formatCode="#,##0_);!(#,##0!);!-_)">
          <cx:pt idx="0">25.413886729861101</cx:pt>
          <cx:pt idx="1">-447.75695572986115</cx:pt>
        </cx:lvl>
      </cx:numDim>
    </cx:data>
  </cx:chartData>
  <cx:chart>
    <cx:plotArea>
      <cx:plotAreaRegion>
        <cx:series layoutId="waterfall" uniqueId="{CBCD0528-1B2D-4DC2-B4AA-5DDEE5B7150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(448)</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'Rev.Bridge'!$H$450:$H$451</cx:f>
        <cx:lvl ptCount="2">
          <cx:pt idx="0">ASP</cx:pt>
          <cx:pt idx="1">Q</cx:pt>
        </cx:lvl>
      </cx:strDim>
      <cx:numDim type="val">
        <cx:f>'Rev.Bridge'!$L$450:$L$451</cx:f>
        <cx:lvl ptCount="2" formatCode="#,##0_);!(#,##0!);!-_)">
          <cx:pt idx="0">1.7602535995743318</cx:pt>
          <cx:pt idx="1">324.04126940042556</cx:pt>
        </cx:lvl>
      </cx:numDim>
    </cx:data>
  </cx:chartData>
  <cx:chart>
    <cx:plotArea>
      <cx:plotAreaRegion>
        <cx:series layoutId="waterfall" uniqueId="{EEBCBC2A-1D43-4122-87AD-007C6B53BA9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324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'Rev.Bridge'!$B$488:$B$490</cx:f>
        <cx:lvl ptCount="3">
          <cx:pt idx="0">ED단면</cx:pt>
          <cx:pt idx="1">ED양면</cx:pt>
          <cx:pt idx="2">RA양면</cx:pt>
        </cx:lvl>
      </cx:strDim>
      <cx:numDim type="val">
        <cx:f>'Rev.Bridge'!$C$488:$C$490</cx:f>
        <cx:lvl ptCount="3" formatCode="#,##0_);!(#,##0!);!-_)">
          <cx:pt idx="0">23.970504999999999</cx:pt>
          <cx:pt idx="1">485.74467399999997</cx:pt>
          <cx:pt idx="2">-442.10589399999998</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486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(442)</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'Rev.Bridge'!$B$492:$B$494</cx:f>
        <cx:lvl ptCount="3">
          <cx:pt idx="0">ED단면</cx:pt>
          <cx:pt idx="1">ED양면</cx:pt>
          <cx:pt idx="2">RA양면</cx:pt>
        </cx:lvl>
      </cx:strDim>
      <cx:numDim type="val">
        <cx:f>'Rev.Bridge'!$C$492:$C$494</cx:f>
        <cx:lvl ptCount="3" formatCode="#,##0_);!(#,##0!);!-_)">
          <cx:pt idx="0">-8.8275000000000006</cx:pt>
          <cx:pt idx="1">1242.9398249999999</cx:pt>
          <cx:pt idx="2">-207.30486500000001</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1,243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'Rev.Bridge'!$B$479:$B$482</cx:f>
        <cx:lvl ptCount="4">
          <cx:pt idx="0">카메라</cx:pt>
          <cx:pt idx="1">디스플레이</cx:pt>
          <cx:pt idx="2">스피커</cx:pt>
          <cx:pt idx="3">기타</cx:pt>
        </cx:lvl>
      </cx:strDim>
      <cx:numDim type="val">
        <cx:f>'Rev.Bridge'!$C$479:$C$482</cx:f>
        <cx:lvl ptCount="4" formatCode="#,##0_);!(#,##0!);!-_)">
          <cx:pt idx="0">1026.80746</cx:pt>
          <cx:pt idx="1">1944.7240629999999</cx:pt>
          <cx:pt idx="2">508.13749999999999</cx:pt>
          <cx:pt idx="3">1156.0239569999994</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1,027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1,945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1,156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'Rev.Bridge'!$B$474:$B$477</cx:f>
        <cx:lvl ptCount="4">
          <cx:pt idx="0">카메라</cx:pt>
          <cx:pt idx="1">디스플레이</cx:pt>
          <cx:pt idx="2">스피커</cx:pt>
          <cx:pt idx="3">기타</cx:pt>
        </cx:lvl>
      </cx:strDim>
      <cx:numDim type="val">
        <cx:f>'Rev.Bridge'!$C$474:$C$477</cx:f>
        <cx:lvl ptCount="4" formatCode="#,##0_);!(#,##0!);!-_)">
          <cx:pt idx="0">67.609285</cx:pt>
          <cx:pt idx="1">-174.02808400000001</cx:pt>
          <cx:pt idx="2">82.237499999999997</cx:pt>
          <cx:pt idx="3">-1762.6680349999988</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(1,763)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R_4!$D$6:$D$20</cx:f>
        <cx:lvl ptCount="15">
          <cx:pt idx="0">FY19</cx:pt>
          <cx:pt idx="1">ASP</cx:pt>
          <cx:pt idx="2">Product
Mix (Rev)</cx:pt>
          <cx:pt idx="3">Product
Mix (재료비)</cx:pt>
          <cx:pt idx="4">APP</cx:pt>
          <cx:pt idx="5">기타
제조경비</cx:pt>
          <cx:pt idx="6">SG&amp;A</cx:pt>
          <cx:pt idx="7">FY20</cx:pt>
          <cx:pt idx="8">ASP</cx:pt>
          <cx:pt idx="9">Product
Mix (Rev)</cx:pt>
          <cx:pt idx="10">Product
Mix (재료비)</cx:pt>
          <cx:pt idx="11">APP</cx:pt>
          <cx:pt idx="12">기타
제조경비</cx:pt>
          <cx:pt idx="13">SG&amp;A</cx:pt>
          <cx:pt idx="14">FY21</cx:pt>
        </cx:lvl>
      </cx:strDim>
      <cx:numDim type="val">
        <cx:f>R_4!$E$6:$E$20</cx:f>
        <cx:lvl ptCount="15" formatCode="0.0%;!(0.0%!);!-">
          <cx:pt idx="0">0.10244920577266098</cx:pt>
          <cx:pt idx="1">-0.006575111851285489</cx:pt>
          <cx:pt idx="2">0.057298407233406845</cx:pt>
          <cx:pt idx="3">-0.039149820277997086</cx:pt>
          <cx:pt idx="4">0.0071888390683860371</cx:pt>
          <cx:pt idx="5">0.042509702328773741</cx:pt>
          <cx:pt idx="6">0.0098900896916890354</cx:pt>
          <cx:pt idx="7">0.17361131196563406</cx:pt>
          <cx:pt idx="8">0.0041415224243843262</cx:pt>
          <cx:pt idx="9">0.1588954193944552</cx:pt>
          <cx:pt idx="10">-0.05685003989902386</cx:pt>
          <cx:pt idx="11">-0.004468867734012485</cx:pt>
          <cx:pt idx="12">0.04765319934581249</cx:pt>
          <cx:pt idx="13">0.013176915302204719</cx:pt>
          <cx:pt idx="14">0.33615946079945447</cx:pt>
        </cx:lvl>
      </cx:numDim>
    </cx:data>
  </cx:chartData>
  <cx:chart>
    <cx:plotArea>
      <cx:plotAreaRegion>
        <cx:series layoutId="waterfall" uniqueId="{FFB1DCC3-3F66-47FC-AF9E-4F3589A70594}">
          <cx:dataPt idx="0">
            <cx:spPr>
              <a:solidFill>
                <a:srgbClr val="005EB8"/>
              </a:solidFill>
            </cx:spPr>
          </cx:dataPt>
          <cx:dataPt idx="1">
            <cx:spPr>
              <a:solidFill>
                <a:srgbClr val="6D2077"/>
              </a:solidFill>
            </cx:spPr>
          </cx:dataPt>
          <cx:dataPt idx="2">
            <cx:spPr>
              <a:solidFill>
                <a:srgbClr val="0091DA"/>
              </a:solidFill>
            </cx:spPr>
          </cx:dataPt>
          <cx:dataPt idx="3">
            <cx:spPr>
              <a:solidFill>
                <a:srgbClr val="6D2077"/>
              </a:solidFill>
            </cx:spPr>
          </cx:dataPt>
          <cx:dataPt idx="4">
            <cx:spPr>
              <a:solidFill>
                <a:srgbClr val="0091DA"/>
              </a:solidFill>
            </cx:spPr>
          </cx:dataPt>
          <cx:dataPt idx="5">
            <cx:spPr>
              <a:solidFill>
                <a:srgbClr val="0091DA"/>
              </a:solidFill>
            </cx:spPr>
          </cx:dataPt>
          <cx:dataPt idx="6">
            <cx:spPr>
              <a:solidFill>
                <a:srgbClr val="0091DA"/>
              </a:solidFill>
            </cx:spPr>
          </cx:dataPt>
          <cx:dataPt idx="7">
            <cx:spPr>
              <a:solidFill>
                <a:srgbClr val="005EB8"/>
              </a:solidFill>
            </cx:spPr>
          </cx:dataPt>
          <cx:dataPt idx="8">
            <cx:spPr>
              <a:solidFill>
                <a:srgbClr val="6D2077"/>
              </a:solidFill>
            </cx:spPr>
          </cx:dataPt>
          <cx:dataPt idx="9">
            <cx:spPr>
              <a:solidFill>
                <a:srgbClr val="0091DA"/>
              </a:solidFill>
            </cx:spPr>
          </cx:dataPt>
          <cx:dataPt idx="10">
            <cx:spPr>
              <a:solidFill>
                <a:srgbClr val="6D2077"/>
              </a:solidFill>
            </cx:spPr>
          </cx:dataPt>
          <cx:dataPt idx="12">
            <cx:spPr>
              <a:solidFill>
                <a:srgbClr val="0091DA"/>
              </a:solidFill>
            </cx:spPr>
          </cx:dataPt>
          <cx:dataPt idx="13">
            <cx:spPr>
              <a:solidFill>
                <a:srgbClr val="0091DA"/>
              </a:solidFill>
            </cx:spPr>
          </cx:dataPt>
          <cx:dataPt idx="14">
            <cx:spPr>
              <a:solidFill>
                <a:srgbClr val="005EB8"/>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b="0">
                  <a:solidFill>
                    <a:sysClr val="windowText" lastClr="000000"/>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7"/>
              <cx:idx val="14"/>
            </cx:subtotals>
          </cx:layoutPr>
        </cx:series>
      </cx:plotAreaRegion>
      <cx:axis id="0">
        <cx:catScaling gapWidth="0.400000006"/>
        <cx:majorTickMarks type="out"/>
        <cx:tickLabels/>
        <cx:spPr>
          <a:ln w="6350">
            <a:solidFill>
              <a:schemeClr val="tx1"/>
            </a:solidFill>
          </a:ln>
        </cx:spPr>
        <cx:txPr>
          <a:bodyPr vertOverflow="overflow" horzOverflow="overflow" wrap="square" lIns="0" tIns="0" rIns="0" bIns="0"/>
          <a:lstStyle/>
          <a:p>
            <a:pPr algn="ctr" rtl="0">
              <a:defRPr sz="66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660" b="0">
              <a:solidFill>
                <a:sysClr val="windowText" lastClr="000000"/>
              </a:solidFill>
              <a:latin typeface="Arial" panose="020B0604020202020204" pitchFamily="34" charset="0"/>
              <a:ea typeface="+mj-ea"/>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b="0">
              <a:solidFill>
                <a:sysClr val="windowText" lastClr="000000"/>
              </a:solidFill>
              <a:latin typeface="Arial" panose="020B0604020202020204" pitchFamily="34" charset="0"/>
              <a:ea typeface="+mj-ea"/>
              <a:cs typeface="Arial" panose="020B0604020202020204" pitchFamily="34" charset="0"/>
            </a:endParaRPr>
          </a:p>
        </cx:txPr>
      </cx:axis>
    </cx:plotArea>
  </cx:chart>
</cx:chartSpace>
</file>

<file path=ppt/charts/chartEx1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'Rev.Bridge'!$K$488:$K$491</cx:f>
        <cx:lvl ptCount="4">
          <cx:pt idx="0">ED단면</cx:pt>
          <cx:pt idx="1">ED양면</cx:pt>
          <cx:pt idx="2">RA단면</cx:pt>
          <cx:pt idx="3">RA양면</cx:pt>
        </cx:lvl>
      </cx:strDim>
      <cx:numDim type="val">
        <cx:f>'Rev.Bridge'!$L$488:$L$491</cx:f>
        <cx:lvl ptCount="4" formatCode="#,##0_);!(#,##0!);!-_)">
          <cx:pt idx="0">-51.362068999999998</cx:pt>
          <cx:pt idx="1">-105.152824</cx:pt>
          <cx:pt idx="2">-30.892057999999999</cx:pt>
          <cx:pt idx="3">13.378867</cx:pt>
        </cx:lvl>
      </cx:numDim>
    </cx:data>
  </cx:chartData>
  <cx:chart>
    <cx:plotArea>
      <cx:plotAreaRegion>
        <cx:series layoutId="waterfall" uniqueId="{D1A80720-E096-4954-80DC-F7FA9F95053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(105)</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'Rev.Bridge'!$K$493:$K$496</cx:f>
        <cx:lvl ptCount="4">
          <cx:pt idx="0">ED단면</cx:pt>
          <cx:pt idx="1">ED양면</cx:pt>
          <cx:pt idx="2">RA단면</cx:pt>
          <cx:pt idx="3">RA양면</cx:pt>
        </cx:lvl>
      </cx:strDim>
      <cx:numDim type="val">
        <cx:f>'Rev.Bridge'!$L$493:$L$496</cx:f>
        <cx:lvl ptCount="4" formatCode="#,##0_);!(#,##0!);!-_)">
          <cx:pt idx="0">-109.81567800000001</cx:pt>
          <cx:pt idx="1">2358.6953669999998</cx:pt>
          <cx:pt idx="2">1.8637840000000001</cx:pt>
          <cx:pt idx="3">-306.01940999999999</cx:pt>
        </cx:lvl>
      </cx:numDim>
    </cx:data>
  </cx:chartData>
  <cx:chart>
    <cx:plotArea>
      <cx:plotAreaRegion>
        <cx:series layoutId="waterfall" uniqueId="{D1A80720-E096-4954-80DC-F7FA9F95053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(306)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'Rev.Bridge'!$X$511:$X$512</cx:f>
        <cx:lvl ptCount="2" formatCode="#,##0_);!(#,##0!);!-_)">
          <cx:pt idx="0">-18.008657086884497</cx:pt>
          <cx:pt idx="1">100.24615708688449</cx:pt>
        </cx:lvl>
      </cx:numDim>
    </cx:data>
  </cx:chartData>
  <cx:chart>
    <cx:plotArea>
      <cx:plotAreaRegion>
        <cx:series layoutId="waterfall" uniqueId="{C1BB7861-A392-40C5-AC5E-A0B433BACC7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100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'Rev.Bridge'!$X$514:$X$515</cx:f>
        <cx:lvl ptCount="2" formatCode="#,##0_);!(#,##0!);!-_)">
          <cx:pt idx="0">0</cx:pt>
          <cx:pt idx="1">508.13749999999999</cx:pt>
        </cx:lvl>
      </cx:numDim>
    </cx:data>
  </cx:chartData>
  <cx:chart>
    <cx:plotArea>
      <cx:plotAreaRegion>
        <cx:series layoutId="waterfall" uniqueId="{C1BB7861-A392-40C5-AC5E-A0B433BACC7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508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'Rev.Bridge'!$K$488:$K$491</cx:f>
        <cx:lvl ptCount="4">
          <cx:pt idx="0">ED단면</cx:pt>
          <cx:pt idx="1">ED양면</cx:pt>
          <cx:pt idx="2">RA단면</cx:pt>
          <cx:pt idx="3">RA양면</cx:pt>
        </cx:lvl>
      </cx:strDim>
      <cx:numDim type="val">
        <cx:f>'Rev.Bridge'!$AA$488:$AA$491</cx:f>
        <cx:lvl ptCount="4" formatCode="#,##0_);!(#,##0!);!-_)">
          <cx:pt idx="0">153.22923499999999</cx:pt>
          <cx:pt idx="1">-1953.5337919999999</cx:pt>
          <cx:pt idx="2">28.985485000000001</cx:pt>
          <cx:pt idx="3">166.920177</cx:pt>
        </cx:lvl>
      </cx:numDim>
    </cx:data>
  </cx:chartData>
  <cx:chart>
    <cx:plotArea>
      <cx:plotAreaRegion>
        <cx:series layoutId="waterfall" uniqueId="{9D06CF28-D75B-4DA3-8BE6-040759E7958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(1,954)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'Rev.Bridge'!$K$493:$K$496</cx:f>
        <cx:lvl ptCount="4">
          <cx:pt idx="0">ED단면</cx:pt>
          <cx:pt idx="1">ED양면</cx:pt>
          <cx:pt idx="2">RA단면</cx:pt>
          <cx:pt idx="3">RA양면</cx:pt>
        </cx:lvl>
      </cx:strDim>
      <cx:numDim type="val">
        <cx:f>'Rev.Bridge'!$AA$493:$AA$496</cx:f>
        <cx:lvl ptCount="4" formatCode="#,##0_);!(#,##0!);!-_)">
          <cx:pt idx="0">72.086825000000005</cx:pt>
          <cx:pt idx="1">1531.141134</cx:pt>
          <cx:pt idx="2">-36.186737999999998</cx:pt>
          <cx:pt idx="3">-239.014827</cx:pt>
        </cx:lvl>
      </cx:numDim>
    </cx:data>
  </cx:chartData>
  <cx:chart>
    <cx:plotArea>
      <cx:plotAreaRegion>
        <cx:series layoutId="waterfall" uniqueId="{B2BD053B-2B7E-467A-B278-34C977D7114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1,531 </a:t>
                  </a:r>
                </a:p>
              </cx:txPr>
              <cx:visibility seriesName="0" categoryName="0" value="1"/>
              <cx:separator>, </cx:separator>
            </cx:dataLabel>
            <cx:dataLabel idx="3"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(239)</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'Rev.Bridge'!$B$488:$B$490</cx:f>
        <cx:lvl ptCount="3">
          <cx:pt idx="0">ED단면</cx:pt>
          <cx:pt idx="1">ED양면</cx:pt>
          <cx:pt idx="2">RA양면</cx:pt>
        </cx:lvl>
      </cx:strDim>
      <cx:numDim type="val">
        <cx:f>'Rev.Bridge'!$C$488:$C$490</cx:f>
        <cx:lvl ptCount="3" formatCode="#,##0_);!(#,##0!);!-_)">
          <cx:pt idx="0">23.970504999999999</cx:pt>
          <cx:pt idx="1">485.74467399999997</cx:pt>
          <cx:pt idx="2">-442.10589399999998</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486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(442)</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'Rev.Bridge'!$B$492:$B$494</cx:f>
        <cx:lvl ptCount="3">
          <cx:pt idx="0">ED단면</cx:pt>
          <cx:pt idx="1">ED양면</cx:pt>
          <cx:pt idx="2">RA양면</cx:pt>
        </cx:lvl>
      </cx:strDim>
      <cx:numDim type="val">
        <cx:f>'Rev.Bridge'!$C$492:$C$494</cx:f>
        <cx:lvl ptCount="3" formatCode="#,##0_);!(#,##0!);!-_)">
          <cx:pt idx="0">-8.8275000000000006</cx:pt>
          <cx:pt idx="1">1242.9398249999999</cx:pt>
          <cx:pt idx="2">-207.30486500000001</cx:pt>
        </cx:lvl>
      </cx:numDim>
    </cx:data>
  </cx:chartData>
  <cx:chart>
    <cx:plotArea>
      <cx:plotAreaRegion>
        <cx:series layoutId="waterfall" uniqueId="{B17A3AA3-176D-4A63-8CDE-11B0F76D46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1,243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'Rev.Bridge'!$B$479:$B$482</cx:f>
        <cx:lvl ptCount="4">
          <cx:pt idx="0">카메라</cx:pt>
          <cx:pt idx="1">디스플레이</cx:pt>
          <cx:pt idx="2">스피커</cx:pt>
          <cx:pt idx="3">기타</cx:pt>
        </cx:lvl>
      </cx:strDim>
      <cx:numDim type="val">
        <cx:f>'Rev.Bridge'!$C$479:$C$482</cx:f>
        <cx:lvl ptCount="4" formatCode="#,##0_);!(#,##0!);!-_)">
          <cx:pt idx="0">1026.80746</cx:pt>
          <cx:pt idx="1">1944.7240629999999</cx:pt>
          <cx:pt idx="2">508.13749999999999</cx:pt>
          <cx:pt idx="3">1156.0239569999994</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1,027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1,945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1,156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'Rev.Bridge'!$B$474:$B$477</cx:f>
        <cx:lvl ptCount="4">
          <cx:pt idx="0">카메라</cx:pt>
          <cx:pt idx="1">디스플레이</cx:pt>
          <cx:pt idx="2">스피커</cx:pt>
          <cx:pt idx="3">기타</cx:pt>
        </cx:lvl>
      </cx:strDim>
      <cx:numDim type="val">
        <cx:f>'Rev.Bridge'!$C$474:$C$477</cx:f>
        <cx:lvl ptCount="4" formatCode="#,##0_);!(#,##0!);!-_)">
          <cx:pt idx="0">67.609285</cx:pt>
          <cx:pt idx="1">-174.02808400000001</cx:pt>
          <cx:pt idx="2">82.237499999999997</cx:pt>
          <cx:pt idx="3">-1762.6680349999988</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(1,763)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CF!$J$11:$J$27</cx:f>
        <cx:lvl ptCount="17">
          <cx:pt idx="0">Jan-19</cx:pt>
          <cx:pt idx="1">A</cx:pt>
          <cx:pt idx="2">B</cx:pt>
          <cx:pt idx="3">C</cx:pt>
          <cx:pt idx="4">D</cx:pt>
          <cx:pt idx="5">E</cx:pt>
          <cx:pt idx="6">F</cx:pt>
          <cx:pt idx="7">G</cx:pt>
          <cx:pt idx="8">CAO</cx:pt>
          <cx:pt idx="9">H</cx:pt>
          <cx:pt idx="10">I</cx:pt>
          <cx:pt idx="11">J</cx:pt>
          <cx:pt idx="12">K</cx:pt>
          <cx:pt idx="13">CAOI</cx:pt>
          <cx:pt idx="14">L</cx:pt>
          <cx:pt idx="15">M</cx:pt>
          <cx:pt idx="16">Dec-21</cx:pt>
        </cx:lvl>
      </cx:strDim>
      <cx:numDim type="val">
        <cx:f>CF!$K$11:$K$27</cx:f>
        <cx:lvl ptCount="17" formatCode="#,##0;!(#,##0!);!-">
          <cx:pt idx="0">15404.511864</cx:pt>
          <cx:pt idx="1">270278.86759400001</cx:pt>
          <cx:pt idx="2">-152808.22924599997</cx:pt>
          <cx:pt idx="3">-51202.803940999998</cx:pt>
          <cx:pt idx="4">-24196.705379999999</cx:pt>
          <cx:pt idx="5">-2036.2934789999993</cx:pt>
          <cx:pt idx="6">-9341.7550480000009</cx:pt>
          <cx:pt idx="7">317.27161099999995</cx:pt>
          <cx:pt idx="8">46414.863975000044</cx:pt>
          <cx:pt idx="9">-1874.923</cx:pt>
          <cx:pt idx="10">-1245.9259999999999</cx:pt>
          <cx:pt idx="11">-170.01999999999998</cx:pt>
          <cx:pt idx="12">169.86499999999998</cx:pt>
          <cx:pt idx="13">43293.859975000043</cx:pt>
          <cx:pt idx="14">5455.6458130000001</cx:pt>
          <cx:pt idx="15">-27200.262089</cx:pt>
          <cx:pt idx="16">21549.243699000046</cx:pt>
        </cx:lvl>
      </cx:numDim>
    </cx:data>
  </cx:chartData>
  <cx:chart>
    <cx:plotArea>
      <cx:plotAreaRegion>
        <cx:series layoutId="waterfall" uniqueId="{AEDFF286-481A-4991-B1CF-F0A37AA97E19}">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 idx="1" pos="outEnd">
              <cx:visibility seriesName="0" categoryName="0" value="1"/>
              <cx:separator>, </cx:separator>
            </cx:dataLabel>
          </cx:dataLabels>
          <cx:dataId val="0"/>
          <cx:layoutPr>
            <cx:visibility connectorLines="0"/>
            <cx:subtotals>
              <cx:idx val="0"/>
              <cx:idx val="8"/>
              <cx:idx val="13"/>
              <cx:idx val="16"/>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Arial" panose="020B0604020202020204" pitchFamily="34" charset="0"/>
                <a:ea typeface="Arial" panose="020B0604020202020204" pitchFamily="34" charset="0"/>
                <a:cs typeface="Arial" panose="020B0604020202020204" pitchFamily="34" charset="0"/>
              </a:defRPr>
            </a:pPr>
            <a:endParaRPr lang="ko-KR" altLang="en-US" sz="800">
              <a:latin typeface="Arial" panose="020B0604020202020204" pitchFamily="34" charset="0"/>
              <a:cs typeface="Arial" panose="020B0604020202020204" pitchFamily="34" charset="0"/>
            </a:endParaRPr>
          </a:p>
        </cx:txPr>
      </cx:axis>
    </cx:plotArea>
  </cx:chart>
  <cx:spPr>
    <a:noFill/>
    <a:ln>
      <a:noFill/>
    </a:ln>
  </cx:spPr>
</cx:chartSpace>
</file>

<file path=ppt/charts/chartEx1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'Rev.Bridge'!$C$511:$C$512</cx:f>
        <cx:lvl ptCount="2" formatCode="#,##0_);!(#,##0!);!-_)">
          <cx:pt idx="0">-1.2537085050494488</cx:pt>
          <cx:pt idx="1">25.224213505049448</cx:pt>
        </cx:lvl>
      </cx:numDim>
    </cx:data>
  </cx:chartData>
  <cx:chart>
    <cx:plotArea>
      <cx:plotAreaRegion>
        <cx:series layoutId="waterfall" uniqueId="{12C0926F-AA55-482C-8372-C62F51911035}">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'Rev.Bridge'!$F$511:$F$512</cx:f>
        <cx:lvl ptCount="2" formatCode="#,##0_);!(#,##0!);!-_)">
          <cx:pt idx="0">-22.677559416120577</cx:pt>
          <cx:pt idx="1">508.4222334161206</cx:pt>
        </cx:lvl>
      </cx:numDim>
    </cx:data>
  </cx:chartData>
  <cx:chart>
    <cx:plotArea>
      <cx:plotAreaRegion>
        <cx:series layoutId="waterfall" uniqueId="{6F28F4BF-51FE-4BC3-8728-77AD6B8E7FF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508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'Rev.Bridge'!$I$511:$I$512</cx:f>
        <cx:lvl ptCount="2" formatCode="#,##0_);!(#,##0!);!-_)">
          <cx:pt idx="0">117.90333937498892</cx:pt>
          <cx:pt idx="1">-560.00923337498898</cx:pt>
        </cx:lvl>
      </cx:numDim>
    </cx:data>
  </cx:chartData>
  <cx:chart>
    <cx:plotArea>
      <cx:plotAreaRegion>
        <cx:series layoutId="waterfall" uniqueId="{3A39F24A-B71B-4059-9086-5EFD7DA22628}">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118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'Rev.Bridge'!$F$514:$F$515</cx:f>
        <cx:lvl ptCount="2" formatCode="#,##0_);!(#,##0!);!-_)">
          <cx:pt idx="0">-5.1322534388920173</cx:pt>
          <cx:pt idx="1">1248.072078438892</cx:pt>
        </cx:lvl>
      </cx:numDim>
    </cx:data>
  </cx:chartData>
  <cx:chart>
    <cx:plotArea>
      <cx:plotAreaRegion>
        <cx:series layoutId="waterfall" uniqueId="{1F60F72A-837D-4E47-A918-12AA2A7789B9}">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1,248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'Rev.Bridge'!$I$514:$I$515</cx:f>
        <cx:lvl ptCount="2" formatCode="#,##0_);!(#,##0!);!-_)">
          <cx:pt idx="0">-17.499697443412572</cx:pt>
          <cx:pt idx="1">-189.80516755658738</cx:pt>
        </cx:lvl>
      </cx:numDim>
    </cx:data>
  </cx:chartData>
  <cx:chart>
    <cx:plotArea>
      <cx:plotAreaRegion>
        <cx:series layoutId="waterfall" uniqueId="{89FDD45B-FF84-48B0-B96F-C21652DBBD51}">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(17)</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'Rev.Bridge'!$K$493:$K$496</cx:f>
        <cx:lvl ptCount="4">
          <cx:pt idx="0">ED단면</cx:pt>
          <cx:pt idx="1">ED양면</cx:pt>
          <cx:pt idx="2">RA단면</cx:pt>
          <cx:pt idx="3">RA양면</cx:pt>
        </cx:lvl>
      </cx:strDim>
      <cx:numDim type="val">
        <cx:f>'Rev.Bridge'!$L$493:$L$496</cx:f>
        <cx:lvl ptCount="4" formatCode="#,##0_);!(#,##0!);!-_)">
          <cx:pt idx="0">-109.81567800000001</cx:pt>
          <cx:pt idx="1">2358.6953669999998</cx:pt>
          <cx:pt idx="2">1.8637840000000001</cx:pt>
          <cx:pt idx="3">-306.01940999999999</cx:pt>
        </cx:lvl>
      </cx:numDim>
    </cx:data>
  </cx:chartData>
  <cx:chart>
    <cx:plotArea>
      <cx:plotAreaRegion>
        <cx:series layoutId="waterfall" uniqueId="{D1A80720-E096-4954-80DC-F7FA9F95053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2,359 </a:t>
                  </a:r>
                </a:p>
              </cx:txPr>
              <cx:visibility seriesName="0" categoryName="0" value="1"/>
              <cx:separator>, </cx:separator>
            </cx:dataLabel>
            <cx:dataLabel idx="3"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(306)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'Rev.Bridge'!$K$488:$K$491</cx:f>
        <cx:lvl ptCount="4">
          <cx:pt idx="0">ED단면</cx:pt>
          <cx:pt idx="1">ED양면</cx:pt>
          <cx:pt idx="2">RA단면</cx:pt>
          <cx:pt idx="3">RA양면</cx:pt>
        </cx:lvl>
      </cx:strDim>
      <cx:numDim type="val">
        <cx:f>'Rev.Bridge'!$L$488:$L$491</cx:f>
        <cx:lvl ptCount="4" formatCode="#,##0_);!(#,##0!);!-_)">
          <cx:pt idx="0">-51.362068999999998</cx:pt>
          <cx:pt idx="1">-105.152824</cx:pt>
          <cx:pt idx="2">-30.892057999999999</cx:pt>
          <cx:pt idx="3">13.378867</cx:pt>
        </cx:lvl>
      </cx:numDim>
    </cx:data>
  </cx:chartData>
  <cx:chart>
    <cx:plotArea>
      <cx:plotAreaRegion>
        <cx:series layoutId="waterfall" uniqueId="{D1A80720-E096-4954-80DC-F7FA9F95053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(51)</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(105)</a:t>
                  </a:r>
                </a:p>
              </cx:txPr>
              <cx:visibility seriesName="0" categoryName="0" value="1"/>
              <cx:separator>, </cx:separator>
            </cx:dataLabel>
            <cx:dataLabel idx="2" pos="ctr">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'Rev.Bridge'!$B$479:$B$482</cx:f>
        <cx:lvl ptCount="4">
          <cx:pt idx="0">카메라</cx:pt>
          <cx:pt idx="1">디스플레이</cx:pt>
          <cx:pt idx="2">스피커</cx:pt>
          <cx:pt idx="3">기타</cx:pt>
        </cx:lvl>
      </cx:strDim>
      <cx:numDim type="val">
        <cx:f>'Rev.Bridge'!$C$479:$C$482</cx:f>
        <cx:lvl ptCount="4" formatCode="#,##0_);!(#,##0!);!-_)">
          <cx:pt idx="0">1026.80746</cx:pt>
          <cx:pt idx="1">1944.7240629999999</cx:pt>
          <cx:pt idx="2">508.13749999999999</cx:pt>
          <cx:pt idx="3">1156.0239569999994</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1,027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1,945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1,156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'Rev.Bridge'!$B$474:$B$477</cx:f>
        <cx:lvl ptCount="4">
          <cx:pt idx="0">카메라</cx:pt>
          <cx:pt idx="1">디스플레이</cx:pt>
          <cx:pt idx="2">스피커</cx:pt>
          <cx:pt idx="3">기타</cx:pt>
        </cx:lvl>
      </cx:strDim>
      <cx:numDim type="val">
        <cx:f>'Rev.Bridge'!$C$474:$C$477</cx:f>
        <cx:lvl ptCount="4" formatCode="#,##0_);!(#,##0!);!-_)">
          <cx:pt idx="0">67.609285</cx:pt>
          <cx:pt idx="1">-174.02808400000001</cx:pt>
          <cx:pt idx="2">82.237499999999997</cx:pt>
          <cx:pt idx="3">-1762.6680349999988</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(1,763)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'Rev.Bridge'!$B$113:$B$123</cx:f>
        <cx:lvl ptCount="11">
          <cx:pt idx="0">FY19</cx:pt>
          <cx:pt idx="1">Apple</cx:pt>
          <cx:pt idx="2">삼성</cx:pt>
          <cx:pt idx="3">중국Local</cx:pt>
          <cx:pt idx="4">기타</cx:pt>
          <cx:pt idx="5">FY20</cx:pt>
          <cx:pt idx="6">Apple</cx:pt>
          <cx:pt idx="7">삼성</cx:pt>
          <cx:pt idx="8">중국Local</cx:pt>
          <cx:pt idx="9">기타</cx:pt>
          <cx:pt idx="10">FY21</cx:pt>
        </cx:lvl>
      </cx:strDim>
      <cx:numDim type="val">
        <cx:f>'Rev.Bridge'!$C$113:$C$123</cx:f>
        <cx:lvl ptCount="11" formatCode="_-* #,##0_-;!-* #,##0_-;_-* &quot;-&quot;_-;_-@_-">
          <cx:pt idx="0">68181.730119999993</cx:pt>
          <cx:pt idx="1">3239.0851029999999</cx:pt>
          <cx:pt idx="2">4531.5833320000002</cx:pt>
          <cx:pt idx="3">3046.873094</cx:pt>
          <cx:pt idx="4">1371.5015109999999</cx:pt>
          <cx:pt idx="5">80370.773159999997</cx:pt>
          <cx:pt idx="6">66727.528430999999</cx:pt>
          <cx:pt idx="7">8414.3932409999998</cx:pt>
          <cx:pt idx="8">-949.06449499999997</cx:pt>
          <cx:pt idx="9">173.58631099999999</cx:pt>
          <cx:pt idx="10">154737.216648</cx:pt>
        </cx:lvl>
      </cx:numDim>
    </cx:data>
  </cx:chartData>
  <cx:chart>
    <cx:plotArea>
      <cx:plotAreaRegion>
        <cx:series layoutId="waterfall" uniqueId="{900C43C6-CE6D-48A6-9B17-D573E599067B}">
          <cx:dataLabels pos="outEnd">
            <cx:numFmt formatCode="#,###;(#,###)" sourceLinked="0"/>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10"/>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'Rev.Bridge'!$L$511:$L$512</cx:f>
        <cx:lvl ptCount="2" formatCode="#,##0_);!(#,##0!);!-_)">
          <cx:pt idx="0">3.9083791025265628</cx:pt>
          <cx:pt idx="1">-55.270448102526551</cx:pt>
        </cx:lvl>
      </cx:numDim>
    </cx:data>
  </cx:chartData>
  <cx:chart>
    <cx:plotArea>
      <cx:plotAreaRegion>
        <cx:series layoutId="waterfall" uniqueId="{CCFB12B9-EE84-4139-8241-2B61EF2D8DF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(55)</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'Rev.Bridge'!$L$514:$L$515</cx:f>
        <cx:lvl ptCount="2" formatCode="#,##0_);!(#,##0!);!-_)">
          <cx:pt idx="0">-6.8386068374070845</cx:pt>
          <cx:pt idx="1">-102.97707116259292</cx:pt>
        </cx:lvl>
      </cx:numDim>
    </cx:data>
  </cx:chartData>
  <cx:chart>
    <cx:plotArea>
      <cx:plotAreaRegion>
        <cx:series layoutId="waterfall" uniqueId="{0E1C9E65-CEE2-43B3-AC45-7B7F8BEF4583}">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'Rev.Bridge'!$O$511:$O$512</cx:f>
        <cx:lvl ptCount="2" formatCode="#,##0_);!(#,##0!);!-_)">
          <cx:pt idx="0">-9.4063257594272596</cx:pt>
          <cx:pt idx="1">-95.746498240572762</cx:pt>
        </cx:lvl>
      </cx:numDim>
    </cx:data>
  </cx:chartData>
  <cx:chart>
    <cx:plotArea>
      <cx:plotAreaRegion>
        <cx:series layoutId="waterfall" uniqueId="{85072B89-55B3-4276-BF21-5F283444D5E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(96)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'Rev.Bridge'!$O$514:$O$515</cx:f>
        <cx:lvl ptCount="2" formatCode="#,##0_);!(#,##0!);!-_)">
          <cx:pt idx="0">22.592982123434936</cx:pt>
          <cx:pt idx="1">2336.1023848765653</cx:pt>
        </cx:lvl>
      </cx:numDim>
    </cx:data>
  </cx:chartData>
  <cx:chart>
    <cx:plotArea>
      <cx:plotAreaRegion>
        <cx:series layoutId="waterfall" uniqueId="{5ADD23B4-BF53-48DE-B207-ED5E42B132B2}">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2,336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'Rev.Bridge'!$U$511:$U$512</cx:f>
        <cx:lvl ptCount="2" formatCode="#,##0_);!(#,##0!);!-_)">
          <cx:pt idx="0">8.6926804090415057</cx:pt>
          <cx:pt idx="1">4.6861865909585187</cx:pt>
        </cx:lvl>
      </cx:numDim>
    </cx:data>
  </cx:chartData>
  <cx:chart>
    <cx:plotArea>
      <cx:plotAreaRegion>
        <cx:series layoutId="waterfall" uniqueId="{8FD90CA2-4EE4-4D19-9BCE-EDD78A39FF3B}">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'Rev.Bridge'!$U$514:$U$515</cx:f>
        <cx:lvl ptCount="2" formatCode="#,##0_);!(#,##0!);!-_)">
          <cx:pt idx="0">-41.152568334177964</cx:pt>
          <cx:pt idx="1">-264.86684166582205</cx:pt>
        </cx:lvl>
      </cx:numDim>
    </cx:data>
  </cx:chartData>
  <cx:chart>
    <cx:plotArea>
      <cx:plotAreaRegion>
        <cx:series layoutId="waterfall" uniqueId="{02D3D1D1-347A-4D34-AE8E-C854A8B29E4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(41)</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(265)</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'Rev.Bridge'!$R$511:$R$512</cx:f>
        <cx:lvl ptCount="2" formatCode="#,##0_);!(#,##0!);!-_)">
          <cx:pt idx="0">0</cx:pt>
          <cx:pt idx="1">-30.892057999999999</cx:pt>
        </cx:lvl>
      </cx:numDim>
    </cx:data>
  </cx:chartData>
  <cx:chart>
    <cx:plotArea>
      <cx:plotAreaRegion>
        <cx:series layoutId="waterfall" uniqueId="{D95441DD-967B-4BCF-A6AC-9768B24EA39A}">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'Rev.Bridge'!$R$514:$R$515</cx:f>
        <cx:lvl ptCount="2" formatCode="#,##0_);!(#,##0!);!-_)">
          <cx:pt idx="0">0</cx:pt>
          <cx:pt idx="1">1.8637840000000001</cx:pt>
        </cx:lvl>
      </cx:numDim>
    </cx:data>
  </cx:chartData>
  <cx:chart>
    <cx:plotArea>
      <cx:plotAreaRegion>
        <cx:series layoutId="waterfall" uniqueId="{CA32E57E-8E5A-411E-8592-199134937476}">
          <cx:dataLabels pos="ctr">
            <cx:visibility seriesName="0" categoryName="0" value="1"/>
            <cx:separator>, </cx:separator>
            <cx:dataLabel idx="1"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'Rev.Bridge'!$B$479:$B$482</cx:f>
        <cx:lvl ptCount="4">
          <cx:pt idx="0">카메라</cx:pt>
          <cx:pt idx="1">디스플레이</cx:pt>
          <cx:pt idx="2">스피커</cx:pt>
          <cx:pt idx="3">기타</cx:pt>
        </cx:lvl>
      </cx:strDim>
      <cx:numDim type="val">
        <cx:f>'Rev.Bridge'!$C$479:$C$482</cx:f>
        <cx:lvl ptCount="4" formatCode="#,##0_);!(#,##0!);!-_)">
          <cx:pt idx="0">1026.80746</cx:pt>
          <cx:pt idx="1">1944.7240629999999</cx:pt>
          <cx:pt idx="2">508.13749999999999</cx:pt>
          <cx:pt idx="3">1156.0239569999994</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1,027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1,945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1,156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'Rev.Bridge'!$B$282:$B$284</cx:f>
        <cx:lvl ptCount="3">
          <cx:pt idx="0">A</cx:pt>
          <cx:pt idx="1">B</cx:pt>
          <cx:pt idx="2">C</cx:pt>
        </cx:lvl>
      </cx:strDim>
      <cx:numDim type="val">
        <cx:f>'Rev.Bridge'!$C$282:$C$284</cx:f>
        <cx:lvl ptCount="3" formatCode="#,##0_);!(#,##0!);!-_)">
          <cx:pt idx="0">1062.3374080000001</cx:pt>
          <cx:pt idx="1">235.02997999999999</cx:pt>
          <cx:pt idx="2">-641.524134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'Rev.Bridge'!$B$474:$B$477</cx:f>
        <cx:lvl ptCount="4">
          <cx:pt idx="0">카메라</cx:pt>
          <cx:pt idx="1">디스플레이</cx:pt>
          <cx:pt idx="2">스피커</cx:pt>
          <cx:pt idx="3">기타</cx:pt>
        </cx:lvl>
      </cx:strDim>
      <cx:numDim type="val">
        <cx:f>'Rev.Bridge'!$C$474:$C$477</cx:f>
        <cx:lvl ptCount="4" formatCode="#,##0_);!(#,##0!);!-_)">
          <cx:pt idx="0">67.609285</cx:pt>
          <cx:pt idx="1">-174.02808400000001</cx:pt>
          <cx:pt idx="2">82.237499999999997</cx:pt>
          <cx:pt idx="3">-1762.6680349999988</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(1,763)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'Rev.Bridge'!$K$488:$K$491</cx:f>
        <cx:lvl ptCount="4">
          <cx:pt idx="0">ED단면</cx:pt>
          <cx:pt idx="1">ED양면</cx:pt>
          <cx:pt idx="2">RA단면</cx:pt>
          <cx:pt idx="3">RA양면</cx:pt>
        </cx:lvl>
      </cx:strDim>
      <cx:numDim type="val">
        <cx:f>'Rev.Bridge'!$AA$488:$AA$491</cx:f>
        <cx:lvl ptCount="4" formatCode="#,##0_);!(#,##0!);!-_)">
          <cx:pt idx="0">153.22923499999999</cx:pt>
          <cx:pt idx="1">-1953.5337919999999</cx:pt>
          <cx:pt idx="2">28.985485000000001</cx:pt>
          <cx:pt idx="3">166.920177</cx:pt>
        </cx:lvl>
      </cx:numDim>
    </cx:data>
  </cx:chartData>
  <cx:chart>
    <cx:plotArea>
      <cx:plotAreaRegion>
        <cx:series layoutId="waterfall" uniqueId="{9D06CF28-D75B-4DA3-8BE6-040759E7958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(1,954)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'Rev.Bridge'!$K$493:$K$496</cx:f>
        <cx:lvl ptCount="4">
          <cx:pt idx="0">ED단면</cx:pt>
          <cx:pt idx="1">ED양면</cx:pt>
          <cx:pt idx="2">RA단면</cx:pt>
          <cx:pt idx="3">RA양면</cx:pt>
        </cx:lvl>
      </cx:strDim>
      <cx:numDim type="val">
        <cx:f>'Rev.Bridge'!$AA$493:$AA$496</cx:f>
        <cx:lvl ptCount="4" formatCode="#,##0_);!(#,##0!);!-_)">
          <cx:pt idx="0">72.086825000000005</cx:pt>
          <cx:pt idx="1">1531.141134</cx:pt>
          <cx:pt idx="2">-36.186737999999998</cx:pt>
          <cx:pt idx="3">-239.014827</cx:pt>
        </cx:lvl>
      </cx:numDim>
    </cx:data>
  </cx:chartData>
  <cx:chart>
    <cx:plotArea>
      <cx:plotAreaRegion>
        <cx:series layoutId="waterfall" uniqueId="{B2BD053B-2B7E-467A-B278-34C977D7114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1,531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'Rev.Bridge'!$AA$511:$AA$512</cx:f>
        <cx:lvl ptCount="2" formatCode="#,##0_);!(#,##0!);!-_)">
          <cx:pt idx="0">17.352723712925076</cx:pt>
          <cx:pt idx="1">135.87651128707492</cx:pt>
        </cx:lvl>
      </cx:numDim>
    </cx:data>
  </cx:chartData>
  <cx:chart>
    <cx:plotArea>
      <cx:plotAreaRegion>
        <cx:series layoutId="waterfall" uniqueId="{C4D223D7-9D3C-4A79-AB74-C9B014694F35}">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136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'Rev.Bridge'!$AD$511:$AD$512</cx:f>
        <cx:lvl ptCount="2" formatCode="#,##0_);!(#,##0!);!-_)">
          <cx:pt idx="0">-3.9474251039625443</cx:pt>
          <cx:pt idx="1">-1949.5863668960374</cx:pt>
        </cx:lvl>
      </cx:numDim>
    </cx:data>
  </cx:chartData>
  <cx:chart>
    <cx:plotArea>
      <cx:plotAreaRegion>
        <cx:series layoutId="waterfall" uniqueId="{0652190E-DAC9-4887-B6D2-BD5292DF656F}">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(1,950)</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'Rev.Bridge'!$AG$511:$AG$512</cx:f>
        <cx:lvl ptCount="2" formatCode="#,##0_);!(#,##0!);!-_)">
          <cx:pt idx="0">-0.84778955234139186</cx:pt>
          <cx:pt idx="1">29.833274552341397</cx:pt>
        </cx:lvl>
      </cx:numDim>
    </cx:data>
  </cx:chartData>
  <cx:chart>
    <cx:plotArea>
      <cx:plotAreaRegion>
        <cx:series layoutId="waterfall" uniqueId="{8EDDE28F-B7C5-4403-B181-5EF5AFD3FE4A}">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'Rev.Bridge'!$B$511:$B$512</cx:f>
        <cx:lvl ptCount="2">
          <cx:pt idx="0">ASP</cx:pt>
          <cx:pt idx="1">Q</cx:pt>
        </cx:lvl>
      </cx:strDim>
      <cx:numDim type="val">
        <cx:f>'Rev.Bridge'!$AJ$511:$AJ$512</cx:f>
        <cx:lvl ptCount="2" formatCode="#,##0_);!(#,##0!);!-_)">
          <cx:pt idx="0">-60.915476014594901</cx:pt>
          <cx:pt idx="1">227.83565301459501</cx:pt>
        </cx:lvl>
      </cx:numDim>
    </cx:data>
  </cx:chartData>
  <cx:chart>
    <cx:plotArea>
      <cx:plotAreaRegion>
        <cx:series layoutId="waterfall" uniqueId="{D506220C-8C14-4029-A675-3CF992963C7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228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'Rev.Bridge'!$AA$514:$AA$515</cx:f>
        <cx:lvl ptCount="2" formatCode="#,##0_);!(#,##0!);!-_)">
          <cx:pt idx="0">-8.7664453814135275</cx:pt>
          <cx:pt idx="1">80.853270381413552</cx:pt>
        </cx:lvl>
      </cx:numDim>
    </cx:data>
  </cx:chartData>
  <cx:chart>
    <cx:plotArea>
      <cx:plotAreaRegion>
        <cx:series layoutId="waterfall" uniqueId="{C4D223D7-9D3C-4A79-AB74-C9B014694F35}">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81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'Rev.Bridge'!$AD$514:$AD$515</cx:f>
        <cx:lvl ptCount="2" formatCode="#,##0_);!(#,##0!);!-_)">
          <cx:pt idx="0">-98.213787155417435</cx:pt>
          <cx:pt idx="1">1629.3549211554175</cx:pt>
        </cx:lvl>
      </cx:numDim>
    </cx:data>
  </cx:chartData>
  <cx:chart>
    <cx:plotArea>
      <cx:plotAreaRegion>
        <cx:series layoutId="waterfall" uniqueId="{B4B2B110-CE91-4D3B-8E55-FF99B60600B8}">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1,629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'Rev.Bridge'!$AG$514:$AG$515</cx:f>
        <cx:lvl ptCount="2" formatCode="#,##0_);!(#,##0!);!-_)">
          <cx:pt idx="0">-0.49330303555970068</cx:pt>
          <cx:pt idx="1">-35.6934349644403</cx:pt>
        </cx:lvl>
      </cx:numDim>
    </cx:data>
  </cx:chartData>
  <cx:chart>
    <cx:plotArea>
      <cx:plotAreaRegion>
        <cx:series layoutId="waterfall" uniqueId="{C4D94E2E-2431-46F1-8FB8-BF34BD7FE32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'Rev.Bridge'!$B$514:$B$515</cx:f>
        <cx:lvl ptCount="2">
          <cx:pt idx="0">ASP</cx:pt>
          <cx:pt idx="1">Q</cx:pt>
        </cx:lvl>
      </cx:strDim>
      <cx:numDim type="val">
        <cx:f>'Rev.Bridge'!$AJ$514:$AJ$515</cx:f>
        <cx:lvl ptCount="2" formatCode="#,##0_);!(#,##0!);!-_)">
          <cx:pt idx="0">-36.994674937949092</cx:pt>
          <cx:pt idx="1">-202.02015206205104</cx:pt>
        </cx:lvl>
      </cx:numDim>
    </cx:data>
  </cx:chartData>
  <cx:chart>
    <cx:plotArea>
      <cx:plotAreaRegion>
        <cx:series layoutId="waterfall" uniqueId="{92A277A0-B3F3-4645-977D-36541F6CAAD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(202)</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'Rev.Bridge'!$B$530:$B$537</cx:f>
        <cx:lvl ptCount="8">
          <cx:pt idx="0">FY19</cx:pt>
          <cx:pt idx="1">L</cx:pt>
          <cx:pt idx="2">N</cx:pt>
          <cx:pt idx="3">제품외</cx:pt>
          <cx:pt idx="4">FY20</cx:pt>
          <cx:pt idx="5">L</cx:pt>
          <cx:pt idx="6">N</cx:pt>
          <cx:pt idx="7">FY21</cx:pt>
        </cx:lvl>
      </cx:strDim>
      <cx:numDim type="val">
        <cx:f>'Rev.Bridge'!$C$530:$C$537</cx:f>
        <cx:lvl ptCount="8" formatCode="#,##0_);!(#,##0!);!-_)">
          <cx:pt idx="0">15636.241556000001</cx:pt>
          <cx:pt idx="1">7.5312349999999997</cx:pt>
          <cx:pt idx="2">3146.5446480000001</cx:pt>
          <cx:pt idx="3">-107.202789</cx:pt>
          <cx:pt idx="4">18683.11465</cx:pt>
          <cx:pt idx="5">-7.5312349999999997</cx:pt>
          <cx:pt idx="6">-941.53326000000004</cx:pt>
          <cx:pt idx="7">17734.050155000001</cx:pt>
        </cx:lvl>
      </cx:numDim>
    </cx:data>
  </cx:chartData>
  <cx:chart>
    <cx:plotArea>
      <cx:plotAreaRegion>
        <cx:series layoutId="waterfall" uniqueId="{F3C12935-E470-4D45-845A-7CC1D9CB7EAA}">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4"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18,683 </a:t>
                  </a:r>
                </a:p>
              </cx:txPr>
              <cx:visibility seriesName="0" categoryName="0" value="1"/>
              <cx:separator>, </cx:separator>
            </cx:dataLabel>
          </cx:dataLabels>
          <cx:dataId val="0"/>
          <cx:layoutPr>
            <cx:visibility connectorLines="0"/>
            <cx:subtotals>
              <cx:idx val="0"/>
              <cx:idx val="4"/>
              <cx:idx val="7"/>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'Rev.Bridge'!$B$553:$B$556</cx:f>
        <cx:lvl ptCount="4">
          <cx:pt idx="0">배터리</cx:pt>
          <cx:pt idx="1">카메라</cx:pt>
          <cx:pt idx="2">디스플레이</cx:pt>
          <cx:pt idx="3">기타</cx:pt>
        </cx:lvl>
      </cx:strDim>
      <cx:numDim type="val">
        <cx:f>'Rev.Bridge'!$C$553:$C$556</cx:f>
        <cx:lvl ptCount="4" formatCode="#,##0_);!(#,##0!);!-_)">
          <cx:pt idx="0">-3623.5773819999999</cx:pt>
          <cx:pt idx="1">463.83865100000003</cx:pt>
          <cx:pt idx="2">3982.3426850000001</cx:pt>
          <cx:pt idx="3">2323.9406940000008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464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'Rev.Bridge'!$B$558:$B$561</cx:f>
        <cx:lvl ptCount="4">
          <cx:pt idx="0">배터리</cx:pt>
          <cx:pt idx="1">카메라</cx:pt>
          <cx:pt idx="2">디스플레이</cx:pt>
          <cx:pt idx="3">기타</cx:pt>
        </cx:lvl>
      </cx:strDim>
      <cx:numDim type="val">
        <cx:f>'Rev.Bridge'!$C$558:$C$561</cx:f>
        <cx:lvl ptCount="4" formatCode="#,##0_);!(#,##0!);!-_)">
          <cx:pt idx="0">3008.6040360000002</cx:pt>
          <cx:pt idx="1">-83.606902000000005</cx:pt>
          <cx:pt idx="2">-1103.180055</cx:pt>
          <cx:pt idx="3">-2763.3503390000005</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'Rev.Bridge'!$B$530:$B$537</cx:f>
        <cx:lvl ptCount="8">
          <cx:pt idx="0">FY19</cx:pt>
          <cx:pt idx="1">L</cx:pt>
          <cx:pt idx="2">N</cx:pt>
          <cx:pt idx="3">제품외</cx:pt>
          <cx:pt idx="4">FY20</cx:pt>
          <cx:pt idx="5">L</cx:pt>
          <cx:pt idx="6">N</cx:pt>
          <cx:pt idx="7">FY21</cx:pt>
        </cx:lvl>
      </cx:strDim>
      <cx:numDim type="val">
        <cx:f>'Rev.Bridge'!$C$530:$C$537</cx:f>
        <cx:lvl ptCount="8" formatCode="#,##0_);!(#,##0!);!-_)">
          <cx:pt idx="0">15636.241556000001</cx:pt>
          <cx:pt idx="1">7.5312349999999997</cx:pt>
          <cx:pt idx="2">3146.5446480000001</cx:pt>
          <cx:pt idx="3">-107.202789</cx:pt>
          <cx:pt idx="4">18683.11465</cx:pt>
          <cx:pt idx="5">-7.5312349999999997</cx:pt>
          <cx:pt idx="6">-941.53326000000004</cx:pt>
          <cx:pt idx="7">17734.050155000001</cx:pt>
        </cx:lvl>
      </cx:numDim>
    </cx:data>
  </cx:chartData>
  <cx:chart>
    <cx:plotArea>
      <cx:plotAreaRegion>
        <cx:series layoutId="waterfall" uniqueId="{F3C12935-E470-4D45-845A-7CC1D9CB7EAA}">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4"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18,683 </a:t>
                  </a:r>
                </a:p>
              </cx:txPr>
              <cx:visibility seriesName="0" categoryName="0" value="1"/>
              <cx:separator>, </cx:separator>
            </cx:dataLabel>
          </cx:dataLabels>
          <cx:dataId val="0"/>
          <cx:layoutPr>
            <cx:visibility connectorLines="0"/>
            <cx:subtotals>
              <cx:idx val="0"/>
              <cx:idx val="4"/>
              <cx:idx val="7"/>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'Rev.Bridge'!$B$553:$B$556</cx:f>
        <cx:lvl ptCount="4">
          <cx:pt idx="0">배터리</cx:pt>
          <cx:pt idx="1">카메라</cx:pt>
          <cx:pt idx="2">디스플레이</cx:pt>
          <cx:pt idx="3">기타</cx:pt>
        </cx:lvl>
      </cx:strDim>
      <cx:numDim type="val">
        <cx:f>'Rev.Bridge'!$C$553:$C$556</cx:f>
        <cx:lvl ptCount="4" formatCode="#,##0_);!(#,##0!);!-_)">
          <cx:pt idx="0">-3623.5773819999999</cx:pt>
          <cx:pt idx="1">463.83865100000003</cx:pt>
          <cx:pt idx="2">3982.3426850000001</cx:pt>
          <cx:pt idx="3">2323.9406940000008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464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'Rev.Bridge'!$B$558:$B$561</cx:f>
        <cx:lvl ptCount="4">
          <cx:pt idx="0">배터리</cx:pt>
          <cx:pt idx="1">카메라</cx:pt>
          <cx:pt idx="2">디스플레이</cx:pt>
          <cx:pt idx="3">기타</cx:pt>
        </cx:lvl>
      </cx:strDim>
      <cx:numDim type="val">
        <cx:f>'Rev.Bridge'!$C$558:$C$561</cx:f>
        <cx:lvl ptCount="4" formatCode="#,##0_);!(#,##0!);!-_)">
          <cx:pt idx="0">3008.6040360000002</cx:pt>
          <cx:pt idx="1">-83.606902000000005</cx:pt>
          <cx:pt idx="2">-1103.180055</cx:pt>
          <cx:pt idx="3">-2763.3503390000005</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'Rev.Bridge'!$B$566:$B$569</cx:f>
        <cx:lvl ptCount="4">
          <cx:pt idx="0">ED단면</cx:pt>
          <cx:pt idx="1">ED양면</cx:pt>
          <cx:pt idx="2">RA단면</cx:pt>
          <cx:pt idx="3">RA양면</cx:pt>
        </cx:lvl>
      </cx:strDim>
      <cx:numDim type="val">
        <cx:f>'Rev.Bridge'!$C$566:$C$569</cx:f>
        <cx:lvl ptCount="4" formatCode="#,##0_);!(#,##0!);!-_)">
          <cx:pt idx="0">-2004.9875529999999</cx:pt>
          <cx:pt idx="1">-1560.8217749999999</cx:pt>
          <cx:pt idx="2">-0.70205799999999996</cx:pt>
          <cx:pt idx="3">-57.065995999999998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(57)</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'Rev.Bridge'!$B$572:$B$574</cx:f>
        <cx:lvl ptCount="3">
          <cx:pt idx="0">ED양면</cx:pt>
          <cx:pt idx="1">RA단면</cx:pt>
          <cx:pt idx="2">RA양면</cx:pt>
        </cx:lvl>
      </cx:strDim>
      <cx:numDim type="val">
        <cx:f>'Rev.Bridge'!$C$572:$C$574</cx:f>
        <cx:lvl ptCount="3" formatCode="#,##0_);!(#,##0!);!-_)">
          <cx:pt idx="0">-37.925555000000003</cx:pt>
          <cx:pt idx="1">11.808728</cx:pt>
          <cx:pt idx="2">3034.720863</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3,035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1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'Rev.Bridge'!$N$566:$N$568</cx:f>
        <cx:lvl ptCount="3">
          <cx:pt idx="0">ED단면</cx:pt>
          <cx:pt idx="1">RA단면</cx:pt>
          <cx:pt idx="2">RA양면</cx:pt>
        </cx:lvl>
      </cx:strDim>
      <cx:numDim type="val">
        <cx:f>'Rev.Bridge'!$O$566:$O$568</cx:f>
        <cx:lvl ptCount="3" formatCode="#,##0_);!(#,##0!);!-_)">
          <cx:pt idx="0">-3.4328699999999999</cx:pt>
          <cx:pt idx="1">0.89378500000000005</cx:pt>
          <cx:pt idx="2">466.37773600000003</cx:pt>
        </cx:lvl>
      </cx:numDim>
    </cx:data>
  </cx:chartData>
  <cx:chart>
    <cx:plotArea>
      <cx:plotAreaRegion>
        <cx:series layoutId="waterfall" uniqueId="{E603C393-21F3-49A7-9BA4-B31C5E4A5B1D}">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466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'Rev.Bridge'!$N$570:$N$572</cx:f>
        <cx:lvl ptCount="3">
          <cx:pt idx="0">ED단면</cx:pt>
          <cx:pt idx="1">RA단면</cx:pt>
          <cx:pt idx="2">RA양면</cx:pt>
        </cx:lvl>
      </cx:strDim>
      <cx:numDim type="val">
        <cx:f>'Rev.Bridge'!$O$570:$O$572</cx:f>
        <cx:lvl ptCount="3" formatCode="#,##0_);!(#,##0!);!-_)">
          <cx:pt idx="0">-3.253425</cx:pt>
          <cx:pt idx="1">1249.080195</cx:pt>
          <cx:pt idx="2">-1329.4336719999999</cx:pt>
        </cx:lvl>
      </cx:numDim>
    </cx:data>
  </cx:chartData>
  <cx:chart>
    <cx:plotArea>
      <cx:plotAreaRegion>
        <cx:series layoutId="waterfall" uniqueId="{E603C393-21F3-49A7-9BA4-B31C5E4A5B1D}">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'Rev.Bridge'!$Y$566:$Y$568</cx:f>
        <cx:lvl ptCount="3">
          <cx:pt idx="0">ED단면</cx:pt>
          <cx:pt idx="1">ED양면</cx:pt>
          <cx:pt idx="2">RA양면</cx:pt>
        </cx:lvl>
      </cx:strDim>
      <cx:numDim type="val">
        <cx:f>'Rev.Bridge'!$Z$566:$Z$568</cx:f>
        <cx:lvl ptCount="3" formatCode="#,##0_);!(#,##0!);!-_)">
          <cx:pt idx="0">373.03854999999999</cx:pt>
          <cx:pt idx="1">3716.3429350000001</cx:pt>
          <cx:pt idx="2">-107.03879999999999</cx:pt>
        </cx:lvl>
      </cx:numDim>
    </cx:data>
  </cx:chartData>
  <cx:chart>
    <cx:plotArea>
      <cx:plotAreaRegion>
        <cx:series layoutId="waterfall" uniqueId="{F2E913FC-92B2-476E-B4DD-28F3DD8DD30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3,716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'Rev.Bridge'!$Y$570:$Y$571</cx:f>
        <cx:lvl ptCount="2">
          <cx:pt idx="0">ED단면</cx:pt>
          <cx:pt idx="1">ED양면</cx:pt>
        </cx:lvl>
      </cx:strDim>
      <cx:numDim type="val">
        <cx:f>'Rev.Bridge'!$Z$570:$Z$571</cx:f>
        <cx:lvl ptCount="2" formatCode="#,##0_);!(#,##0!);!-_)">
          <cx:pt idx="0">-371.58013</cx:pt>
          <cx:pt idx="1">-731.59992499999998</cx:pt>
        </cx:lvl>
      </cx:numDim>
    </cx:data>
  </cx:chartData>
  <cx:chart>
    <cx:plotArea>
      <cx:plotAreaRegion>
        <cx:series layoutId="waterfall" uniqueId="{F2E913FC-92B2-476E-B4DD-28F3DD8DD30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'Rev.Bridge'!$B$530:$B$537</cx:f>
        <cx:lvl ptCount="8">
          <cx:pt idx="0">FY19</cx:pt>
          <cx:pt idx="1">L</cx:pt>
          <cx:pt idx="2">N</cx:pt>
          <cx:pt idx="3">제품외</cx:pt>
          <cx:pt idx="4">FY20</cx:pt>
          <cx:pt idx="5">L</cx:pt>
          <cx:pt idx="6">N</cx:pt>
          <cx:pt idx="7">FY21</cx:pt>
        </cx:lvl>
      </cx:strDim>
      <cx:numDim type="val">
        <cx:f>'Rev.Bridge'!$C$530:$C$537</cx:f>
        <cx:lvl ptCount="8" formatCode="#,##0_);!(#,##0!);!-_)">
          <cx:pt idx="0">15636.241556000001</cx:pt>
          <cx:pt idx="1">7.5312349999999997</cx:pt>
          <cx:pt idx="2">3146.5446480000001</cx:pt>
          <cx:pt idx="3">-107.202789</cx:pt>
          <cx:pt idx="4">18683.11465</cx:pt>
          <cx:pt idx="5">-7.5312349999999997</cx:pt>
          <cx:pt idx="6">-941.53326000000004</cx:pt>
          <cx:pt idx="7">17734.050155000001</cx:pt>
        </cx:lvl>
      </cx:numDim>
    </cx:data>
  </cx:chartData>
  <cx:chart>
    <cx:plotArea>
      <cx:plotAreaRegion>
        <cx:series layoutId="waterfall" uniqueId="{F3C12935-E470-4D45-845A-7CC1D9CB7EAA}">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4"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18,683 </a:t>
                  </a:r>
                </a:p>
              </cx:txPr>
              <cx:visibility seriesName="0" categoryName="0" value="1"/>
              <cx:separator>, </cx:separator>
            </cx:dataLabel>
          </cx:dataLabels>
          <cx:dataId val="0"/>
          <cx:layoutPr>
            <cx:visibility connectorLines="0"/>
            <cx:subtotals>
              <cx:idx val="0"/>
              <cx:idx val="4"/>
              <cx:idx val="7"/>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'Rev.Bridge'!$B$553:$B$556</cx:f>
        <cx:lvl ptCount="4">
          <cx:pt idx="0">배터리</cx:pt>
          <cx:pt idx="1">카메라</cx:pt>
          <cx:pt idx="2">디스플레이</cx:pt>
          <cx:pt idx="3">기타</cx:pt>
        </cx:lvl>
      </cx:strDim>
      <cx:numDim type="val">
        <cx:f>'Rev.Bridge'!$C$553:$C$556</cx:f>
        <cx:lvl ptCount="4" formatCode="#,##0_);!(#,##0!);!-_)">
          <cx:pt idx="0">-3623.5773819999999</cx:pt>
          <cx:pt idx="1">463.83865100000003</cx:pt>
          <cx:pt idx="2">3982.3426850000001</cx:pt>
          <cx:pt idx="3">2323.9406940000008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464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'Rev.Bridge'!$B$558:$B$561</cx:f>
        <cx:lvl ptCount="4">
          <cx:pt idx="0">배터리</cx:pt>
          <cx:pt idx="1">카메라</cx:pt>
          <cx:pt idx="2">디스플레이</cx:pt>
          <cx:pt idx="3">기타</cx:pt>
        </cx:lvl>
      </cx:strDim>
      <cx:numDim type="val">
        <cx:f>'Rev.Bridge'!$C$558:$C$561</cx:f>
        <cx:lvl ptCount="4" formatCode="#,##0_);!(#,##0!);!-_)">
          <cx:pt idx="0">3008.6040360000002</cx:pt>
          <cx:pt idx="1">-83.606902000000005</cx:pt>
          <cx:pt idx="2">-1103.180055</cx:pt>
          <cx:pt idx="3">-2763.3503390000005</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'Rev.Bridge'!$B$566:$B$569</cx:f>
        <cx:lvl ptCount="4">
          <cx:pt idx="0">ED단면</cx:pt>
          <cx:pt idx="1">ED양면</cx:pt>
          <cx:pt idx="2">RA단면</cx:pt>
          <cx:pt idx="3">RA양면</cx:pt>
        </cx:lvl>
      </cx:strDim>
      <cx:numDim type="val">
        <cx:f>'Rev.Bridge'!$C$566:$C$569</cx:f>
        <cx:lvl ptCount="4" formatCode="#,##0_);!(#,##0!);!-_)">
          <cx:pt idx="0">-2004.9875529999999</cx:pt>
          <cx:pt idx="1">-1560.8217749999999</cx:pt>
          <cx:pt idx="2">-0.70205799999999996</cx:pt>
          <cx:pt idx="3">-57.065995999999998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(57)</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'Rev.Bridge'!$B$572:$B$574</cx:f>
        <cx:lvl ptCount="3">
          <cx:pt idx="0">ED양면</cx:pt>
          <cx:pt idx="1">RA단면</cx:pt>
          <cx:pt idx="2">RA양면</cx:pt>
        </cx:lvl>
      </cx:strDim>
      <cx:numDim type="val">
        <cx:f>'Rev.Bridge'!$C$572:$C$574</cx:f>
        <cx:lvl ptCount="3" formatCode="#,##0_);!(#,##0!);!-_)">
          <cx:pt idx="0">-37.925555000000003</cx:pt>
          <cx:pt idx="1">11.808728</cx:pt>
          <cx:pt idx="2">3034.720863</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3,035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'Rev.Bridge'!$B$589:$B$590</cx:f>
        <cx:lvl ptCount="2">
          <cx:pt idx="0">ASP</cx:pt>
          <cx:pt idx="1">Q</cx:pt>
        </cx:lvl>
      </cx:strDim>
      <cx:numDim type="val">
        <cx:f>'Rev.Bridge'!$F$589:$F$590</cx:f>
        <cx:lvl ptCount="2" formatCode="#,##0_);!(#,##0!);!-_)">
          <cx:pt idx="0">164.75948993035385</cx:pt>
          <cx:pt idx="1">-1725.5812649303537</cx:pt>
        </cx:lvl>
      </cx:numDim>
    </cx:data>
  </cx:chartData>
  <cx:chart>
    <cx:plotArea>
      <cx:plotAreaRegion>
        <cx:series layoutId="waterfall" uniqueId="{6EDEE778-E321-4509-8B6E-00CE5A926F62}">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165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'Rev.Bridge'!$F$592:$F$593</cx:f>
        <cx:lvl ptCount="2" formatCode="#,##0_);!(#,##0!);!-_)">
          <cx:pt idx="0">-1.7131880285728258</cx:pt>
          <cx:pt idx="1">-36.212366971427173</cx:pt>
        </cx:lvl>
      </cx:numDim>
    </cx:data>
  </cx:chartData>
  <cx:chart>
    <cx:plotArea>
      <cx:plotAreaRegion>
        <cx:series layoutId="waterfall" uniqueId="{6EDEE778-E321-4509-8B6E-00CE5A926F62}">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'Rev.Bridge'!$B$589:$B$590</cx:f>
        <cx:lvl ptCount="2">
          <cx:pt idx="0">ASP</cx:pt>
          <cx:pt idx="1">Q</cx:pt>
        </cx:lvl>
      </cx:strDim>
      <cx:numDim type="val">
        <cx:f>'Rev.Bridge'!$L$589:$L$590</cx:f>
        <cx:lvl ptCount="2" formatCode="#,##0_);!(#,##0!);!-_)">
          <cx:pt idx="0">-75.030427202247395</cx:pt>
          <cx:pt idx="1">17.9644312022474</cx:pt>
        </cx:lvl>
      </cx:numDim>
    </cx:data>
  </cx:chartData>
  <cx:chart>
    <cx:plotArea>
      <cx:plotAreaRegion>
        <cx:series layoutId="waterfall" uniqueId="{6AF663A9-7E40-4411-9F94-2C102B221B94}">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'Rev.Bridge'!$L$592:$L$593</cx:f>
        <cx:lvl ptCount="2" formatCode="#,##0_);!(#,##0!);!-_)">
          <cx:pt idx="0">-11.582533892471133</cx:pt>
          <cx:pt idx="1">3046.3033968924715</cx:pt>
        </cx:lvl>
      </cx:numDim>
    </cx:data>
  </cx:chartData>
  <cx:chart>
    <cx:plotArea>
      <cx:plotAreaRegion>
        <cx:series layoutId="waterfall" uniqueId="{6AF663A9-7E40-4411-9F94-2C102B221B9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3,046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'Rev.Bridge'!$N$570:$N$572</cx:f>
        <cx:lvl ptCount="3">
          <cx:pt idx="0">ED단면</cx:pt>
          <cx:pt idx="1">RA단면</cx:pt>
          <cx:pt idx="2">RA양면</cx:pt>
        </cx:lvl>
      </cx:strDim>
      <cx:numDim type="val">
        <cx:f>'Rev.Bridge'!$O$570:$O$572</cx:f>
        <cx:lvl ptCount="3" formatCode="#,##0_);!(#,##0!);!-_)">
          <cx:pt idx="0">-3.253425</cx:pt>
          <cx:pt idx="1">1249.080195</cx:pt>
          <cx:pt idx="2">-1329.4336719999999</cx:pt>
        </cx:lvl>
      </cx:numDim>
    </cx:data>
  </cx:chartData>
  <cx:chart>
    <cx:plotArea>
      <cx:plotAreaRegion>
        <cx:series layoutId="waterfall" uniqueId="{E603C393-21F3-49A7-9BA4-B31C5E4A5B1D}">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'Rev.Bridge'!$N$566:$N$568</cx:f>
        <cx:lvl ptCount="3">
          <cx:pt idx="0">ED단면</cx:pt>
          <cx:pt idx="1">RA단면</cx:pt>
          <cx:pt idx="2">RA양면</cx:pt>
        </cx:lvl>
      </cx:strDim>
      <cx:numDim type="val">
        <cx:f>'Rev.Bridge'!$O$566:$O$568</cx:f>
        <cx:lvl ptCount="3" formatCode="#,##0_);!(#,##0!);!-_)">
          <cx:pt idx="0">-3.4328699999999999</cx:pt>
          <cx:pt idx="1">0.89378500000000005</cx:pt>
          <cx:pt idx="2">466.37773600000003</cx:pt>
        </cx:lvl>
      </cx:numDim>
    </cx:data>
  </cx:chartData>
  <cx:chart>
    <cx:plotArea>
      <cx:plotAreaRegion>
        <cx:series layoutId="waterfall" uniqueId="{E603C393-21F3-49A7-9BA4-B31C5E4A5B1D}">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466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'Rev.Bridge'!$B$530:$B$537</cx:f>
        <cx:lvl ptCount="8">
          <cx:pt idx="0">FY19</cx:pt>
          <cx:pt idx="1">L</cx:pt>
          <cx:pt idx="2">N</cx:pt>
          <cx:pt idx="3">제품외</cx:pt>
          <cx:pt idx="4">FY20</cx:pt>
          <cx:pt idx="5">L</cx:pt>
          <cx:pt idx="6">N</cx:pt>
          <cx:pt idx="7">FY21</cx:pt>
        </cx:lvl>
      </cx:strDim>
      <cx:numDim type="val">
        <cx:f>'Rev.Bridge'!$C$530:$C$537</cx:f>
        <cx:lvl ptCount="8" formatCode="#,##0_);!(#,##0!);!-_)">
          <cx:pt idx="0">15636.241556000001</cx:pt>
          <cx:pt idx="1">7.5312349999999997</cx:pt>
          <cx:pt idx="2">3146.5446480000001</cx:pt>
          <cx:pt idx="3">-107.202789</cx:pt>
          <cx:pt idx="4">18683.11465</cx:pt>
          <cx:pt idx="5">-7.5312349999999997</cx:pt>
          <cx:pt idx="6">-941.53326000000004</cx:pt>
          <cx:pt idx="7">17734.050155000001</cx:pt>
        </cx:lvl>
      </cx:numDim>
    </cx:data>
  </cx:chartData>
  <cx:chart>
    <cx:plotArea>
      <cx:plotAreaRegion>
        <cx:series layoutId="waterfall" uniqueId="{F3C12935-E470-4D45-845A-7CC1D9CB7EAA}">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4"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18,683 </a:t>
                  </a:r>
                </a:p>
              </cx:txPr>
              <cx:visibility seriesName="0" categoryName="0" value="1"/>
              <cx:separator>, </cx:separator>
            </cx:dataLabel>
          </cx:dataLabels>
          <cx:dataId val="0"/>
          <cx:layoutPr>
            <cx:visibility connectorLines="0"/>
            <cx:subtotals>
              <cx:idx val="0"/>
              <cx:idx val="4"/>
              <cx:idx val="7"/>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'Rev.Bridge'!$B$553:$B$556</cx:f>
        <cx:lvl ptCount="4">
          <cx:pt idx="0">배터리</cx:pt>
          <cx:pt idx="1">카메라</cx:pt>
          <cx:pt idx="2">디스플레이</cx:pt>
          <cx:pt idx="3">기타</cx:pt>
        </cx:lvl>
      </cx:strDim>
      <cx:numDim type="val">
        <cx:f>'Rev.Bridge'!$C$553:$C$556</cx:f>
        <cx:lvl ptCount="4" formatCode="#,##0_);!(#,##0!);!-_)">
          <cx:pt idx="0">-3623.5773819999999</cx:pt>
          <cx:pt idx="1">463.83865100000003</cx:pt>
          <cx:pt idx="2">3982.3426850000001</cx:pt>
          <cx:pt idx="3">2323.9406940000008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464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'Rev.Bridge'!$B$558:$B$561</cx:f>
        <cx:lvl ptCount="4">
          <cx:pt idx="0">배터리</cx:pt>
          <cx:pt idx="1">카메라</cx:pt>
          <cx:pt idx="2">디스플레이</cx:pt>
          <cx:pt idx="3">기타</cx:pt>
        </cx:lvl>
      </cx:strDim>
      <cx:numDim type="val">
        <cx:f>'Rev.Bridge'!$C$558:$C$561</cx:f>
        <cx:lvl ptCount="4" formatCode="#,##0_);!(#,##0!);!-_)">
          <cx:pt idx="0">3008.6040360000002</cx:pt>
          <cx:pt idx="1">-83.606902000000005</cx:pt>
          <cx:pt idx="2">-1103.180055</cx:pt>
          <cx:pt idx="3">-2763.3503390000005</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'Rev.Bridge'!$B$589:$B$590</cx:f>
        <cx:lvl ptCount="2">
          <cx:pt idx="0">ASP</cx:pt>
          <cx:pt idx="1">Q</cx:pt>
        </cx:lvl>
      </cx:strDim>
      <cx:numDim type="val">
        <cx:f>'Rev.Bridge'!$U$589:$U$590</cx:f>
        <cx:lvl ptCount="2" formatCode="#,##0_);!(#,##0!);!-_)">
          <cx:pt idx="0">32.514090403859178</cx:pt>
          <cx:pt idx="1">433.86364559614088</cx:pt>
        </cx:lvl>
      </cx:numDim>
    </cx:data>
  </cx:chartData>
  <cx:chart>
    <cx:plotArea>
      <cx:plotAreaRegion>
        <cx:series layoutId="waterfall" uniqueId="{BE242DEB-97B8-4E9E-B1A8-796E781E3492}">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33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'Rev.Bridge'!$R$592:$R$593</cx:f>
        <cx:lvl ptCount="2" formatCode="#,##0_);!(#,##0!);!-_)">
          <cx:pt idx="0">0.16389307942014364</cx:pt>
          <cx:pt idx="1">1248.9163019205801</cx:pt>
        </cx:lvl>
      </cx:numDim>
    </cx:data>
  </cx:chartData>
  <cx:chart>
    <cx:plotArea>
      <cx:plotAreaRegion>
        <cx:series layoutId="waterfall" uniqueId="{D5A90FC3-2B8E-4714-92EE-3891588FD768}">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'Rev.Bridge'!$B$278:$B$280</cx:f>
        <cx:lvl ptCount="3">
          <cx:pt idx="0">A</cx:pt>
          <cx:pt idx="1">B</cx:pt>
          <cx:pt idx="2">C</cx:pt>
        </cx:lvl>
      </cx:strDim>
      <cx:numDim type="val">
        <cx:f>'Rev.Bridge'!$C$278:$C$280</cx:f>
        <cx:lvl ptCount="3" formatCode="#,##0_);!(#,##0!);!-_)">
          <cx:pt idx="0">-686.94154500000002</cx:pt>
          <cx:pt idx="1">-682.18144199999995</cx:pt>
          <cx:pt idx="2">243.708394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'Rev.Bridge'!$U$592:$U$593</cx:f>
        <cx:lvl ptCount="2" formatCode="#,##0_);!(#,##0!);!-_)">
          <cx:pt idx="0">-274.06334965693713</cx:pt>
          <cx:pt idx="1">-1055.3703223430628</cx:pt>
        </cx:lvl>
      </cx:numDim>
    </cx:data>
  </cx:chartData>
  <cx:chart>
    <cx:plotArea>
      <cx:plotAreaRegion>
        <cx:series layoutId="waterfall" uniqueId="{05E128AD-7CA8-4001-82BB-11C2A499C3DD}">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(1,055)</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'Rev.Bridge'!$B$530:$B$537</cx:f>
        <cx:lvl ptCount="8">
          <cx:pt idx="0">FY19</cx:pt>
          <cx:pt idx="1">L</cx:pt>
          <cx:pt idx="2">N</cx:pt>
          <cx:pt idx="3">제품외</cx:pt>
          <cx:pt idx="4">FY20</cx:pt>
          <cx:pt idx="5">L</cx:pt>
          <cx:pt idx="6">N</cx:pt>
          <cx:pt idx="7">FY21</cx:pt>
        </cx:lvl>
      </cx:strDim>
      <cx:numDim type="val">
        <cx:f>'Rev.Bridge'!$C$530:$C$537</cx:f>
        <cx:lvl ptCount="8" formatCode="#,##0_);!(#,##0!);!-_)">
          <cx:pt idx="0">15636.241556000001</cx:pt>
          <cx:pt idx="1">7.5312349999999997</cx:pt>
          <cx:pt idx="2">3146.5446480000001</cx:pt>
          <cx:pt idx="3">-107.202789</cx:pt>
          <cx:pt idx="4">18683.11465</cx:pt>
          <cx:pt idx="5">-7.5312349999999997</cx:pt>
          <cx:pt idx="6">-941.53326000000004</cx:pt>
          <cx:pt idx="7">17734.050155000001</cx:pt>
        </cx:lvl>
      </cx:numDim>
    </cx:data>
  </cx:chartData>
  <cx:chart>
    <cx:plotArea>
      <cx:plotAreaRegion>
        <cx:series layoutId="waterfall" uniqueId="{F3C12935-E470-4D45-845A-7CC1D9CB7EAA}">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4" pos="outEnd">
              <cx:txPr>
                <a:bodyPr spcFirstLastPara="1" vertOverflow="ellipsis" horzOverflow="overflow" wrap="square" lIns="0" tIns="0" rIns="0" bIns="0" anchor="ctr" anchorCtr="1"/>
                <a:lstStyle/>
                <a:p>
                  <a:pPr algn="ctr" rtl="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18,683 </a:t>
                  </a:r>
                </a:p>
              </cx:txPr>
              <cx:visibility seriesName="0" categoryName="0" value="1"/>
              <cx:separator>, </cx:separator>
            </cx:dataLabel>
          </cx:dataLabels>
          <cx:dataId val="0"/>
          <cx:layoutPr>
            <cx:visibility connectorLines="0"/>
            <cx:subtotals>
              <cx:idx val="0"/>
              <cx:idx val="4"/>
              <cx:idx val="7"/>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'Rev.Bridge'!$B$553:$B$556</cx:f>
        <cx:lvl ptCount="4">
          <cx:pt idx="0">배터리</cx:pt>
          <cx:pt idx="1">카메라</cx:pt>
          <cx:pt idx="2">디스플레이</cx:pt>
          <cx:pt idx="3">기타</cx:pt>
        </cx:lvl>
      </cx:strDim>
      <cx:numDim type="val">
        <cx:f>'Rev.Bridge'!$C$553:$C$556</cx:f>
        <cx:lvl ptCount="4" formatCode="#,##0_);!(#,##0!);!-_)">
          <cx:pt idx="0">-3623.5773819999999</cx:pt>
          <cx:pt idx="1">463.83865100000003</cx:pt>
          <cx:pt idx="2">3982.3426850000001</cx:pt>
          <cx:pt idx="3">2323.9406940000008</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464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'Rev.Bridge'!$B$558:$B$561</cx:f>
        <cx:lvl ptCount="4">
          <cx:pt idx="0">배터리</cx:pt>
          <cx:pt idx="1">카메라</cx:pt>
          <cx:pt idx="2">디스플레이</cx:pt>
          <cx:pt idx="3">기타</cx:pt>
        </cx:lvl>
      </cx:strDim>
      <cx:numDim type="val">
        <cx:f>'Rev.Bridge'!$C$558:$C$561</cx:f>
        <cx:lvl ptCount="4" formatCode="#,##0_);!(#,##0!);!-_)">
          <cx:pt idx="0">3008.6040360000002</cx:pt>
          <cx:pt idx="1">-83.606902000000005</cx:pt>
          <cx:pt idx="2">-1103.180055</cx:pt>
          <cx:pt idx="3">-2763.3503390000005</cx:pt>
        </cx:lvl>
      </cx:numDim>
    </cx:data>
  </cx:chartData>
  <cx:chart>
    <cx:plotArea>
      <cx:plotAreaRegion>
        <cx:series layoutId="waterfall" uniqueId="{4623FEEA-35F4-4736-AEC5-D1CBF5BFC0B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1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'Rev.Bridge'!$Y$566:$Y$568</cx:f>
        <cx:lvl ptCount="3">
          <cx:pt idx="0">ED단면</cx:pt>
          <cx:pt idx="1">ED양면</cx:pt>
          <cx:pt idx="2">RA양면</cx:pt>
        </cx:lvl>
      </cx:strDim>
      <cx:numDim type="val">
        <cx:f>'Rev.Bridge'!$Z$566:$Z$568</cx:f>
        <cx:lvl ptCount="3" formatCode="#,##0_);!(#,##0!);!-_)">
          <cx:pt idx="0">373.03854999999999</cx:pt>
          <cx:pt idx="1">3716.3429350000001</cx:pt>
          <cx:pt idx="2">-107.03879999999999</cx:pt>
        </cx:lvl>
      </cx:numDim>
    </cx:data>
  </cx:chartData>
  <cx:chart>
    <cx:plotArea>
      <cx:plotAreaRegion>
        <cx:series layoutId="waterfall" uniqueId="{F2E913FC-92B2-476E-B4DD-28F3DD8DD30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3,716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'Rev.Bridge'!$Y$570:$Y$571</cx:f>
        <cx:lvl ptCount="2">
          <cx:pt idx="0">ED단면</cx:pt>
          <cx:pt idx="1">ED양면</cx:pt>
        </cx:lvl>
      </cx:strDim>
      <cx:numDim type="val">
        <cx:f>'Rev.Bridge'!$Z$570:$Z$571</cx:f>
        <cx:lvl ptCount="2" formatCode="#,##0_);!(#,##0!);!-_)">
          <cx:pt idx="0">-371.58013</cx:pt>
          <cx:pt idx="1">-731.59992499999998</cx:pt>
        </cx:lvl>
      </cx:numDim>
    </cx:data>
  </cx:chartData>
  <cx:chart>
    <cx:plotArea>
      <cx:plotAreaRegion>
        <cx:series layoutId="waterfall" uniqueId="{F2E913FC-92B2-476E-B4DD-28F3DD8DD30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'Rev.Bridge'!$B$589:$B$590</cx:f>
        <cx:lvl ptCount="2">
          <cx:pt idx="0">ASP</cx:pt>
          <cx:pt idx="1">Q</cx:pt>
        </cx:lvl>
      </cx:strDim>
      <cx:numDim type="val">
        <cx:f>'Rev.Bridge'!$Z$589:$Z$590</cx:f>
        <cx:lvl ptCount="2" formatCode="#,##0_);!(#,##0!);!-_)">
          <cx:pt idx="0">0.0014768905193977351</cx:pt>
          <cx:pt idx="1">373.03707310948062</cx:pt>
        </cx:lvl>
      </cx:numDim>
    </cx:data>
  </cx:chartData>
  <cx:chart>
    <cx:plotArea>
      <cx:plotAreaRegion>
        <cx:series layoutId="waterfall" uniqueId="{0A9C2DA3-C19D-42EB-8AC1-05D0CD321F90}">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373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'Rev.Bridge'!$Z$592:$Z$593</cx:f>
        <cx:lvl ptCount="2" formatCode="#,##0_);!(#,##0!);!-_)">
          <cx:pt idx="0">-2.8950074681457973</cx:pt>
          <cx:pt idx="1">-368.68512253185423</cx:pt>
        </cx:lvl>
      </cx:numDim>
    </cx:data>
  </cx:chartData>
  <cx:chart>
    <cx:plotArea>
      <cx:plotAreaRegion>
        <cx:series layoutId="waterfall" uniqueId="{958B6B73-F9CA-4983-BEEE-47E1F8536015}">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(369)</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'Rev.Bridge'!$B$589:$B$590</cx:f>
        <cx:lvl ptCount="2">
          <cx:pt idx="0">ASP</cx:pt>
          <cx:pt idx="1">Q</cx:pt>
        </cx:lvl>
      </cx:strDim>
      <cx:numDim type="val">
        <cx:f>'Rev.Bridge'!$AC$589:$AC$590</cx:f>
        <cx:lvl ptCount="2" formatCode="#,##0_);!(#,##0!);!-_)">
          <cx:pt idx="0">82.446462630523129</cx:pt>
          <cx:pt idx="1">3633.8964723694767</cx:pt>
        </cx:lvl>
      </cx:numDim>
    </cx:data>
  </cx:chartData>
  <cx:chart>
    <cx:plotArea>
      <cx:plotAreaRegion>
        <cx:series layoutId="waterfall" uniqueId="{8A61FEC6-EB6C-4634-9F64-1E3B71B779B9}">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3,634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1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'Rev.Bridge'!$B$592:$B$593</cx:f>
        <cx:lvl ptCount="2">
          <cx:pt idx="0">ASP</cx:pt>
          <cx:pt idx="1">Q</cx:pt>
        </cx:lvl>
      </cx:strDim>
      <cx:numDim type="val">
        <cx:f>'Rev.Bridge'!$AC$592:$AC$593</cx:f>
        <cx:lvl ptCount="2" formatCode="#,##0_);!(#,##0!);!-_)">
          <cx:pt idx="0">78.856134073334132</cx:pt>
          <cx:pt idx="1">-810.45605907333413</cx:pt>
        </cx:lvl>
      </cx:numDim>
    </cx:data>
  </cx:chartData>
  <cx:chart>
    <cx:plotArea>
      <cx:plotAreaRegion>
        <cx:series layoutId="waterfall" uniqueId="{23ABED09-7A4D-4749-B64A-9359D1E0C16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(810)</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'Rev.Bridge'!$B$228:$B$230</cx:f>
        <cx:lvl ptCount="3">
          <cx:pt idx="0">L</cx:pt>
          <cx:pt idx="1">H</cx:pt>
          <cx:pt idx="2">N</cx:pt>
        </cx:lvl>
      </cx:strDim>
      <cx:numDim type="val">
        <cx:f>'Rev.Bridge'!$C$228:$C$230</cx:f>
        <cx:lvl ptCount="3" formatCode="#,##0_);!(#,##0!);!-_)">
          <cx:pt idx="0">73804.511438999994</cx:pt>
          <cx:pt idx="1">655.843254</cx:pt>
          <cx:pt idx="2">-7732.8262619999996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73,805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'Rev.Bridge'!$B$238:$B$239</cx:f>
        <cx:lvl ptCount="2">
          <cx:pt idx="0">USB Dock</cx:pt>
          <cx:pt idx="1">기타</cx:pt>
        </cx:lvl>
      </cx:strDim>
      <cx:numDim type="val">
        <cx:f>'Rev.Bridge'!$C$238:$C$239</cx:f>
        <cx:lvl ptCount="2" formatCode="#,##0_);!(#,##0!);!-_)">
          <cx:pt idx="0">73776.550503999999</cx:pt>
          <cx:pt idx="1">27.960934999999999</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28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Spread_v2!$AL$225:$AL$230</cx:f>
        <cx:lvl ptCount="6">
          <cx:pt idx="0">FY19
Spread</cx:pt>
          <cx:pt idx="1">ASP
Effect</cx:pt>
          <cx:pt idx="2">APP
Effect</cx:pt>
          <cx:pt idx="3">Mix
(ASP)</cx:pt>
          <cx:pt idx="4">Mix
(APP)</cx:pt>
          <cx:pt idx="5">FY21
Spread</cx:pt>
        </cx:lvl>
      </cx:strDim>
      <cx:numDim type="val">
        <cx:f>Spread_v2!$AM$225:$AM$230</cx:f>
        <cx:lvl ptCount="6" formatCode="#,##0;!(#,##0!);!-">
          <cx:pt idx="0">9119.1656016022425</cx:pt>
          <cx:pt idx="1">-235.58913083155426</cx:pt>
          <cx:pt idx="2">-329.73921129987855</cx:pt>
          <cx:pt idx="3">1636.4044307742465</cx:pt>
          <cx:pt idx="4">-2069.8189716006013</cx:pt>
          <cx:pt idx="5">8120.422718644455</cx:pt>
        </cx:lvl>
      </cx:numDim>
    </cx:data>
  </cx:chartData>
  <cx:chart>
    <cx:plotArea>
      <cx:plotAreaRegion>
        <cx:series layoutId="waterfall" uniqueId="{1EA0B092-C913-4FF7-8D6C-BF329354D6E1}">
          <cx:dataPt idx="0">
            <cx:spPr>
              <a:solidFill>
                <a:srgbClr val="005EB8"/>
              </a:solidFill>
            </cx:spPr>
          </cx:dataPt>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5"/>
            </cx:subtotals>
          </cx:layoutPr>
        </cx:series>
      </cx:plotAreaRegion>
      <cx:axis id="0">
        <cx:catScaling gapWidth="0.200000003"/>
        <cx:majorTickMarks type="out"/>
        <cx:tickLabels/>
        <cx:spPr>
          <a:ln w="6350">
            <a:solidFill>
              <a:schemeClr val="tx1"/>
            </a:solidFill>
          </a:ln>
        </cx:spPr>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axis id="1" hidden="1">
        <cx:valScaling max="15000" min="5000"/>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2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Spread_v2!$V$78:$V$83</cx:f>
        <cx:lvl ptCount="6">
          <cx:pt idx="0">FY19
Spread</cx:pt>
          <cx:pt idx="1">ASP
Effect</cx:pt>
          <cx:pt idx="2">APP
Effect</cx:pt>
          <cx:pt idx="3">Mix
(ASP)</cx:pt>
          <cx:pt idx="4">Mix
(APP)</cx:pt>
          <cx:pt idx="5">FY21
Spread</cx:pt>
        </cx:lvl>
      </cx:strDim>
      <cx:numDim type="val">
        <cx:f>Spread_v2!$W$78:$W$83</cx:f>
        <cx:lvl ptCount="6" formatCode="#,##0;!(#,##0!);!-">
          <cx:pt idx="0">10326.67307784655</cx:pt>
          <cx:pt idx="1">-932.61196580384194</cx:pt>
          <cx:pt idx="2">1552.0511799600145</cx:pt>
          <cx:pt idx="3">-1105.5624531977669</cx:pt>
          <cx:pt idx="4">-294.30378489208442</cx:pt>
          <cx:pt idx="5">9546.2460539128679</cx:pt>
        </cx:lvl>
      </cx:numDim>
    </cx:data>
  </cx:chartData>
  <cx:chart>
    <cx:plotArea>
      <cx:plotAreaRegion>
        <cx:series layoutId="waterfall" uniqueId="{983D0222-9090-44C0-AA03-39C2B74CE0AA}">
          <cx:dataPt idx="0">
            <cx:spPr>
              <a:solidFill>
                <a:srgbClr val="005EB8"/>
              </a:solidFill>
            </cx:spPr>
          </cx:dataPt>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5"/>
            </cx:subtotals>
          </cx:layoutPr>
        </cx:series>
      </cx:plotAreaRegion>
      <cx:axis id="0">
        <cx:catScaling gapWidth="0.200000003"/>
        <cx:majorTickMarks type="out"/>
        <cx:tickLabels/>
        <cx:spPr>
          <a:ln w="6350">
            <a:solidFill>
              <a:schemeClr val="tx1"/>
            </a:solidFill>
          </a:ln>
        </cx:spPr>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axis id="1" hidden="1">
        <cx:valScaling max="15000" min="5000"/>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2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Spread_v2!$E$78:$E$83</cx:f>
        <cx:lvl ptCount="6">
          <cx:pt idx="0">FY19
Spread</cx:pt>
          <cx:pt idx="1">ASP
Effect</cx:pt>
          <cx:pt idx="2">APP
Effect</cx:pt>
          <cx:pt idx="3">Mix
(ASP)</cx:pt>
          <cx:pt idx="4">Mix
(APP)</cx:pt>
          <cx:pt idx="5">FY21
Spread</cx:pt>
        </cx:lvl>
      </cx:strDim>
      <cx:numDim type="val">
        <cx:f>Spread_v2!$F$78:$F$83</cx:f>
        <cx:lvl ptCount="6" formatCode="#,##0;!(#,##0!);!-">
          <cx:pt idx="0">32096.78178208715</cx:pt>
          <cx:pt idx="1">4059.6899261147055</cx:pt>
          <cx:pt idx="2">-1103.0645139616229</cx:pt>
          <cx:pt idx="3">2919.7540791134347</cx:pt>
          <cx:pt idx="4">-4477.4541565668715</cx:pt>
          <cx:pt idx="5">33495.707116786805</cx:pt>
        </cx:lvl>
      </cx:numDim>
    </cx:data>
  </cx:chartData>
  <cx:chart>
    <cx:plotArea>
      <cx:plotAreaRegion>
        <cx:series layoutId="waterfall" uniqueId="{D1408AFB-CC46-47C8-AC9F-92732F01767F}">
          <cx:dataPt idx="0">
            <cx:spPr>
              <a:solidFill>
                <a:srgbClr val="005EB8"/>
              </a:solidFill>
            </cx:spPr>
          </cx:dataPt>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idx val="5"/>
            </cx:subtotals>
          </cx:layoutPr>
        </cx:series>
      </cx:plotAreaRegion>
      <cx:axis id="0">
        <cx:catScaling gapWidth="0.200000003"/>
        <cx:majorTickMarks type="out"/>
        <cx:tickLabels/>
        <cx:spPr>
          <a:ln w="6350">
            <a:solidFill>
              <a:schemeClr val="tx1"/>
            </a:solidFill>
          </a:ln>
        </cx:spPr>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axis id="1" hidden="1">
        <cx:valScaling min="20000"/>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'Rev.Bridge'!$B$288:$B$289</cx:f>
        <cx:lvl ptCount="2">
          <cx:pt idx="0">4</cx:pt>
          <cx:pt idx="1">5</cx:pt>
        </cx:lvl>
      </cx:strDim>
      <cx:numDim type="val">
        <cx:f>'Rev.Bridge'!$C$288:$C$289</cx:f>
        <cx:lvl ptCount="2" formatCode="G/표준"/>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defRPr>
                </a:pPr>
                <a:endParaRPr lang="ko-KR" altLang="en-US" sz="900" b="0" i="0" u="none" strike="noStrike" baseline="0">
                  <a:solidFill>
                    <a:schemeClr val="bg1"/>
                  </a:solidFill>
                  <a:latin typeface="Univers 45 Light"/>
                  <a:ea typeface="맑은 고딕"/>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73,777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28 </a:t>
                  </a:r>
                </a:p>
              </cx:txPr>
              <cx:visibility seriesName="0" categoryName="0" value="1"/>
              <cx:separator>, </cx:separator>
            </cx:dataLabel>
          </cx:dataLabels>
          <cx:dataId val="0"/>
          <cx:layoutPr>
            <cx:visibility connectorLines="0"/>
            <cx:subtotals>
              <cx:idx val="5"/>
              <cx:idx val="9"/>
            </cx:subtotals>
          </cx:layoutPr>
        </cx:series>
      </cx:plotAreaRegion>
      <cx:axis id="0" hidden="1">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'Rev.Bridge'!$B$238:$B$239</cx:f>
        <cx:lvl ptCount="2">
          <cx:pt idx="0">USB Dock</cx:pt>
          <cx:pt idx="1">기타</cx:pt>
        </cx:lvl>
      </cx:strDim>
      <cx:numDim type="val">
        <cx:f>'Rev.Bridge'!$C$238:$C$239</cx:f>
        <cx:lvl ptCount="2" formatCode="#,##0_);!(#,##0!);!-_)">
          <cx:pt idx="0">73776.550503999999</cx:pt>
          <cx:pt idx="1">27.960934999999999</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28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'Rev.Bridge'!$B$248:$B$249</cx:f>
        <cx:lvl ptCount="2">
          <cx:pt idx="0">RA단면</cx:pt>
          <cx:pt idx="1">RA양면</cx:pt>
        </cx:lvl>
      </cx:strDim>
      <cx:numDim type="val">
        <cx:f>'Rev.Bridge'!$C$248:$C$249</cx:f>
        <cx:lvl ptCount="2" formatCode="#,##0_);!(#,##0!);!-_)">
          <cx:pt idx="0">43333.502033999997</cx:pt>
          <cx:pt idx="1">30443.048470000002</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'Rev.Bridge'!$B$267:$B$268</cx:f>
        <cx:lvl ptCount="2">
          <cx:pt idx="0">ASP</cx:pt>
          <cx:pt idx="1">Q</cx:pt>
        </cx:lvl>
      </cx:strDim>
      <cx:numDim type="val">
        <cx:f>'Rev.Bridge'!$C$267:$C$268</cx:f>
        <cx:lvl ptCount="2" formatCode="#,##0_);!(#,##0!);!-_)">
          <cx:pt idx="0">3.5327514841146215</cx:pt>
          <cx:pt idx="1">43329.969282515885</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lumMod val="65000"/>
                      <a:lumOff val="35000"/>
                    </a:sysClr>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rPr>
                    <a:t>4 </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43,330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'Rev.Bridge'!$B$267:$B$268</cx:f>
        <cx:lvl ptCount="2">
          <cx:pt idx="0">ASP</cx:pt>
          <cx:pt idx="1">Q</cx:pt>
        </cx:lvl>
      </cx:strDim>
      <cx:numDim type="val">
        <cx:f>'Rev.Bridge'!$F$267:$F$268</cx:f>
        <cx:lvl ptCount="2" formatCode="#,##0_);!(#,##0!);!-_)">
          <cx:pt idx="0">2.9313269744201493</cx:pt>
          <cx:pt idx="1">30440.117143025582</cx:pt>
        </cx:lvl>
      </cx:numDim>
    </cx:data>
  </cx:chartData>
  <cx:chart>
    <cx:plotArea>
      <cx:plotAreaRegion>
        <cx:series layoutId="waterfall" uniqueId="{2B0881A4-7F94-4874-A17F-FA404E290996}">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30,440 </a:t>
                  </a:r>
                </a:p>
              </cx:txPr>
              <cx:visibility seriesName="0" categoryName="0" value="1"/>
              <cx:separator>, </cx:separator>
            </cx:dataLabel>
          </cx:dataLabels>
          <cx:dataId val="0"/>
          <cx:layoutPr>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ko-KR" altLang="en-US">
              <a:solidFill>
                <a:schemeClr val="bg1"/>
              </a:solidFill>
            </a:endParaRPr>
          </a:p>
        </cx:txPr>
      </cx:axis>
    </cx:plotArea>
  </cx:chart>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'Rev.Bridge'!$B$282:$B$284</cx:f>
        <cx:lvl ptCount="3">
          <cx:pt idx="0">A</cx:pt>
          <cx:pt idx="1">B</cx:pt>
          <cx:pt idx="2">C</cx:pt>
        </cx:lvl>
      </cx:strDim>
      <cx:numDim type="val">
        <cx:f>'Rev.Bridge'!$C$282:$C$284</cx:f>
        <cx:lvl ptCount="3" formatCode="#,##0_);!(#,##0!);!-_)">
          <cx:pt idx="0">1062.3374080000001</cx:pt>
          <cx:pt idx="1">235.02997999999999</cx:pt>
          <cx:pt idx="2">-641.524134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'Rev.Bridge'!$B$278:$B$280</cx:f>
        <cx:lvl ptCount="3">
          <cx:pt idx="0">A</cx:pt>
          <cx:pt idx="1">B</cx:pt>
          <cx:pt idx="2">C</cx:pt>
        </cx:lvl>
      </cx:strDim>
      <cx:numDim type="val">
        <cx:f>'Rev.Bridge'!$C$278:$C$280</cx:f>
        <cx:lvl ptCount="3" formatCode="#,##0_);!(#,##0!);!-_)">
          <cx:pt idx="0">-686.94154500000002</cx:pt>
          <cx:pt idx="1">-682.18144199999995</cx:pt>
          <cx:pt idx="2">243.708394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'Rev.Bridge'!$B$531:$B$533</cx:f>
        <cx:lvl ptCount="3">
          <cx:pt idx="0">L</cx:pt>
          <cx:pt idx="1">N</cx:pt>
          <cx:pt idx="2">제품외</cx:pt>
        </cx:lvl>
      </cx:strDim>
      <cx:numDim type="val">
        <cx:f>'Rev.Bridge'!$C$531:$C$533</cx:f>
        <cx:lvl ptCount="3" formatCode="#,##0_);!(#,##0!);!-_)">
          <cx:pt idx="0">7.5312349999999997</cx:pt>
          <cx:pt idx="1">3146.5446480000001</cx:pt>
          <cx:pt idx="2">-107.202789</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(107)</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'Rev.Bridge'!$B$282:$B$284</cx:f>
        <cx:lvl ptCount="3">
          <cx:pt idx="0">A</cx:pt>
          <cx:pt idx="1">B</cx:pt>
          <cx:pt idx="2">C</cx:pt>
        </cx:lvl>
      </cx:strDim>
      <cx:numDim type="val">
        <cx:f>'Rev.Bridge'!$C$282:$C$284</cx:f>
        <cx:lvl ptCount="3" formatCode="#,##0_);!(#,##0!);!-_)">
          <cx:pt idx="0">1062.3374080000001</cx:pt>
          <cx:pt idx="1">235.02997999999999</cx:pt>
          <cx:pt idx="2">-641.524134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'Rev.Bridge'!$B$278:$B$280</cx:f>
        <cx:lvl ptCount="3">
          <cx:pt idx="0">A</cx:pt>
          <cx:pt idx="1">B</cx:pt>
          <cx:pt idx="2">C</cx:pt>
        </cx:lvl>
      </cx:strDim>
      <cx:numDim type="val">
        <cx:f>'Rev.Bridge'!$C$278:$C$280</cx:f>
        <cx:lvl ptCount="3" formatCode="#,##0_);!(#,##0!);!-_)">
          <cx:pt idx="0">-686.94154500000002</cx:pt>
          <cx:pt idx="1">-682.18144199999995</cx:pt>
          <cx:pt idx="2">243.708394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'Rev.Bridge'!$B$289:$B$290</cx:f>
        <cx:lvl ptCount="2">
          <cx:pt idx="0">RA단면</cx:pt>
          <cx:pt idx="1">RA양면</cx:pt>
        </cx:lvl>
      </cx:strDim>
      <cx:numDim type="val">
        <cx:f>'Rev.Bridge'!$C$289:$C$290</cx:f>
        <cx:lvl ptCount="2" formatCode="#,##0_);!(#,##0!);!-_)">
          <cx:pt idx="0">350.75049000000001</cx:pt>
          <cx:pt idx="1">-1037.692035</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(1,038)</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'Rev.Bridge'!$B$292:$B$293</cx:f>
        <cx:lvl ptCount="2">
          <cx:pt idx="0">RA단면</cx:pt>
          <cx:pt idx="1">RA양면</cx:pt>
        </cx:lvl>
      </cx:strDim>
      <cx:numDim type="val">
        <cx:f>'Rev.Bridge'!$C$292:$C$293</cx:f>
        <cx:lvl ptCount="2" formatCode="#,##0_);!(#,##0!);!-_)">
          <cx:pt idx="0">-350.75049000000001</cx:pt>
          <cx:pt idx="1">1413.087898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lumMod val="65000"/>
                      <a:lumOff val="35000"/>
                    </a:sysClr>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rPr>
                    <a:t>(351)</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1,413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'Rev.Bridge'!$B$312:$B$313</cx:f>
        <cx:lvl ptCount="2">
          <cx:pt idx="0">ASP</cx:pt>
          <cx:pt idx="1">Q</cx:pt>
        </cx:lvl>
      </cx:strDim>
      <cx:numDim type="val">
        <cx:f>'Rev.Bridge'!$F$312:$F$313</cx:f>
        <cx:lvl ptCount="2" formatCode="#,##0_);!(#,##0!);!-_)">
          <cx:pt idx="0">21.824678884878768</cx:pt>
          <cx:pt idx="1">-1059.5167138848788</cx:pt>
        </cx:lvl>
      </cx:numDim>
    </cx:data>
  </cx:chartData>
  <cx:chart>
    <cx:plotArea>
      <cx:plotAreaRegion>
        <cx:series layoutId="waterfall" uniqueId="{EEF5545D-6B17-44FA-A4C6-31E61376A454}">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22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'Rev.Bridge'!$B$315:$B$316</cx:f>
        <cx:lvl ptCount="2">
          <cx:pt idx="0">ASP</cx:pt>
          <cx:pt idx="1">Q</cx:pt>
        </cx:lvl>
      </cx:strDim>
      <cx:numDim type="val">
        <cx:f>'Rev.Bridge'!$F$315:$F$316</cx:f>
        <cx:lvl ptCount="2" formatCode="#,##0_);!(#,##0!);!-_)">
          <cx:pt idx="0">-36.82406294083205</cx:pt>
          <cx:pt idx="1">1449.9119609408319</cx:pt>
        </cx:lvl>
      </cx:numDim>
    </cx:data>
  </cx:chartData>
  <cx:chart>
    <cx:plotArea>
      <cx:plotAreaRegion>
        <cx:series layoutId="waterfall" uniqueId="{EEF5545D-6B17-44FA-A4C6-31E61376A45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1,450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'Rev.Bridge'!$B$312:$B$313</cx:f>
        <cx:lvl ptCount="2">
          <cx:pt idx="0">ASP</cx:pt>
          <cx:pt idx="1">Q</cx:pt>
        </cx:lvl>
      </cx:strDim>
      <cx:numDim type="val">
        <cx:f>'Rev.Bridge'!$M$312:$M$313</cx:f>
        <cx:lvl ptCount="2" formatCode="#,##0_);!(#,##0!);!-_)">
          <cx:pt idx="0">-1.7416409744742125</cx:pt>
          <cx:pt idx="1">490.36181597447427</cx:pt>
        </cx:lvl>
      </cx:numDim>
    </cx:data>
  </cx:chartData>
  <cx:chart>
    <cx:plotArea>
      <cx:plotAreaRegion>
        <cx:series layoutId="waterfall" uniqueId="{5660C090-4927-472A-B06E-D64210548AE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490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'Rev.Bridge'!$I$289:$I$292</cx:f>
        <cx:lvl ptCount="4">
          <cx:pt idx="0">ED단면</cx:pt>
          <cx:pt idx="1">ED양면</cx:pt>
          <cx:pt idx="2">RA단면</cx:pt>
          <cx:pt idx="3">RA양면</cx:pt>
        </cx:lvl>
      </cx:strDim>
      <cx:numDim type="val">
        <cx:f>'Rev.Bridge'!$J$289:$J$292</cx:f>
        <cx:lvl ptCount="4" formatCode="#,##0_);!(#,##0!);!-_)">
          <cx:pt idx="0">18.669537999999999</cx:pt>
          <cx:pt idx="1">488.62017500000002</cx:pt>
          <cx:pt idx="2">-1116.8506179999999</cx:pt>
          <cx:pt idx="3">-72.620536999999999</cx:pt>
        </cx:lvl>
      </cx:numDim>
    </cx:data>
  </cx:chartData>
  <cx:chart>
    <cx:plotArea>
      <cx:plotAreaRegion>
        <cx:series layoutId="waterfall" uniqueId="{9C3721D4-19C2-4467-9815-B1D195B5317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489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(1,117)</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'Rev.Bridge'!$B$282:$B$284</cx:f>
        <cx:lvl ptCount="3">
          <cx:pt idx="0">A</cx:pt>
          <cx:pt idx="1">B</cx:pt>
          <cx:pt idx="2">C</cx:pt>
        </cx:lvl>
      </cx:strDim>
      <cx:numDim type="val">
        <cx:f>'Rev.Bridge'!$C$282:$C$284</cx:f>
        <cx:lvl ptCount="3" formatCode="#,##0_);!(#,##0!);!-_)">
          <cx:pt idx="0">1062.3374080000001</cx:pt>
          <cx:pt idx="1">235.02997999999999</cx:pt>
          <cx:pt idx="2">-641.524134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'Rev.Bridge'!$B$535:$B$536</cx:f>
        <cx:lvl ptCount="2">
          <cx:pt idx="0">L</cx:pt>
          <cx:pt idx="1">N</cx:pt>
        </cx:lvl>
      </cx:strDim>
      <cx:numDim type="val">
        <cx:f>'Rev.Bridge'!$C$535:$C$536</cx:f>
        <cx:lvl ptCount="2" formatCode="#,##0_);!(#,##0!);!-_)">
          <cx:pt idx="0">-7.5312349999999997</cx:pt>
          <cx:pt idx="1">-941.53326000000004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(942)</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'Rev.Bridge'!$B$278:$B$280</cx:f>
        <cx:lvl ptCount="3">
          <cx:pt idx="0">A</cx:pt>
          <cx:pt idx="1">B</cx:pt>
          <cx:pt idx="2">C</cx:pt>
        </cx:lvl>
      </cx:strDim>
      <cx:numDim type="val">
        <cx:f>'Rev.Bridge'!$C$278:$C$280</cx:f>
        <cx:lvl ptCount="3" formatCode="#,##0_);!(#,##0!);!-_)">
          <cx:pt idx="0">-686.94154500000002</cx:pt>
          <cx:pt idx="1">-682.18144199999995</cx:pt>
          <cx:pt idx="2">243.708394</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5"/>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'Rev.Bridge'!$I$294:$I$297</cx:f>
        <cx:lvl ptCount="4">
          <cx:pt idx="0">ED단면</cx:pt>
          <cx:pt idx="1">ED양면</cx:pt>
          <cx:pt idx="2">RA단면</cx:pt>
          <cx:pt idx="3">RA양면</cx:pt>
        </cx:lvl>
      </cx:strDim>
      <cx:numDim type="val">
        <cx:f>'Rev.Bridge'!$J$294:$J$297</cx:f>
        <cx:lvl ptCount="4" formatCode="#,##0_);!(#,##0!);!-_)">
          <cx:pt idx="0">-53.744003999999997</cx:pt>
          <cx:pt idx="1">293.60222900000002</cx:pt>
          <cx:pt idx="2">-4.5909839999999997</cx:pt>
          <cx:pt idx="3">-0.237261</cx:pt>
        </cx:lvl>
      </cx:numDim>
    </cx:data>
  </cx:chartData>
  <cx:chart>
    <cx:plotArea>
      <cx:plotAreaRegion>
        <cx:series layoutId="waterfall" uniqueId="{9C3721D4-19C2-4467-9815-B1D195B5317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294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'Rev.Bridge'!$B$315:$B$316</cx:f>
        <cx:lvl ptCount="2">
          <cx:pt idx="0">ASP</cx:pt>
          <cx:pt idx="1">Q</cx:pt>
        </cx:lvl>
      </cx:strDim>
      <cx:numDim type="val">
        <cx:f>'Rev.Bridge'!$M$315:$M$316</cx:f>
        <cx:lvl ptCount="2" formatCode="#,##0_);!(#,##0!);!-_)">
          <cx:pt idx="0">-25.552660818294171</cx:pt>
          <cx:pt idx="1">319.15488981829418</cx:pt>
        </cx:lvl>
      </cx:numDim>
    </cx:data>
  </cx:chartData>
  <cx:chart>
    <cx:plotArea>
      <cx:plotAreaRegion>
        <cx:series layoutId="waterfall" uniqueId="{5660C090-4927-472A-B06E-D64210548AE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319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'Rev.Bridge'!$B$312:$B$313</cx:f>
        <cx:lvl ptCount="2">
          <cx:pt idx="0">ASP</cx:pt>
          <cx:pt idx="1">Q</cx:pt>
        </cx:lvl>
      </cx:strDim>
      <cx:numDim type="val">
        <cx:f>'Rev.Bridge'!$P$312:$P$313</cx:f>
        <cx:lvl ptCount="2" formatCode="#,##0_);!(#,##0!);!-_)">
          <cx:pt idx="0">-46.131933475806839</cx:pt>
          <cx:pt idx="1">-1070.7186845241933</cx:pt>
        </cx:lvl>
      </cx:numDim>
    </cx:data>
  </cx:chartData>
  <cx:chart>
    <cx:plotArea>
      <cx:plotAreaRegion>
        <cx:series layoutId="waterfall" uniqueId="{AFD6C56C-1B44-4689-9B2E-FD3EB6D64B6D}">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(1,071)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'Rev.Bridge'!$B$315:$B$316</cx:f>
        <cx:lvl ptCount="2">
          <cx:pt idx="0">ASP</cx:pt>
          <cx:pt idx="1">Q</cx:pt>
        </cx:lvl>
      </cx:strDim>
      <cx:numDim type="val">
        <cx:f>'Rev.Bridge'!$P$315:$P$316</cx:f>
        <cx:lvl ptCount="2" formatCode="#,##0_);!(#,##0!);!-_)">
          <cx:pt idx="0">-0.25946878506371363</cx:pt>
          <cx:pt idx="1">-4.3315152149362852</cx:pt>
        </cx:lvl>
      </cx:numDim>
    </cx:data>
  </cx:chartData>
  <cx:chart>
    <cx:plotArea>
      <cx:plotAreaRegion>
        <cx:series layoutId="waterfall" uniqueId="{AFD6C56C-1B44-4689-9B2E-FD3EB6D64B6D}">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(0)</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'Rev.Bridge'!$B$398:$B$401</cx:f>
        <cx:lvl ptCount="4">
          <cx:pt idx="0">L</cx:pt>
          <cx:pt idx="1">H</cx:pt>
          <cx:pt idx="2">N</cx:pt>
          <cx:pt idx="3">제품외</cx:pt>
        </cx:lvl>
      </cx:strDim>
      <cx:numDim type="val">
        <cx:f>'Rev.Bridge'!$C$398:$C$401</cx:f>
        <cx:lvl ptCount="4" formatCode="#,##0_);!(#,##0!);!-_)">
          <cx:pt idx="0">6992.2736189999996</cx:pt>
          <cx:pt idx="1">0.875</cx:pt>
          <cx:pt idx="2">-1786.849334</cx:pt>
          <cx:pt idx="3">-674.71595300000001</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6,992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'Rev.Bridge'!$C$377:$C$378</cx:f>
        <cx:lvl ptCount="2" formatCode="#,##0_);!(#,##0!);!-_)">
          <cx:pt idx="0">-41.713053366697586</cx:pt>
          <cx:pt idx="1">3881.9983873666979</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lumMod val="65000"/>
                      <a:lumOff val="35000"/>
                    </a:sysClr>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rPr>
                    <a:t>(42)</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3,882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'Rev.Bridge'!$C$380:$C$381</cx:f>
        <cx:lvl ptCount="2" formatCode="#,##0_);!(#,##0!);!-_)">
          <cx:pt idx="0">-150.39455774351541</cx:pt>
          <cx:pt idx="1">-855.83144925648458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lumMod val="65000"/>
                      <a:lumOff val="35000"/>
                    </a:sysClr>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rPr>
                    <a:t>(150)</a:t>
                  </a:r>
                </a:p>
              </cx:txPr>
              <cx:visibility seriesName="0" categoryName="0" value="1"/>
              <cx:separator>, </cx:separator>
            </cx:dataLabel>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(856)</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'Rev.Bridge'!$E$354:$E$356</cx:f>
        <cx:lvl ptCount="3">
          <cx:pt idx="0">ED양면</cx:pt>
          <cx:pt idx="1">RA단면</cx:pt>
          <cx:pt idx="2">RA양면</cx:pt>
        </cx:lvl>
      </cx:strDim>
      <cx:numDim type="val">
        <cx:f>'Rev.Bridge'!$F$354:$F$356</cx:f>
        <cx:lvl ptCount="3" formatCode="#,##0_);!(#,##0!);!-_)">
          <cx:pt idx="0">5.8992880000000003</cx:pt>
          <cx:pt idx="1">119.37737300000001</cx:pt>
          <cx:pt idx="2">707.67511999999999</cx:pt>
        </cx:lvl>
      </cx:numDim>
    </cx:data>
  </cx:chartData>
  <cx:chart>
    <cx:plotArea>
      <cx:plotAreaRegion>
        <cx:series layoutId="waterfall" uniqueId="{BABA3D8C-8FED-40DD-AB60-20560F28146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708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'Rev.Bridge'!$E$358:$E$360</cx:f>
        <cx:lvl ptCount="3">
          <cx:pt idx="0">ED양면</cx:pt>
          <cx:pt idx="1">RA단면</cx:pt>
          <cx:pt idx="2">RA양면</cx:pt>
        </cx:lvl>
      </cx:strDim>
      <cx:numDim type="val">
        <cx:f>'Rev.Bridge'!$F$358:$F$360</cx:f>
        <cx:lvl ptCount="3" formatCode="#,##0_);!(#,##0!);!-_)">
          <cx:pt idx="0">11.791919999999999</cx:pt>
          <cx:pt idx="1">1041.436285</cx:pt>
          <cx:pt idx="2">516.86343099999999</cx:pt>
        </cx:lvl>
      </cx:numDim>
    </cx:data>
  </cx:chartData>
  <cx:chart>
    <cx:plotArea>
      <cx:plotAreaRegion>
        <cx:series layoutId="waterfall" uniqueId="{BABA3D8C-8FED-40DD-AB60-20560F28146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1,041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517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'Rev.Bridge'!$O$359:$O$362</cx:f>
        <cx:lvl ptCount="4">
          <cx:pt idx="0">ED단면</cx:pt>
          <cx:pt idx="1">ED양면</cx:pt>
          <cx:pt idx="2">RA단면</cx:pt>
          <cx:pt idx="3">RA양면</cx:pt>
        </cx:lvl>
      </cx:strDim>
      <cx:numDim type="val">
        <cx:f>'Rev.Bridge'!$P$359:$P$362</cx:f>
        <cx:lvl ptCount="4" formatCode="#,##0_);!(#,##0!);!-_)">
          <cx:pt idx="0">-1798.0386169999999</cx:pt>
          <cx:pt idx="1">-5751.0992450000003</cx:pt>
          <cx:pt idx="2">115.068878</cx:pt>
          <cx:pt idx="3">112.17543999999999</cx:pt>
        </cx:lvl>
      </cx:numDim>
    </cx:data>
  </cx:chartData>
  <cx:chart>
    <cx:plotArea>
      <cx:plotAreaRegion>
        <cx:series layoutId="waterfall" uniqueId="{3CA762CF-9917-47E4-8F97-946A8E4CB709}">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(5,751)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('Rev.Bridge'!$O$354:$O$355,'Rev.Bridge'!$O$357)</cx:f>
        <cx:lvl ptCount="3">
          <cx:pt idx="0">ED단면</cx:pt>
          <cx:pt idx="1">ED양면</cx:pt>
          <cx:pt idx="2">RA양면</cx:pt>
        </cx:lvl>
      </cx:strDim>
      <cx:numDim type="val">
        <cx:f>('Rev.Bridge'!$P$354:$P$355,'Rev.Bridge'!$P$357)</cx:f>
        <cx:lvl ptCount="3" formatCode="#,##0_);!(#,##0!);!-_)">
          <cx:pt idx="0">-1570.907545</cx:pt>
          <cx:pt idx="1">-6916.0574180000003</cx:pt>
          <cx:pt idx="2">4.4275399999999996</cx:pt>
        </cx:lvl>
      </cx:numDim>
    </cx:data>
  </cx:chartData>
  <cx:chart>
    <cx:plotArea>
      <cx:plotAreaRegion>
        <cx:series layoutId="waterfall" uniqueId="{447218D5-355F-440D-A311-993CEF5B8B2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mj-ea"/>
                      <a:cs typeface="Arial" panose="020B0604020202020204" pitchFamily="34" charset="0"/>
                    </a:rPr>
                    <a:t>(6,916)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'Rev.Bridge'!$AA$354:$AA$356</cx:f>
        <cx:lvl ptCount="3">
          <cx:pt idx="0">ED단면</cx:pt>
          <cx:pt idx="1">ED양면</cx:pt>
          <cx:pt idx="2">RA양면</cx:pt>
        </cx:lvl>
      </cx:strDim>
      <cx:numDim type="val">
        <cx:f>'Rev.Bridge'!$AB$354:$AB$356</cx:f>
        <cx:lvl ptCount="3" formatCode="#,##0_);!(#,##0!);!-_)">
          <cx:pt idx="0">1935.81295</cx:pt>
          <cx:pt idx="1">1908.5383200000001</cx:pt>
          <cx:pt idx="2">1774.797022</cx:pt>
        </cx:lvl>
      </cx:numDim>
    </cx:data>
  </cx:chartData>
  <cx:chart>
    <cx:plotArea>
      <cx:plotAreaRegion>
        <cx:series layoutId="waterfall" uniqueId="{0B5A0210-BE63-43CB-9F3F-D980F005DC61}">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'Rev.Bridge'!$AA$358:$AA$360</cx:f>
        <cx:lvl ptCount="3">
          <cx:pt idx="0">ED단면</cx:pt>
          <cx:pt idx="1">ED양면</cx:pt>
          <cx:pt idx="2">RA양면</cx:pt>
        </cx:lvl>
      </cx:strDim>
      <cx:numDim type="val">
        <cx:f>'Rev.Bridge'!$AB$358:$AB$360</cx:f>
        <cx:lvl ptCount="3" formatCode="#,##0_);!(#,##0!);!-_)">
          <cx:pt idx="0">-453.41592500000002</cx:pt>
          <cx:pt idx="1">-2192.6293999999998</cx:pt>
          <cx:pt idx="2">-214.492345</cx:pt>
        </cx:lvl>
      </cx:numDim>
    </cx:data>
  </cx:chartData>
  <cx:chart>
    <cx:plotArea>
      <cx:plotAreaRegion>
        <cx:series layoutId="waterfall" uniqueId="{0B5A0210-BE63-43CB-9F3F-D980F005DC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(2,193)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'Rev.Bridge'!$B$403:$B$406</cx:f>
        <cx:lvl ptCount="4">
          <cx:pt idx="0">L</cx:pt>
          <cx:pt idx="1">H</cx:pt>
          <cx:pt idx="2">N</cx:pt>
          <cx:pt idx="3">제품외</cx:pt>
        </cx:lvl>
      </cx:strDim>
      <cx:numDim type="val">
        <cx:f>'Rev.Bridge'!$C$403:$C$406</cx:f>
        <cx:lvl ptCount="4" formatCode="#,##0_);!(#,##0!);!-_)">
          <cx:pt idx="0">3774.3162809999999</cx:pt>
          <cx:pt idx="1">0.92500000000000004</cx:pt>
          <cx:pt idx="2">4635.6929799999998</cx:pt>
          <cx:pt idx="3">3.4589799999999999</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3,774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4,636 </a:t>
                  </a:r>
                </a:p>
              </cx:txPr>
              <cx:visibility seriesName="0" categoryName="0" value="1"/>
              <cx:separator>, </cx:separator>
            </cx:dataLabel>
          </cx:dataLabels>
          <cx:dataId val="0"/>
          <cx:layoutPr>
            <cx:visibility connectorLines="0"/>
            <cx:subtotals>
              <cx:idx val="5"/>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defRPr>
            </a:pPr>
            <a:endParaRPr lang="ko-KR" altLang="en-US" sz="900" b="0" i="0" u="none" strike="noStrike" baseline="0">
              <a:solidFill>
                <a:schemeClr val="tx1"/>
              </a:solidFill>
              <a:latin typeface="Calibri" panose="020F0502020204030204"/>
              <a:ea typeface="맑은 고딕" panose="020B0503020000020004" pitchFamily="50" charset="-127"/>
            </a:endParaRPr>
          </a:p>
        </cx:txPr>
      </cx:axis>
      <cx:axis id="1" hidden="1">
        <cx:valScaling/>
        <cx:tickLabels/>
      </cx:axis>
    </cx:plotArea>
  </cx:chart>
</cx:chartSpace>
</file>

<file path=ppt/charts/chartEx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'Rev.Bridge'!$AA$354:$AA$356</cx:f>
        <cx:lvl ptCount="3">
          <cx:pt idx="0">ED단면</cx:pt>
          <cx:pt idx="1">ED양면</cx:pt>
          <cx:pt idx="2">RA양면</cx:pt>
        </cx:lvl>
      </cx:strDim>
      <cx:numDim type="val">
        <cx:f>'Rev.Bridge'!$AK$354:$AK$356</cx:f>
        <cx:lvl ptCount="3" formatCode="#,##0_);!(#,##0!);!-_)">
          <cx:pt idx="0">0.99016800000000005</cx:pt>
          <cx:pt idx="1">-297.64531099999999</cx:pt>
          <cx:pt idx="2">-299.94054799999998</cx:pt>
        </cx:lvl>
      </cx:numDim>
    </cx:data>
  </cx:chartData>
  <cx:chart>
    <cx:plotArea>
      <cx:plotAreaRegion>
        <cx:series layoutId="waterfall" uniqueId="{E4DC0288-0495-40EA-8897-ED5708DA7C99}">
          <cx:dataLabels pos="ctr">
            <cx:txPr>
              <a:bodyPr spcFirstLastPara="1" vertOverflow="ellipsis" horzOverflow="overflow" wrap="square" lIns="0" tIns="0" rIns="0" bIns="0" anchor="ctr" anchorCtr="1"/>
              <a:lstStyle/>
              <a:p>
                <a:pPr algn="ctr" rtl="0">
                  <a:defRPr>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rgbClr val="000000">
                      <a:lumMod val="65000"/>
                      <a:lumOff val="35000"/>
                    </a:srgbClr>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(298)</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(300)</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'Rev.Bridge'!$AA$358:$AA$360</cx:f>
        <cx:lvl ptCount="3">
          <cx:pt idx="0">ED단면</cx:pt>
          <cx:pt idx="1">ED양면</cx:pt>
          <cx:pt idx="2">RA양면</cx:pt>
        </cx:lvl>
      </cx:strDim>
      <cx:numDim type="val">
        <cx:f>'Rev.Bridge'!$AK$358:$AK$360</cx:f>
        <cx:lvl ptCount="3" formatCode="#,##0_);!(#,##0!);!-_)">
          <cx:pt idx="0">34.318174999999997</cx:pt>
          <cx:pt idx="1">-503.82899300000003</cx:pt>
          <cx:pt idx="2">1720.2112999999999</cx:pt>
        </cx:lvl>
      </cx:numDim>
    </cx:data>
  </cx:chartData>
  <cx:chart>
    <cx:plotArea>
      <cx:plotAreaRegion>
        <cx:series layoutId="waterfall" uniqueId="{E4DC0288-0495-40EA-8897-ED5708DA7C99}">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(504)</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1,720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'Rev.Bridge'!$E$354:$E$356</cx:f>
        <cx:lvl ptCount="3">
          <cx:pt idx="0">ED양면</cx:pt>
          <cx:pt idx="1">RA단면</cx:pt>
          <cx:pt idx="2">RA양면</cx:pt>
        </cx:lvl>
      </cx:strDim>
      <cx:numDim type="val">
        <cx:f>'Rev.Bridge'!$F$354:$F$356</cx:f>
        <cx:lvl ptCount="3" formatCode="#,##0_);!(#,##0!);!-_)">
          <cx:pt idx="0">5.8992880000000003</cx:pt>
          <cx:pt idx="1">119.37737300000001</cx:pt>
          <cx:pt idx="2">707.67511999999999</cx:pt>
        </cx:lvl>
      </cx:numDim>
    </cx:data>
  </cx:chartData>
  <cx:chart>
    <cx:plotArea>
      <cx:plotAreaRegion>
        <cx:series layoutId="waterfall" uniqueId="{BABA3D8C-8FED-40DD-AB60-20560F28146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708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'Rev.Bridge'!$E$358:$E$360</cx:f>
        <cx:lvl ptCount="3">
          <cx:pt idx="0">ED양면</cx:pt>
          <cx:pt idx="1">RA단면</cx:pt>
          <cx:pt idx="2">RA양면</cx:pt>
        </cx:lvl>
      </cx:strDim>
      <cx:numDim type="val">
        <cx:f>'Rev.Bridge'!$F$358:$F$360</cx:f>
        <cx:lvl ptCount="3" formatCode="#,##0_);!(#,##0!);!-_)">
          <cx:pt idx="0">11.791919999999999</cx:pt>
          <cx:pt idx="1">1041.436285</cx:pt>
          <cx:pt idx="2">516.86343099999999</cx:pt>
        </cx:lvl>
      </cx:numDim>
    </cx:data>
  </cx:chartData>
  <cx:chart>
    <cx:plotArea>
      <cx:plotAreaRegion>
        <cx:series layoutId="waterfall" uniqueId="{BABA3D8C-8FED-40DD-AB60-20560F281464}">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1,041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517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'Rev.Bridge'!$I$377:$I$378</cx:f>
        <cx:lvl ptCount="2" formatCode="#,##0_);!(#,##0!);!-_)">
          <cx:pt idx="0">0</cx:pt>
          <cx:pt idx="1">119.37737300000001</cx:pt>
        </cx:lvl>
      </cx:numDim>
    </cx:data>
  </cx:chartData>
  <cx:chart>
    <cx:plotArea>
      <cx:plotAreaRegion>
        <cx:series layoutId="waterfall" uniqueId="{A9285BBD-9E3F-46D1-B2DD-9094D601700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119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'Rev.Bridge'!$I$380:$I$381</cx:f>
        <cx:lvl ptCount="2" formatCode="#,##0_);!(#,##0!);!-_)">
          <cx:pt idx="0">-0.59960328355865633</cx:pt>
          <cx:pt idx="1">1042.0358882835587</cx:pt>
        </cx:lvl>
      </cx:numDim>
    </cx:data>
  </cx:chartData>
  <cx:chart>
    <cx:plotArea>
      <cx:plotAreaRegion>
        <cx:series layoutId="waterfall" uniqueId="{A9285BBD-9E3F-46D1-B2DD-9094D601700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1,042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'Rev.Bridge'!$L$377:$L$378</cx:f>
        <cx:lvl ptCount="2" formatCode="#,##0_);!(#,##0!);!-_)">
          <cx:pt idx="0">2.9113595267525718</cx:pt>
          <cx:pt idx="1">704.76376047324754</cx:pt>
        </cx:lvl>
      </cx:numDim>
    </cx:data>
  </cx:chartData>
  <cx:chart>
    <cx:plotArea>
      <cx:plotAreaRegion>
        <cx:series layoutId="waterfall" uniqueId="{BACEF519-A0D2-4279-9387-9427C636B448}">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705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'Rev.Bridge'!$L$380:$L$381</cx:f>
        <cx:lvl ptCount="2" formatCode="#,##0_);!(#,##0!);!-_)">
          <cx:pt idx="0">-54.244359693325592</cx:pt>
          <cx:pt idx="1">571.10779069332568</cx:pt>
        </cx:lvl>
      </cx:numDim>
    </cx:data>
  </cx:chartData>
  <cx:chart>
    <cx:plotArea>
      <cx:plotAreaRegion>
        <cx:series layoutId="waterfall" uniqueId="{BACEF519-A0D2-4279-9387-9427C636B448}">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571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'Rev.Bridge'!$B$113:$B$123</cx:f>
        <cx:lvl ptCount="11">
          <cx:pt idx="0">FY19</cx:pt>
          <cx:pt idx="1">Apple</cx:pt>
          <cx:pt idx="2">삼성</cx:pt>
          <cx:pt idx="3">중국Local</cx:pt>
          <cx:pt idx="4">기타</cx:pt>
          <cx:pt idx="5">FY20</cx:pt>
          <cx:pt idx="6">Apple</cx:pt>
          <cx:pt idx="7">삼성</cx:pt>
          <cx:pt idx="8">중국Local</cx:pt>
          <cx:pt idx="9">기타</cx:pt>
          <cx:pt idx="10">FY21</cx:pt>
        </cx:lvl>
      </cx:strDim>
      <cx:numDim type="val">
        <cx:f>'Rev.Bridge'!$C$113:$C$123</cx:f>
        <cx:lvl ptCount="11" formatCode="_-* #,##0_-;!-* #,##0_-;_-* &quot;-&quot;_-;_-@_-">
          <cx:pt idx="0">68181.730119999993</cx:pt>
          <cx:pt idx="1">3239.0851029999999</cx:pt>
          <cx:pt idx="2">4531.5833320000002</cx:pt>
          <cx:pt idx="3">3046.873094</cx:pt>
          <cx:pt idx="4">1371.5015109999999</cx:pt>
          <cx:pt idx="5">80370.773159999997</cx:pt>
          <cx:pt idx="6">66727.528430999999</cx:pt>
          <cx:pt idx="7">8414.3932409999998</cx:pt>
          <cx:pt idx="8">-949.06449499999997</cx:pt>
          <cx:pt idx="9">173.58631099999999</cx:pt>
          <cx:pt idx="10">154737.216648</cx:pt>
        </cx:lvl>
      </cx:numDim>
    </cx:data>
  </cx:chartData>
  <cx:chart>
    <cx:plotArea>
      <cx:plotAreaRegion>
        <cx:series layoutId="waterfall" uniqueId="{900C43C6-CE6D-48A6-9B17-D573E599067B}">
          <cx:dataLabels pos="outEnd">
            <cx:numFmt formatCode="#,###;(#,###)" sourceLinked="0"/>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10"/>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b="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'Rev.Bridge'!$O$359:$O$362</cx:f>
        <cx:lvl ptCount="4">
          <cx:pt idx="0">ED단면</cx:pt>
          <cx:pt idx="1">ED양면</cx:pt>
          <cx:pt idx="2">RA단면</cx:pt>
          <cx:pt idx="3">RA양면</cx:pt>
        </cx:lvl>
      </cx:strDim>
      <cx:numDim type="val">
        <cx:f>'Rev.Bridge'!$P$359:$P$362</cx:f>
        <cx:lvl ptCount="4" formatCode="#,##0_);!(#,##0!);!-_)">
          <cx:pt idx="0">-1798.0386169999999</cx:pt>
          <cx:pt idx="1">-5751.0992450000003</cx:pt>
          <cx:pt idx="2">115.068878</cx:pt>
          <cx:pt idx="3">112.17543999999999</cx:pt>
        </cx:lvl>
      </cx:numDim>
    </cx:data>
  </cx:chartData>
  <cx:chart>
    <cx:plotArea>
      <cx:plotAreaRegion>
        <cx:series layoutId="waterfall" uniqueId="{3CA762CF-9917-47E4-8F97-946A8E4CB709}">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(5,751)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('Rev.Bridge'!$O$354:$O$355,'Rev.Bridge'!$O$357)</cx:f>
        <cx:lvl ptCount="3">
          <cx:pt idx="0">ED단면</cx:pt>
          <cx:pt idx="1">ED양면</cx:pt>
          <cx:pt idx="2">RA양면</cx:pt>
        </cx:lvl>
      </cx:strDim>
      <cx:numDim type="val">
        <cx:f>('Rev.Bridge'!$P$354:$P$355,'Rev.Bridge'!$P$357)</cx:f>
        <cx:lvl ptCount="3" formatCode="#,##0_);!(#,##0!);!-_)">
          <cx:pt idx="0">-1570.907545</cx:pt>
          <cx:pt idx="1">-6916.0574180000003</cx:pt>
          <cx:pt idx="2">4.4275399999999996</cx:pt>
        </cx:lvl>
      </cx:numDim>
    </cx:data>
  </cx:chartData>
  <cx:chart>
    <cx:plotArea>
      <cx:plotAreaRegion>
        <cx:series layoutId="waterfall" uniqueId="{447218D5-355F-440D-A311-993CEF5B8B2E}">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(6,916)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'Rev.Bridge'!$P$377:$P$378</cx:f>
        <cx:lvl ptCount="2" formatCode="#,##0_);!(#,##0!);!-_)">
          <cx:pt idx="0">-197.33138993684295</cx:pt>
          <cx:pt idx="1">-1373.5761550631569</cx:pt>
        </cx:lvl>
      </cx:numDim>
    </cx:data>
  </cx:chartData>
  <cx:chart>
    <cx:plotArea>
      <cx:plotAreaRegion>
        <cx:series layoutId="waterfall" uniqueId="{2A7D72B2-21CD-4076-A1D3-C7CBEAC4775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(1,374)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'Rev.Bridge'!$S$377:$S$378</cx:f>
        <cx:lvl ptCount="2" formatCode="#,##0_);!(#,##0!);!-_)">
          <cx:pt idx="0">-465.33096540964618</cx:pt>
          <cx:pt idx="1">-6450.7264525903538</cx:pt>
        </cx:lvl>
      </cx:numDim>
    </cx:data>
  </cx:chartData>
  <cx:chart>
    <cx:plotArea>
      <cx:plotAreaRegion>
        <cx:series layoutId="waterfall" uniqueId="{FAD42D5A-9AE1-4F2B-86C2-80602DCDFED2}">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(6,451)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'Rev.Bridge'!$P$380:$P$381</cx:f>
        <cx:lvl ptCount="2" formatCode="#,##0_);!(#,##0!);!-_)">
          <cx:pt idx="0">105.68367138335219</cx:pt>
          <cx:pt idx="1">-1903.7222883833522</cx:pt>
        </cx:lvl>
      </cx:numDim>
    </cx:data>
  </cx:chartData>
  <cx:chart>
    <cx:plotArea>
      <cx:plotAreaRegion>
        <cx:series layoutId="waterfall" uniqueId="{2A7D72B2-21CD-4076-A1D3-C7CBEAC4775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(1,904)</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'Rev.Bridge'!$S$380:$S$381</cx:f>
        <cx:lvl ptCount="2" formatCode="#,##0_);!(#,##0!);!-_)">
          <cx:pt idx="0">149.75761111979185</cx:pt>
          <cx:pt idx="1">-5900.8568561197908</cx:pt>
        </cx:lvl>
      </cx:numDim>
    </cx:data>
  </cx:chartData>
  <cx:chart>
    <cx:plotArea>
      <cx:plotAreaRegion>
        <cx:series layoutId="waterfall" uniqueId="{63AD0315-C7AD-4A58-98BC-936F395895AC}">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(5,901)</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R_4!$D$36:$D$39</cx:f>
        <cx:lvl ptCount="4">
          <cx:pt idx="0">Apple</cx:pt>
          <cx:pt idx="1">삼성</cx:pt>
          <cx:pt idx="2">중국Local</cx:pt>
          <cx:pt idx="3">기타</cx:pt>
        </cx:lvl>
      </cx:strDim>
      <cx:numDim type="val">
        <cx:f>R_4!$H$36:$H$39</cx:f>
        <cx:lvl ptCount="4" formatCode="0.0%;!(0.0%!);!-">
          <cx:pt idx="0">-0.057804889863542347</cx:pt>
          <cx:pt idx="1">0.001464043330136208</cx:pt>
          <cx:pt idx="2">-0.00063993905329852321</cx:pt>
          <cx:pt idx="3">0.0001307456876807906</cx:pt>
        </cx:lvl>
      </cx:numDim>
    </cx:data>
  </cx:chartData>
  <cx:chart>
    <cx:plotArea>
      <cx:plotAreaRegion>
        <cx:series layoutId="waterfall" uniqueId="{F080F711-0101-4D41-AB8A-6F773E6AA2F0}">
          <cx:dataPt idx="0">
            <cx:spPr>
              <a:solidFill>
                <a:srgbClr val="6D2077"/>
              </a:solidFill>
            </cx:spPr>
          </cx:dataPt>
          <cx:dataPt idx="1">
            <cx:spPr>
              <a:solidFill>
                <a:srgbClr val="0091DA"/>
              </a:solidFill>
            </cx:spPr>
          </cx:dataPt>
          <cx:dataPt idx="2">
            <cx:spPr>
              <a:solidFill>
                <a:srgbClr val="6D2077"/>
              </a:solidFill>
            </cx:spPr>
          </cx:dataPt>
          <cx:dataPt idx="3">
            <cx:spPr>
              <a:solidFill>
                <a:srgbClr val="0091DA"/>
              </a:solidFill>
            </cx:spPr>
          </cx:dataPt>
          <cx:data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400000006"/>
        <cx:majorTickMarks type="out"/>
        <cx:tickLabels/>
        <cx:spPr>
          <a:ln w="6350">
            <a:solidFill>
              <a:schemeClr val="tx1"/>
            </a:solidFill>
          </a:ln>
        </cx:spPr>
        <cx:txPr>
          <a:bodyPr vertOverflow="overflow" horzOverflow="overflow" wrap="square" lIns="0" tIns="0" rIns="0" bIns="0"/>
          <a:lstStyle/>
          <a:p>
            <a:pPr algn="ctr" rtl="0">
              <a:defRPr sz="66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660">
              <a:solidFill>
                <a:schemeClr val="tx1"/>
              </a:solidFill>
              <a:latin typeface="Arial" panose="020B0604020202020204" pitchFamily="34" charset="0"/>
              <a:ea typeface="+mj-ea"/>
              <a:cs typeface="Arial" panose="020B0604020202020204" pitchFamily="34" charset="0"/>
            </a:endParaRPr>
          </a:p>
        </cx:txPr>
      </cx:axis>
      <cx:axis id="1" hidden="1">
        <cx:valScaling max="0.18000000000000002"/>
        <cx:tickLabels/>
        <cx:txPr>
          <a:bodyPr vertOverflow="overflow" horzOverflow="overflow" wrap="square" lIns="0" tIns="0" rIns="0" bIns="0"/>
          <a:lstStyle/>
          <a:p>
            <a:pPr algn="ctr" rtl="0">
              <a:defRPr sz="7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ea typeface="+mj-ea"/>
              <a:cs typeface="Arial" panose="020B0604020202020204" pitchFamily="34" charset="0"/>
            </a:endParaRPr>
          </a:p>
        </cx:txPr>
      </cx:axis>
    </cx:plotArea>
  </cx:chart>
</cx:chartSpace>
</file>

<file path=ppt/charts/chartEx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'Rev.Bridge'!$AB$377:$AB$378</cx:f>
        <cx:lvl ptCount="2" formatCode="#,##0_);!(#,##0!);!-_)">
          <cx:pt idx="0">-7.4308933402784731</cx:pt>
          <cx:pt idx="1">1943.2438433402785</cx:pt>
        </cx:lvl>
      </cx:numDim>
    </cx:data>
  </cx:chartData>
  <cx:chart>
    <cx:plotArea>
      <cx:plotAreaRegion>
        <cx:series layoutId="waterfall" uniqueId="{012BF59A-21DB-4ED2-9F81-070DC31796B3}">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1,943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'Rev.Bridge'!$AA$354:$AA$356</cx:f>
        <cx:lvl ptCount="3">
          <cx:pt idx="0">ED단면</cx:pt>
          <cx:pt idx="1">ED양면</cx:pt>
          <cx:pt idx="2">RA양면</cx:pt>
        </cx:lvl>
      </cx:strDim>
      <cx:numDim type="val">
        <cx:f>'Rev.Bridge'!$AB$354:$AB$356</cx:f>
        <cx:lvl ptCount="3" formatCode="#,##0_);!(#,##0!);!-_)">
          <cx:pt idx="0">1935.81295</cx:pt>
          <cx:pt idx="1">1908.5383200000001</cx:pt>
          <cx:pt idx="2">1774.797022</cx:pt>
        </cx:lvl>
      </cx:numDim>
    </cx:data>
  </cx:chartData>
  <cx:chart>
    <cx:plotArea>
      <cx:plotAreaRegion>
        <cx:series layoutId="waterfall" uniqueId="{0B5A0210-BE63-43CB-9F3F-D980F005DC61}">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'Rev.Bridge'!$AA$358:$AA$360</cx:f>
        <cx:lvl ptCount="3">
          <cx:pt idx="0">ED단면</cx:pt>
          <cx:pt idx="1">ED양면</cx:pt>
          <cx:pt idx="2">RA양면</cx:pt>
        </cx:lvl>
      </cx:strDim>
      <cx:numDim type="val">
        <cx:f>'Rev.Bridge'!$AB$358:$AB$360</cx:f>
        <cx:lvl ptCount="3" formatCode="#,##0_);!(#,##0!);!-_)">
          <cx:pt idx="0">-453.41592500000002</cx:pt>
          <cx:pt idx="1">-2192.6293999999998</cx:pt>
          <cx:pt idx="2">-214.492345</cx:pt>
        </cx:lvl>
      </cx:numDim>
    </cx:data>
  </cx:chartData>
  <cx:chart>
    <cx:plotArea>
      <cx:plotAreaRegion>
        <cx:series layoutId="waterfall" uniqueId="{0B5A0210-BE63-43CB-9F3F-D980F005DC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(2,193)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'Rev.Bridge'!$AB$380:$AB$381</cx:f>
        <cx:lvl ptCount="2" formatCode="#,##0_);!(#,##0!);!-_)">
          <cx:pt idx="0">-24.549847927088479</cx:pt>
          <cx:pt idx="1">-428.86607707291165</cx:pt>
        </cx:lvl>
      </cx:numDim>
    </cx:data>
  </cx:chartData>
  <cx:chart>
    <cx:plotArea>
      <cx:plotAreaRegion>
        <cx:series layoutId="waterfall" uniqueId="{012BF59A-21DB-4ED2-9F81-070DC31796B3}">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(429)</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'Rev.Bridge'!$AH$380:$AH$381</cx:f>
        <cx:lvl ptCount="2" formatCode="#,##0_);!(#,##0!);!-_)">
          <cx:pt idx="0">-75.428427458368134</cx:pt>
          <cx:pt idx="1">-139.06391754163175</cx:pt>
        </cx:lvl>
      </cx:numDim>
    </cx:data>
  </cx:chartData>
  <cx:chart>
    <cx:plotArea>
      <cx:plotAreaRegion>
        <cx:series layoutId="waterfall" uniqueId="{2211E425-0B81-41A1-BAF4-830D1074096F}">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'Rev.Bridge'!$B$152:$B$161</cx:f>
        <cx:lvl ptCount="10">
          <cx:pt idx="0">FY19</cx:pt>
          <cx:pt idx="1">L</cx:pt>
          <cx:pt idx="2">H</cx:pt>
          <cx:pt idx="3">N</cx:pt>
          <cx:pt idx="4">제품외</cx:pt>
          <cx:pt idx="5">FY20</cx:pt>
          <cx:pt idx="6">L</cx:pt>
          <cx:pt idx="7">H</cx:pt>
          <cx:pt idx="8">N</cx:pt>
          <cx:pt idx="9">FY21</cx:pt>
        </cx:lvl>
      </cx:strDim>
      <cx:numDim type="val">
        <cx:f>'Rev.Bridge'!$C$152:$C$161</cx:f>
        <cx:lvl ptCount="10" formatCode="#,##0_);!(#,##0!);!-_)">
          <cx:pt idx="0">34951.477902999999</cx:pt>
          <cx:pt idx="1">149.03880100000001</cx:pt>
          <cx:pt idx="2">-1125.414593</cx:pt>
          <cx:pt idx="3">4292.3947209999997</cx:pt>
          <cx:pt idx="4">-76.933825999999996</cx:pt>
          <cx:pt idx="5">38190.563005999997</cx:pt>
          <cx:pt idx="6">73804.511438999994</cx:pt>
          <cx:pt idx="7">655.843254</cx:pt>
          <cx:pt idx="8">-7732.8262619999996</cx:pt>
          <cx:pt idx="9">104918.091437</cx:pt>
        </cx:lvl>
      </cx:numDim>
    </cx:data>
  </cx:chartData>
  <cx:chart>
    <cx:plotArea>
      <cx:plotAreaRegion>
        <cx:series layoutId="waterfall" uniqueId="{A9FCE8B0-4438-461C-808E-BF363D18E1AC}">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idx val="0"/>
              <cx:idx val="5"/>
              <cx:idx val="9"/>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'Rev.Bridge'!$B$235:$B$240</cx:f>
        <cx:lvl ptCount="6">
          <cx:pt idx="0">D</cx:pt>
          <cx:pt idx="1">E</cx:pt>
          <cx:pt idx="2">F</cx:pt>
          <cx:pt idx="3">G</cx:pt>
          <cx:pt idx="4">H</cx:pt>
          <cx:pt idx="5">I</cx:pt>
        </cx:lvl>
      </cx:strDim>
      <cx:numDim type="val">
        <cx:f>'Rev.Bridge'!$C$235:$C$240</cx:f>
        <cx:lvl ptCount="6" formatCode="#,##0_);!(#,##0!);!-_)">
          <cx:pt idx="0">-1006.226007</cx:pt>
          <cx:pt idx="1">1570.0916360000001</cx:pt>
          <cx:pt idx="2">-7321.8935439999996</cx:pt>
          <cx:pt idx="3">-1246.6204049999999</cx:pt>
          <cx:pt idx="4">1250.700482</cx:pt>
          <cx:pt idx="5">-978.87842400000318</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(1,006)</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(1,247)</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1,251 </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(979)</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mj-ea"/>
              <a:cs typeface="Arial" panose="020B0604020202020204" pitchFamily="34" charset="0"/>
            </a:endParaRPr>
          </a:p>
        </cx:txPr>
      </cx:axis>
      <cx:axis id="1" hidden="1">
        <cx:valScaling/>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R_4!$D$36:$D$39</cx:f>
        <cx:lvl ptCount="4">
          <cx:pt idx="0">Apple</cx:pt>
          <cx:pt idx="1">삼성</cx:pt>
          <cx:pt idx="2">중국Local</cx:pt>
          <cx:pt idx="3">기타</cx:pt>
        </cx:lvl>
      </cx:strDim>
      <cx:numDim type="val">
        <cx:f>R_4!$E$36:$E$39</cx:f>
        <cx:lvl ptCount="4" formatCode="0.0%;!(0.0%!);!-">
          <cx:pt idx="0">-0.019439592387347691</cx:pt>
          <cx:pt idx="1">-0.0077479987454408166</cx:pt>
          <cx:pt idx="2">-0.0088377468720819193</cx:pt>
          <cx:pt idx="3">-0.0031244822731266585</cx:pt>
        </cx:lvl>
      </cx:numDim>
    </cx:data>
  </cx:chartData>
  <cx:chart>
    <cx:plotArea>
      <cx:plotAreaRegion>
        <cx:series layoutId="waterfall" uniqueId="{14226AE1-A605-4308-858F-F1B1DCE410A8}">
          <cx:spPr>
            <a:solidFill>
              <a:srgbClr val="6D2077"/>
            </a:solidFill>
          </cx:spPr>
          <cx:dataLabels>
            <cx:txPr>
              <a:bodyPr vertOverflow="overflow" horzOverflow="overflow" wrap="square" lIns="0" tIns="0" rIns="0" bIns="0"/>
              <a:lstStyle/>
              <a:p>
                <a:pPr algn="ctr" rtl="0">
                  <a:defRPr sz="7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ysClr val="windowText" lastClr="000000"/>
                  </a:solidFill>
                  <a:latin typeface="Arial" panose="020B0604020202020204" pitchFamily="34" charset="0"/>
                  <a:ea typeface="+mj-ea"/>
                  <a:cs typeface="Arial" panose="020B0604020202020204" pitchFamily="34" charset="0"/>
                </a:endParaRPr>
              </a:p>
            </cx:txPr>
            <cx:visibility seriesName="0" categoryName="0" value="1"/>
          </cx:dataLabels>
          <cx:dataId val="0"/>
          <cx:layoutPr>
            <cx:visibility connectorLines="0"/>
            <cx:subtotals/>
          </cx:layoutPr>
        </cx:series>
      </cx:plotAreaRegion>
      <cx:axis id="0">
        <cx:catScaling gapWidth="0.400000006"/>
        <cx:majorTickMarks type="out"/>
        <cx:tickLabels/>
        <cx:spPr>
          <a:ln w="6350">
            <a:solidFill>
              <a:schemeClr val="tx1"/>
            </a:solidFill>
          </a:ln>
        </cx:spPr>
        <cx:txPr>
          <a:bodyPr vertOverflow="overflow" horzOverflow="overflow" wrap="square" lIns="0" tIns="0" rIns="0" bIns="0"/>
          <a:lstStyle/>
          <a:p>
            <a:pPr algn="ctr" rtl="0">
              <a:defRPr sz="66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660">
              <a:solidFill>
                <a:sysClr val="windowText" lastClr="000000"/>
              </a:solidFill>
              <a:latin typeface="Arial" panose="020B0604020202020204" pitchFamily="34" charset="0"/>
              <a:ea typeface="+mj-ea"/>
              <a:cs typeface="Arial" panose="020B0604020202020204" pitchFamily="34" charset="0"/>
            </a:endParaRPr>
          </a:p>
        </cx:txPr>
      </cx:axis>
      <cx:axis id="1" hidden="1">
        <cx:valScaling max="0.18000000000000002"/>
        <cx:tickLabels/>
        <cx:txPr>
          <a:bodyPr vertOverflow="overflow" horzOverflow="overflow" wrap="square" lIns="0" tIns="0" rIns="0" bIns="0"/>
          <a:lstStyle/>
          <a:p>
            <a:pPr algn="ctr" rtl="0">
              <a:defRPr sz="7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ysClr val="windowText" lastClr="000000"/>
              </a:solidFill>
              <a:latin typeface="Arial" panose="020B0604020202020204" pitchFamily="34" charset="0"/>
              <a:ea typeface="+mj-ea"/>
              <a:cs typeface="Arial" panose="020B0604020202020204" pitchFamily="34" charset="0"/>
            </a:endParaRPr>
          </a:p>
        </cx:txPr>
      </cx:axis>
    </cx:plotArea>
  </cx:chart>
</cx:chartSpace>
</file>

<file path=ppt/charts/chartEx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'Rev.Bridge'!$B$336:$B$341</cx:f>
        <cx:lvl ptCount="6">
          <cx:pt idx="0">D</cx:pt>
          <cx:pt idx="1">E</cx:pt>
          <cx:pt idx="2">F</cx:pt>
          <cx:pt idx="3">G</cx:pt>
          <cx:pt idx="4">H</cx:pt>
          <cx:pt idx="5">I</cx:pt>
        </cx:lvl>
      </cx:strDim>
      <cx:numDim type="val">
        <cx:f>'Rev.Bridge'!$C$336:$C$341</cx:f>
        <cx:lvl ptCount="6" formatCode="#,##0_);!(#,##0!);!-_)">
          <cx:pt idx="0">3840.2853340000001</cx:pt>
          <cx:pt idx="1">832.95178099999998</cx:pt>
          <cx:pt idx="2">-8482.5374229999998</cx:pt>
          <cx:pt idx="3">5619.1482919999999</cx:pt>
          <cx:pt idx="4">-596.59569099999999</cx:pt>
          <cx:pt idx="5">3079.1424280000006</cx:pt>
        </cx:lvl>
      </cx:numDim>
    </cx:data>
  </cx:chartData>
  <cx:chart>
    <cx:plotArea>
      <cx:plotAreaRegion>
        <cx:series layoutId="waterfall" uniqueId="{A9FCE8B0-4438-461C-808E-BF363D18E1AC}">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833 </a:t>
                  </a:r>
                </a:p>
              </cx:txPr>
              <cx:visibility seriesName="0" categoryName="0" value="1"/>
              <cx:separator>, </cx:separator>
            </cx:dataLabel>
            <cx:dataLabel idx="4">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(597)</a:t>
                  </a:r>
                </a:p>
              </cx:txPr>
              <cx:visibility seriesName="0" categoryName="0" value="1"/>
              <cx:separator>, </cx:separator>
            </cx:dataLabel>
          </cx:dataLabels>
          <cx:dataId val="0"/>
          <cx:layoutPr>
            <cx:visibility connectorLines="0"/>
            <cx:subtotals>
              <cx:idx val="9"/>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'Rev.Bridge'!$AA$354:$AA$356</cx:f>
        <cx:lvl ptCount="3">
          <cx:pt idx="0">ED단면</cx:pt>
          <cx:pt idx="1">ED양면</cx:pt>
          <cx:pt idx="2">RA양면</cx:pt>
        </cx:lvl>
      </cx:strDim>
      <cx:numDim type="val">
        <cx:f>'Rev.Bridge'!$AK$354:$AK$356</cx:f>
        <cx:lvl ptCount="3" formatCode="#,##0_);!(#,##0!);!-_)">
          <cx:pt idx="0">0.99016800000000005</cx:pt>
          <cx:pt idx="1">-297.64531099999999</cx:pt>
          <cx:pt idx="2">-299.94054799999998</cx:pt>
        </cx:lvl>
      </cx:numDim>
    </cx:data>
  </cx:chartData>
  <cx:chart>
    <cx:plotArea>
      <cx:plotAreaRegion>
        <cx:series layoutId="waterfall" uniqueId="{E4DC0288-0495-40EA-8897-ED5708DA7C99}">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'Rev.Bridge'!$AA$358:$AA$360</cx:f>
        <cx:lvl ptCount="3">
          <cx:pt idx="0">ED단면</cx:pt>
          <cx:pt idx="1">ED양면</cx:pt>
          <cx:pt idx="2">RA양면</cx:pt>
        </cx:lvl>
      </cx:strDim>
      <cx:numDim type="val">
        <cx:f>'Rev.Bridge'!$AK$358:$AK$360</cx:f>
        <cx:lvl ptCount="3" formatCode="#,##0_);!(#,##0!);!-_)">
          <cx:pt idx="0">34.318174999999997</cx:pt>
          <cx:pt idx="1">-503.82899300000003</cx:pt>
          <cx:pt idx="2">1720.2112999999999</cx:pt>
        </cx:lvl>
      </cx:numDim>
    </cx:data>
  </cx:chartData>
  <cx:chart>
    <cx:plotArea>
      <cx:plotAreaRegion>
        <cx:series layoutId="waterfall" uniqueId="{E4DC0288-0495-40EA-8897-ED5708DA7C99}">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34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'Rev.Bridge'!$AN$377:$AN$378</cx:f>
        <cx:lvl ptCount="2" formatCode="#,##0_);!(#,##0!);!-_)">
          <cx:pt idx="0">98.617154091092488</cx:pt>
          <cx:pt idx="1">-396.26246509109239</cx:pt>
        </cx:lvl>
      </cx:numDim>
    </cx:data>
  </cx:chartData>
  <cx:chart>
    <cx:plotArea>
      <cx:plotAreaRegion>
        <cx:series layoutId="waterfall" uniqueId="{B51E1FE3-7A71-46FC-B1F2-0B42AEFDA95D}">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(396)</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'Rev.Bridge'!$AN$380:$AN$381</cx:f>
        <cx:lvl ptCount="2" formatCode="#,##0_);!(#,##0!);!-_)">
          <cx:pt idx="0">-12.962112658258544</cx:pt>
          <cx:pt idx="1">-490.86688034174148</cx:pt>
        </cx:lvl>
      </cx:numDim>
    </cx:data>
  </cx:chartData>
  <cx:chart>
    <cx:plotArea>
      <cx:plotAreaRegion>
        <cx:series layoutId="waterfall" uniqueId="{8CBA4D9E-7B4C-4DEA-A3E0-046810F23865}">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(13)</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'Rev.Bridge'!$B$377:$B$378</cx:f>
        <cx:lvl ptCount="2">
          <cx:pt idx="0">ASP</cx:pt>
          <cx:pt idx="1">Q</cx:pt>
        </cx:lvl>
      </cx:strDim>
      <cx:numDim type="val">
        <cx:f>'Rev.Bridge'!$AQ$377:$AQ$378</cx:f>
        <cx:lvl ptCount="2" formatCode="#,##0_);!(#,##0!);!-_)">
          <cx:pt idx="0">237.9318013876551</cx:pt>
          <cx:pt idx="1">-537.87234938765528</cx:pt>
        </cx:lvl>
      </cx:numDim>
    </cx:data>
  </cx:chartData>
  <cx:chart>
    <cx:plotArea>
      <cx:plotAreaRegion>
        <cx:series layoutId="waterfall" uniqueId="{36717653-6EA9-4370-9435-C6866E92D8C7}">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'Rev.Bridge'!$B$380:$B$381</cx:f>
        <cx:lvl ptCount="2">
          <cx:pt idx="0">ASP</cx:pt>
          <cx:pt idx="1">Q</cx:pt>
        </cx:lvl>
      </cx:strDim>
      <cx:numDim type="val">
        <cx:f>'Rev.Bridge'!$AQ$380:$AQ$381</cx:f>
        <cx:lvl ptCount="2" formatCode="#,##0_);!(#,##0!);!-_)">
          <cx:pt idx="0">-12.184428674312285</cx:pt>
          <cx:pt idx="1">1732.3957286743123</cx:pt>
        </cx:lvl>
      </cx:numDim>
    </cx:data>
  </cx:chartData>
  <cx:chart>
    <cx:plotArea>
      <cx:plotAreaRegion>
        <cx:series layoutId="waterfall" uniqueId="{E19C97B9-2FAC-4FA0-BC94-8DE87010C59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1,732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'Rev.Bridge'!$B$397:$B$407</cx:f>
        <cx:lvl ptCount="11">
          <cx:pt idx="0">FY19</cx:pt>
          <cx:pt idx="1">L</cx:pt>
          <cx:pt idx="2">H</cx:pt>
          <cx:pt idx="3">N</cx:pt>
          <cx:pt idx="4">제품외</cx:pt>
          <cx:pt idx="5">FY20</cx:pt>
          <cx:pt idx="6">L</cx:pt>
          <cx:pt idx="7">H</cx:pt>
          <cx:pt idx="8">N</cx:pt>
          <cx:pt idx="9">제품외</cx:pt>
          <cx:pt idx="10">FY21</cx:pt>
        </cx:lvl>
      </cx:strDim>
      <cx:numDim type="val">
        <cx:f>'Rev.Bridge'!$C$397:$C$407</cx:f>
        <cx:lvl ptCount="11" formatCode="#,##0_);!(#,##0!);!-_)">
          <cx:pt idx="0">13934.025571</cx:pt>
          <cx:pt idx="1">6992.2736189999996</cx:pt>
          <cx:pt idx="2">0.875</cx:pt>
          <cx:pt idx="3">-1786.849334</cx:pt>
          <cx:pt idx="4">-674.71595300000001</cx:pt>
          <cx:pt idx="5">18465.608903</cx:pt>
          <cx:pt idx="6">3774.3162809999999</cx:pt>
          <cx:pt idx="7">0.92500000000000004</cx:pt>
          <cx:pt idx="8">4635.6929799999998</cx:pt>
          <cx:pt idx="9">3.4589799999999999</cx:pt>
          <cx:pt idx="10">26880.002143999998</cx:pt>
        </cx:lvl>
      </cx:numDim>
    </cx:data>
  </cx:chartData>
  <cx:chart>
    <cx:plotArea>
      <cx:plotAreaRegion>
        <cx:series layoutId="waterfall" uniqueId="{FD51345E-7C21-4667-BA11-6A6AF2B95A7B}">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5"/>
              <cx:idx val="10"/>
            </cx:subtotals>
          </cx:layoutPr>
        </cx:series>
      </cx:plotAreaRegion>
      <cx:axis id="0">
        <cx:catScaling gapWidth="0.300000012"/>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'Rev.Bridge'!$B$417:$B$418</cx:f>
        <cx:lvl ptCount="2">
          <cx:pt idx="0">5G케이블</cx:pt>
          <cx:pt idx="1">기타</cx:pt>
        </cx:lvl>
      </cx:strDim>
      <cx:numDim type="val">
        <cx:f>'Rev.Bridge'!$C$417:$C$418</cx:f>
        <cx:lvl ptCount="2" formatCode="#,##0_);!(#,##0!);!-_)">
          <cx:pt idx="0">3963.4693809999999</cx:pt>
          <cx:pt idx="1">-189.15309999999999</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bg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tx1"/>
                      </a:solidFill>
                    </a:defRPr>
                  </a:pPr>
                  <a:r>
                    <a:rPr lang="ko-KR" altLang="en-US" sz="900" b="0" i="0" u="none" strike="noStrike" baseline="0">
                      <a:solidFill>
                        <a:schemeClr val="tx1"/>
                      </a:solidFill>
                      <a:latin typeface="Arial" panose="020B0604020202020204" pitchFamily="34" charset="0"/>
                      <a:ea typeface="맑은 고딕"/>
                      <a:cs typeface="Arial" panose="020B0604020202020204" pitchFamily="34" charset="0"/>
                    </a:rPr>
                    <a:t>(189)</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hartEx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'Rev.Bridge'!$B$414:$B$415</cx:f>
        <cx:lvl ptCount="2">
          <cx:pt idx="0">5G케이블</cx:pt>
          <cx:pt idx="1">기타</cx:pt>
        </cx:lvl>
      </cx:strDim>
      <cx:numDim type="val">
        <cx:f>'Rev.Bridge'!$C$414:$C$415</cx:f>
        <cx:lvl ptCount="2" formatCode="#,##0_);!(#,##0!);!-_)">
          <cx:pt idx="0">6687.8115770000004</cx:pt>
          <cx:pt idx="1">304.462042</cx:pt>
        </cx:lvl>
      </cx:numDim>
    </cx:data>
  </cx:chartData>
  <cx:chart>
    <cx:plotArea>
      <cx:plotAreaRegion>
        <cx:series layoutId="waterfall" uniqueId="{BB4E8307-D659-47DA-A1A5-246AB2D02361}">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a:cs typeface="Arial" panose="020B0604020202020204" pitchFamily="34" charset="0"/>
                    </a:rPr>
                    <a:t>6,688 </a:t>
                  </a:r>
                </a:p>
              </cx:txPr>
              <cx:visibility seriesName="0" categoryName="0" value="1"/>
              <cx:separator>, </cx:separator>
            </cx:dataLabel>
          </cx:dataLabels>
          <cx:dataId val="0"/>
          <cx:layoutPr>
            <cx:visibility connectorLines="0"/>
            <cx:subtotals/>
          </cx:layoutPr>
        </cx:series>
      </cx:plotAreaRegion>
      <cx:axis id="0">
        <cx:catScaling gapWidth="0.300000012"/>
        <cx:tickLabels/>
        <cx:spPr>
          <a:ln>
            <a:solidFill>
              <a:sysClr val="windowText" lastClr="000000"/>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3076575" cy="512763"/>
          </a:xfrm>
          <a:prstGeom prst="rect">
            <a:avLst/>
          </a:prstGeom>
        </p:spPr>
        <p:txBody>
          <a:bodyPr vert="horz" lIns="91424" tIns="45713" rIns="91424" bIns="45713" rtlCol="0"/>
          <a:lstStyle>
            <a:lvl1pPr algn="l">
              <a:defRPr sz="1200"/>
            </a:lvl1pPr>
          </a:lstStyle>
          <a:p>
            <a:endParaRPr lang="ko-KR" altLang="en-US" dirty="0"/>
          </a:p>
        </p:txBody>
      </p:sp>
      <p:sp>
        <p:nvSpPr>
          <p:cNvPr id="3" name="날짜 개체 틀 2"/>
          <p:cNvSpPr>
            <a:spLocks noGrp="1"/>
          </p:cNvSpPr>
          <p:nvPr>
            <p:ph type="dt" sz="quarter" idx="1"/>
          </p:nvPr>
        </p:nvSpPr>
        <p:spPr>
          <a:xfrm>
            <a:off x="4021139" y="3"/>
            <a:ext cx="3076575" cy="512763"/>
          </a:xfrm>
          <a:prstGeom prst="rect">
            <a:avLst/>
          </a:prstGeom>
        </p:spPr>
        <p:txBody>
          <a:bodyPr vert="horz" lIns="91424" tIns="45713" rIns="91424" bIns="45713" rtlCol="0"/>
          <a:lstStyle>
            <a:lvl1pPr algn="r">
              <a:defRPr sz="1200"/>
            </a:lvl1pPr>
          </a:lstStyle>
          <a:p>
            <a:fld id="{A0F1D5AC-83C2-4A17-B4DE-C038E8D26EA9}" type="datetimeFigureOut">
              <a:rPr lang="ko-KR" altLang="en-US" smtClean="0"/>
              <a:t>2022-05-16</a:t>
            </a:fld>
            <a:endParaRPr lang="ko-KR" altLang="en-US" dirty="0"/>
          </a:p>
        </p:txBody>
      </p:sp>
      <p:sp>
        <p:nvSpPr>
          <p:cNvPr id="4" name="바닥글 개체 틀 3"/>
          <p:cNvSpPr>
            <a:spLocks noGrp="1"/>
          </p:cNvSpPr>
          <p:nvPr>
            <p:ph type="ftr" sz="quarter" idx="2"/>
          </p:nvPr>
        </p:nvSpPr>
        <p:spPr>
          <a:xfrm>
            <a:off x="0" y="9721853"/>
            <a:ext cx="3076575" cy="512763"/>
          </a:xfrm>
          <a:prstGeom prst="rect">
            <a:avLst/>
          </a:prstGeom>
        </p:spPr>
        <p:txBody>
          <a:bodyPr vert="horz" lIns="91424" tIns="45713" rIns="91424" bIns="45713"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4021139" y="9721853"/>
            <a:ext cx="3076575" cy="512763"/>
          </a:xfrm>
          <a:prstGeom prst="rect">
            <a:avLst/>
          </a:prstGeom>
        </p:spPr>
        <p:txBody>
          <a:bodyPr vert="horz" lIns="91424" tIns="45713" rIns="91424" bIns="45713" rtlCol="0" anchor="b"/>
          <a:lstStyle>
            <a:lvl1pPr algn="r">
              <a:defRPr sz="1200"/>
            </a:lvl1pPr>
          </a:lstStyle>
          <a:p>
            <a:fld id="{C5AC3C2A-5616-465C-ADC7-5C0936745AC6}" type="slidenum">
              <a:rPr lang="ko-KR" altLang="en-US" smtClean="0"/>
              <a:t>‹#›</a:t>
            </a:fld>
            <a:endParaRPr lang="ko-KR" altLang="en-US" dirty="0"/>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3077137" cy="513858"/>
          </a:xfrm>
          <a:prstGeom prst="rect">
            <a:avLst/>
          </a:prstGeom>
        </p:spPr>
        <p:txBody>
          <a:bodyPr vert="horz" lIns="94729" tIns="47364" rIns="94729" bIns="47364" rtlCol="0"/>
          <a:lstStyle>
            <a:lvl1pPr algn="l">
              <a:defRPr sz="1200"/>
            </a:lvl1pPr>
          </a:lstStyle>
          <a:p>
            <a:endParaRPr lang="ko-KR" altLang="en-US" dirty="0"/>
          </a:p>
        </p:txBody>
      </p:sp>
      <p:sp>
        <p:nvSpPr>
          <p:cNvPr id="3" name="날짜 개체 틀 2"/>
          <p:cNvSpPr>
            <a:spLocks noGrp="1"/>
          </p:cNvSpPr>
          <p:nvPr>
            <p:ph type="dt" idx="1"/>
          </p:nvPr>
        </p:nvSpPr>
        <p:spPr>
          <a:xfrm>
            <a:off x="4020509" y="5"/>
            <a:ext cx="3077137" cy="513858"/>
          </a:xfrm>
          <a:prstGeom prst="rect">
            <a:avLst/>
          </a:prstGeom>
        </p:spPr>
        <p:txBody>
          <a:bodyPr vert="horz" lIns="94729" tIns="47364" rIns="94729" bIns="47364" rtlCol="0"/>
          <a:lstStyle>
            <a:lvl1pPr algn="r">
              <a:defRPr sz="1200"/>
            </a:lvl1pPr>
          </a:lstStyle>
          <a:p>
            <a:fld id="{302BBF34-5FAE-45DE-9BB4-C75EEFBA211F}" type="datetimeFigureOut">
              <a:rPr lang="ko-KR" altLang="en-US" smtClean="0"/>
              <a:t>2022-05-16</a:t>
            </a:fld>
            <a:endParaRPr lang="ko-KR" altLang="en-US" dirty="0"/>
          </a:p>
        </p:txBody>
      </p:sp>
      <p:sp>
        <p:nvSpPr>
          <p:cNvPr id="4" name="슬라이드 이미지 개체 틀 3"/>
          <p:cNvSpPr>
            <a:spLocks noGrp="1" noRot="1" noChangeAspect="1"/>
          </p:cNvSpPr>
          <p:nvPr>
            <p:ph type="sldImg" idx="2"/>
          </p:nvPr>
        </p:nvSpPr>
        <p:spPr>
          <a:xfrm>
            <a:off x="1057275" y="1281113"/>
            <a:ext cx="4984750" cy="3451225"/>
          </a:xfrm>
          <a:prstGeom prst="rect">
            <a:avLst/>
          </a:prstGeom>
          <a:noFill/>
          <a:ln w="12700">
            <a:solidFill>
              <a:prstClr val="black"/>
            </a:solidFill>
          </a:ln>
        </p:spPr>
        <p:txBody>
          <a:bodyPr vert="horz" lIns="94729" tIns="47364" rIns="94729" bIns="47364" rtlCol="0" anchor="ctr"/>
          <a:lstStyle/>
          <a:p>
            <a:endParaRPr lang="ko-KR" altLang="en-US" dirty="0"/>
          </a:p>
        </p:txBody>
      </p:sp>
      <p:sp>
        <p:nvSpPr>
          <p:cNvPr id="5" name="슬라이드 노트 개체 틀 4"/>
          <p:cNvSpPr>
            <a:spLocks noGrp="1"/>
          </p:cNvSpPr>
          <p:nvPr>
            <p:ph type="body" sz="quarter" idx="3"/>
          </p:nvPr>
        </p:nvSpPr>
        <p:spPr>
          <a:xfrm>
            <a:off x="709599" y="4925838"/>
            <a:ext cx="5680103" cy="4029040"/>
          </a:xfrm>
          <a:prstGeom prst="rect">
            <a:avLst/>
          </a:prstGeom>
        </p:spPr>
        <p:txBody>
          <a:bodyPr vert="horz" lIns="94729" tIns="47364" rIns="94729" bIns="4736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7"/>
            <a:ext cx="3077137" cy="513858"/>
          </a:xfrm>
          <a:prstGeom prst="rect">
            <a:avLst/>
          </a:prstGeom>
        </p:spPr>
        <p:txBody>
          <a:bodyPr vert="horz" lIns="94729" tIns="47364" rIns="94729" bIns="47364"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0509" y="9720757"/>
            <a:ext cx="3077137" cy="513858"/>
          </a:xfrm>
          <a:prstGeom prst="rect">
            <a:avLst/>
          </a:prstGeom>
        </p:spPr>
        <p:txBody>
          <a:bodyPr vert="horz" lIns="94729" tIns="47364" rIns="94729" bIns="47364" rtlCol="0" anchor="b"/>
          <a:lstStyle>
            <a:lvl1pPr algn="r">
              <a:defRPr sz="1200"/>
            </a:lvl1pPr>
          </a:lstStyle>
          <a:p>
            <a:fld id="{2D191434-8AB6-44B3-8C0F-27FE76ED9774}" type="slidenum">
              <a:rPr lang="ko-KR" altLang="en-US" smtClean="0"/>
              <a:t>‹#›</a:t>
            </a:fld>
            <a:endParaRPr lang="ko-KR" altLang="en-US" dirty="0"/>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dirty="0"/>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11</a:t>
            </a:fld>
            <a:endParaRPr lang="ko-KR" altLang="en-US" dirty="0"/>
          </a:p>
        </p:txBody>
      </p:sp>
    </p:spTree>
    <p:extLst>
      <p:ext uri="{BB962C8B-B14F-4D97-AF65-F5344CB8AC3E}">
        <p14:creationId xmlns:p14="http://schemas.microsoft.com/office/powerpoint/2010/main" val="271099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12</a:t>
            </a:fld>
            <a:endParaRPr lang="ko-KR" altLang="en-US" dirty="0"/>
          </a:p>
        </p:txBody>
      </p:sp>
    </p:spTree>
    <p:extLst>
      <p:ext uri="{BB962C8B-B14F-4D97-AF65-F5344CB8AC3E}">
        <p14:creationId xmlns:p14="http://schemas.microsoft.com/office/powerpoint/2010/main" val="1164992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3716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6867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9399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36807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72074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11960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19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6131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9393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dirty="0"/>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43485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26">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26">
                <a:defRPr/>
              </a:pPr>
              <a:t>22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7467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23</a:t>
            </a:fld>
            <a:endParaRPr lang="ko-KR" altLang="en-US" dirty="0"/>
          </a:p>
        </p:txBody>
      </p:sp>
    </p:spTree>
    <p:extLst>
      <p:ext uri="{BB962C8B-B14F-4D97-AF65-F5344CB8AC3E}">
        <p14:creationId xmlns:p14="http://schemas.microsoft.com/office/powerpoint/2010/main" val="4049815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24</a:t>
            </a:fld>
            <a:endParaRPr lang="ko-KR" altLang="en-US" dirty="0"/>
          </a:p>
        </p:txBody>
      </p:sp>
    </p:spTree>
    <p:extLst>
      <p:ext uri="{BB962C8B-B14F-4D97-AF65-F5344CB8AC3E}">
        <p14:creationId xmlns:p14="http://schemas.microsoft.com/office/powerpoint/2010/main" val="973401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25</a:t>
            </a:fld>
            <a:endParaRPr lang="ko-KR" altLang="en-US" dirty="0"/>
          </a:p>
        </p:txBody>
      </p:sp>
    </p:spTree>
    <p:extLst>
      <p:ext uri="{BB962C8B-B14F-4D97-AF65-F5344CB8AC3E}">
        <p14:creationId xmlns:p14="http://schemas.microsoft.com/office/powerpoint/2010/main" val="2029735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26</a:t>
            </a:fld>
            <a:endParaRPr lang="ko-KR" altLang="en-US" dirty="0"/>
          </a:p>
        </p:txBody>
      </p:sp>
    </p:spTree>
    <p:extLst>
      <p:ext uri="{BB962C8B-B14F-4D97-AF65-F5344CB8AC3E}">
        <p14:creationId xmlns:p14="http://schemas.microsoft.com/office/powerpoint/2010/main" val="115200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27</a:t>
            </a:fld>
            <a:endParaRPr lang="ko-KR" altLang="en-US" dirty="0"/>
          </a:p>
        </p:txBody>
      </p:sp>
    </p:spTree>
    <p:extLst>
      <p:ext uri="{BB962C8B-B14F-4D97-AF65-F5344CB8AC3E}">
        <p14:creationId xmlns:p14="http://schemas.microsoft.com/office/powerpoint/2010/main" val="3290969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28</a:t>
            </a:fld>
            <a:endParaRPr lang="ko-KR" altLang="en-US" dirty="0"/>
          </a:p>
        </p:txBody>
      </p:sp>
    </p:spTree>
    <p:extLst>
      <p:ext uri="{BB962C8B-B14F-4D97-AF65-F5344CB8AC3E}">
        <p14:creationId xmlns:p14="http://schemas.microsoft.com/office/powerpoint/2010/main" val="3262772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29</a:t>
            </a:fld>
            <a:endParaRPr lang="ko-KR" altLang="en-US" dirty="0"/>
          </a:p>
        </p:txBody>
      </p:sp>
    </p:spTree>
    <p:extLst>
      <p:ext uri="{BB962C8B-B14F-4D97-AF65-F5344CB8AC3E}">
        <p14:creationId xmlns:p14="http://schemas.microsoft.com/office/powerpoint/2010/main" val="2891564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30</a:t>
            </a:fld>
            <a:endParaRPr lang="ko-KR" altLang="en-US" dirty="0"/>
          </a:p>
        </p:txBody>
      </p:sp>
    </p:spTree>
    <p:extLst>
      <p:ext uri="{BB962C8B-B14F-4D97-AF65-F5344CB8AC3E}">
        <p14:creationId xmlns:p14="http://schemas.microsoft.com/office/powerpoint/2010/main" val="98149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a:t>
            </a:fld>
            <a:endParaRPr lang="ko-KR" altLang="en-US" dirty="0"/>
          </a:p>
        </p:txBody>
      </p:sp>
    </p:spTree>
    <p:extLst>
      <p:ext uri="{BB962C8B-B14F-4D97-AF65-F5344CB8AC3E}">
        <p14:creationId xmlns:p14="http://schemas.microsoft.com/office/powerpoint/2010/main" val="154439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31</a:t>
            </a:fld>
            <a:endParaRPr lang="ko-KR" altLang="en-US" dirty="0"/>
          </a:p>
        </p:txBody>
      </p:sp>
    </p:spTree>
    <p:extLst>
      <p:ext uri="{BB962C8B-B14F-4D97-AF65-F5344CB8AC3E}">
        <p14:creationId xmlns:p14="http://schemas.microsoft.com/office/powerpoint/2010/main" val="2557573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32</a:t>
            </a:fld>
            <a:endParaRPr lang="ko-KR" altLang="en-US" dirty="0"/>
          </a:p>
        </p:txBody>
      </p:sp>
    </p:spTree>
    <p:extLst>
      <p:ext uri="{BB962C8B-B14F-4D97-AF65-F5344CB8AC3E}">
        <p14:creationId xmlns:p14="http://schemas.microsoft.com/office/powerpoint/2010/main" val="775538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33</a:t>
            </a:fld>
            <a:endParaRPr lang="ko-KR" altLang="en-US" dirty="0"/>
          </a:p>
        </p:txBody>
      </p:sp>
    </p:spTree>
    <p:extLst>
      <p:ext uri="{BB962C8B-B14F-4D97-AF65-F5344CB8AC3E}">
        <p14:creationId xmlns:p14="http://schemas.microsoft.com/office/powerpoint/2010/main" val="3688827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34</a:t>
            </a:fld>
            <a:endParaRPr lang="ko-KR" altLang="en-US" dirty="0"/>
          </a:p>
        </p:txBody>
      </p:sp>
    </p:spTree>
    <p:extLst>
      <p:ext uri="{BB962C8B-B14F-4D97-AF65-F5344CB8AC3E}">
        <p14:creationId xmlns:p14="http://schemas.microsoft.com/office/powerpoint/2010/main" val="920179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35</a:t>
            </a:fld>
            <a:endParaRPr lang="ko-KR" altLang="en-US" dirty="0"/>
          </a:p>
        </p:txBody>
      </p:sp>
    </p:spTree>
    <p:extLst>
      <p:ext uri="{BB962C8B-B14F-4D97-AF65-F5344CB8AC3E}">
        <p14:creationId xmlns:p14="http://schemas.microsoft.com/office/powerpoint/2010/main" val="164210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36</a:t>
            </a:fld>
            <a:endParaRPr lang="ko-KR" altLang="en-US" dirty="0"/>
          </a:p>
        </p:txBody>
      </p:sp>
    </p:spTree>
    <p:extLst>
      <p:ext uri="{BB962C8B-B14F-4D97-AF65-F5344CB8AC3E}">
        <p14:creationId xmlns:p14="http://schemas.microsoft.com/office/powerpoint/2010/main" val="2853650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37</a:t>
            </a:fld>
            <a:endParaRPr lang="ko-KR" altLang="en-US" dirty="0"/>
          </a:p>
        </p:txBody>
      </p:sp>
    </p:spTree>
    <p:extLst>
      <p:ext uri="{BB962C8B-B14F-4D97-AF65-F5344CB8AC3E}">
        <p14:creationId xmlns:p14="http://schemas.microsoft.com/office/powerpoint/2010/main" val="2643970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38</a:t>
            </a:fld>
            <a:endParaRPr lang="ko-KR" altLang="en-US" dirty="0"/>
          </a:p>
        </p:txBody>
      </p:sp>
    </p:spTree>
    <p:extLst>
      <p:ext uri="{BB962C8B-B14F-4D97-AF65-F5344CB8AC3E}">
        <p14:creationId xmlns:p14="http://schemas.microsoft.com/office/powerpoint/2010/main" val="1952923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39</a:t>
            </a:fld>
            <a:endParaRPr lang="ko-KR" altLang="en-US" dirty="0"/>
          </a:p>
        </p:txBody>
      </p:sp>
    </p:spTree>
    <p:extLst>
      <p:ext uri="{BB962C8B-B14F-4D97-AF65-F5344CB8AC3E}">
        <p14:creationId xmlns:p14="http://schemas.microsoft.com/office/powerpoint/2010/main" val="2084468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40</a:t>
            </a:fld>
            <a:endParaRPr lang="ko-KR" altLang="en-US" dirty="0"/>
          </a:p>
        </p:txBody>
      </p:sp>
    </p:spTree>
    <p:extLst>
      <p:ext uri="{BB962C8B-B14F-4D97-AF65-F5344CB8AC3E}">
        <p14:creationId xmlns:p14="http://schemas.microsoft.com/office/powerpoint/2010/main" val="1667376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a:t>
            </a:fld>
            <a:endParaRPr lang="ko-KR" altLang="en-US" dirty="0"/>
          </a:p>
        </p:txBody>
      </p:sp>
    </p:spTree>
    <p:extLst>
      <p:ext uri="{BB962C8B-B14F-4D97-AF65-F5344CB8AC3E}">
        <p14:creationId xmlns:p14="http://schemas.microsoft.com/office/powerpoint/2010/main" val="2765158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41</a:t>
            </a:fld>
            <a:endParaRPr lang="ko-KR" altLang="en-US" dirty="0"/>
          </a:p>
        </p:txBody>
      </p:sp>
    </p:spTree>
    <p:extLst>
      <p:ext uri="{BB962C8B-B14F-4D97-AF65-F5344CB8AC3E}">
        <p14:creationId xmlns:p14="http://schemas.microsoft.com/office/powerpoint/2010/main" val="59958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42</a:t>
            </a:fld>
            <a:endParaRPr lang="ko-KR" altLang="en-US" dirty="0"/>
          </a:p>
        </p:txBody>
      </p:sp>
    </p:spTree>
    <p:extLst>
      <p:ext uri="{BB962C8B-B14F-4D97-AF65-F5344CB8AC3E}">
        <p14:creationId xmlns:p14="http://schemas.microsoft.com/office/powerpoint/2010/main" val="988828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43</a:t>
            </a:fld>
            <a:endParaRPr lang="ko-KR" altLang="en-US" dirty="0"/>
          </a:p>
        </p:txBody>
      </p:sp>
    </p:spTree>
    <p:extLst>
      <p:ext uri="{BB962C8B-B14F-4D97-AF65-F5344CB8AC3E}">
        <p14:creationId xmlns:p14="http://schemas.microsoft.com/office/powerpoint/2010/main" val="809550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44</a:t>
            </a:fld>
            <a:endParaRPr lang="ko-KR" altLang="en-US" dirty="0"/>
          </a:p>
        </p:txBody>
      </p:sp>
    </p:spTree>
    <p:extLst>
      <p:ext uri="{BB962C8B-B14F-4D97-AF65-F5344CB8AC3E}">
        <p14:creationId xmlns:p14="http://schemas.microsoft.com/office/powerpoint/2010/main" val="10511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45</a:t>
            </a:fld>
            <a:endParaRPr lang="ko-KR" altLang="en-US" dirty="0"/>
          </a:p>
        </p:txBody>
      </p:sp>
    </p:spTree>
    <p:extLst>
      <p:ext uri="{BB962C8B-B14F-4D97-AF65-F5344CB8AC3E}">
        <p14:creationId xmlns:p14="http://schemas.microsoft.com/office/powerpoint/2010/main" val="322633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46</a:t>
            </a:fld>
            <a:endParaRPr lang="ko-KR" altLang="en-US" dirty="0"/>
          </a:p>
        </p:txBody>
      </p:sp>
    </p:spTree>
    <p:extLst>
      <p:ext uri="{BB962C8B-B14F-4D97-AF65-F5344CB8AC3E}">
        <p14:creationId xmlns:p14="http://schemas.microsoft.com/office/powerpoint/2010/main" val="2072791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47</a:t>
            </a:fld>
            <a:endParaRPr lang="ko-KR" altLang="en-US" dirty="0"/>
          </a:p>
        </p:txBody>
      </p:sp>
    </p:spTree>
    <p:extLst>
      <p:ext uri="{BB962C8B-B14F-4D97-AF65-F5344CB8AC3E}">
        <p14:creationId xmlns:p14="http://schemas.microsoft.com/office/powerpoint/2010/main" val="2405070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48</a:t>
            </a:fld>
            <a:endParaRPr lang="ko-KR" altLang="en-US" dirty="0"/>
          </a:p>
        </p:txBody>
      </p:sp>
    </p:spTree>
    <p:extLst>
      <p:ext uri="{BB962C8B-B14F-4D97-AF65-F5344CB8AC3E}">
        <p14:creationId xmlns:p14="http://schemas.microsoft.com/office/powerpoint/2010/main" val="3560156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49</a:t>
            </a:fld>
            <a:endParaRPr lang="ko-KR" altLang="en-US" dirty="0"/>
          </a:p>
        </p:txBody>
      </p:sp>
    </p:spTree>
    <p:extLst>
      <p:ext uri="{BB962C8B-B14F-4D97-AF65-F5344CB8AC3E}">
        <p14:creationId xmlns:p14="http://schemas.microsoft.com/office/powerpoint/2010/main" val="4276622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dirty="0"/>
          </a:p>
        </p:txBody>
      </p:sp>
    </p:spTree>
    <p:extLst>
      <p:ext uri="{BB962C8B-B14F-4D97-AF65-F5344CB8AC3E}">
        <p14:creationId xmlns:p14="http://schemas.microsoft.com/office/powerpoint/2010/main" val="29462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a:t>
            </a:fld>
            <a:endParaRPr lang="ko-KR" altLang="en-US" dirty="0"/>
          </a:p>
        </p:txBody>
      </p:sp>
    </p:spTree>
    <p:extLst>
      <p:ext uri="{BB962C8B-B14F-4D97-AF65-F5344CB8AC3E}">
        <p14:creationId xmlns:p14="http://schemas.microsoft.com/office/powerpoint/2010/main" val="2503232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dirty="0"/>
          </a:p>
        </p:txBody>
      </p:sp>
    </p:spTree>
    <p:extLst>
      <p:ext uri="{BB962C8B-B14F-4D97-AF65-F5344CB8AC3E}">
        <p14:creationId xmlns:p14="http://schemas.microsoft.com/office/powerpoint/2010/main" val="1298792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52</a:t>
            </a:fld>
            <a:endParaRPr lang="ko-KR" altLang="en-US" dirty="0"/>
          </a:p>
        </p:txBody>
      </p:sp>
    </p:spTree>
    <p:extLst>
      <p:ext uri="{BB962C8B-B14F-4D97-AF65-F5344CB8AC3E}">
        <p14:creationId xmlns:p14="http://schemas.microsoft.com/office/powerpoint/2010/main" val="2979376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53</a:t>
            </a:fld>
            <a:endParaRPr lang="ko-KR" altLang="en-US" dirty="0"/>
          </a:p>
        </p:txBody>
      </p:sp>
    </p:spTree>
    <p:extLst>
      <p:ext uri="{BB962C8B-B14F-4D97-AF65-F5344CB8AC3E}">
        <p14:creationId xmlns:p14="http://schemas.microsoft.com/office/powerpoint/2010/main" val="78789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54</a:t>
            </a:fld>
            <a:endParaRPr lang="ko-KR" altLang="en-US" dirty="0"/>
          </a:p>
        </p:txBody>
      </p:sp>
    </p:spTree>
    <p:extLst>
      <p:ext uri="{BB962C8B-B14F-4D97-AF65-F5344CB8AC3E}">
        <p14:creationId xmlns:p14="http://schemas.microsoft.com/office/powerpoint/2010/main" val="3179115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55</a:t>
            </a:fld>
            <a:endParaRPr lang="ko-KR" altLang="en-US" dirty="0"/>
          </a:p>
        </p:txBody>
      </p:sp>
    </p:spTree>
    <p:extLst>
      <p:ext uri="{BB962C8B-B14F-4D97-AF65-F5344CB8AC3E}">
        <p14:creationId xmlns:p14="http://schemas.microsoft.com/office/powerpoint/2010/main" val="3102058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56</a:t>
            </a:fld>
            <a:endParaRPr lang="ko-KR" altLang="en-US" dirty="0"/>
          </a:p>
        </p:txBody>
      </p:sp>
    </p:spTree>
    <p:extLst>
      <p:ext uri="{BB962C8B-B14F-4D97-AF65-F5344CB8AC3E}">
        <p14:creationId xmlns:p14="http://schemas.microsoft.com/office/powerpoint/2010/main" val="112558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57</a:t>
            </a:fld>
            <a:endParaRPr lang="ko-KR" altLang="en-US" dirty="0"/>
          </a:p>
        </p:txBody>
      </p:sp>
    </p:spTree>
    <p:extLst>
      <p:ext uri="{BB962C8B-B14F-4D97-AF65-F5344CB8AC3E}">
        <p14:creationId xmlns:p14="http://schemas.microsoft.com/office/powerpoint/2010/main" val="1518298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58</a:t>
            </a:fld>
            <a:endParaRPr lang="ko-KR" altLang="en-US" dirty="0"/>
          </a:p>
        </p:txBody>
      </p:sp>
    </p:spTree>
    <p:extLst>
      <p:ext uri="{BB962C8B-B14F-4D97-AF65-F5344CB8AC3E}">
        <p14:creationId xmlns:p14="http://schemas.microsoft.com/office/powerpoint/2010/main" val="3386281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59</a:t>
            </a:fld>
            <a:endParaRPr lang="ko-KR" altLang="en-US" dirty="0"/>
          </a:p>
        </p:txBody>
      </p:sp>
    </p:spTree>
    <p:extLst>
      <p:ext uri="{BB962C8B-B14F-4D97-AF65-F5344CB8AC3E}">
        <p14:creationId xmlns:p14="http://schemas.microsoft.com/office/powerpoint/2010/main" val="2314915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60</a:t>
            </a:fld>
            <a:endParaRPr lang="ko-KR" altLang="en-US" dirty="0"/>
          </a:p>
        </p:txBody>
      </p:sp>
    </p:spTree>
    <p:extLst>
      <p:ext uri="{BB962C8B-B14F-4D97-AF65-F5344CB8AC3E}">
        <p14:creationId xmlns:p14="http://schemas.microsoft.com/office/powerpoint/2010/main" val="377829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2FEE106-D861-6343-96FF-5BF90692C3C7}" type="slidenum">
              <a:rPr lang="en-US" smtClean="0"/>
              <a:t>7</a:t>
            </a:fld>
            <a:endParaRPr lang="en-US" dirty="0"/>
          </a:p>
        </p:txBody>
      </p:sp>
    </p:spTree>
    <p:extLst>
      <p:ext uri="{BB962C8B-B14F-4D97-AF65-F5344CB8AC3E}">
        <p14:creationId xmlns:p14="http://schemas.microsoft.com/office/powerpoint/2010/main" val="669282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61</a:t>
            </a:fld>
            <a:endParaRPr lang="ko-KR" altLang="en-US" dirty="0"/>
          </a:p>
        </p:txBody>
      </p:sp>
    </p:spTree>
    <p:extLst>
      <p:ext uri="{BB962C8B-B14F-4D97-AF65-F5344CB8AC3E}">
        <p14:creationId xmlns:p14="http://schemas.microsoft.com/office/powerpoint/2010/main" val="3993204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62</a:t>
            </a:fld>
            <a:endParaRPr lang="ko-KR" altLang="en-US" dirty="0"/>
          </a:p>
        </p:txBody>
      </p:sp>
    </p:spTree>
    <p:extLst>
      <p:ext uri="{BB962C8B-B14F-4D97-AF65-F5344CB8AC3E}">
        <p14:creationId xmlns:p14="http://schemas.microsoft.com/office/powerpoint/2010/main" val="1861979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63</a:t>
            </a:fld>
            <a:endParaRPr lang="ko-KR" altLang="en-US" dirty="0"/>
          </a:p>
        </p:txBody>
      </p:sp>
    </p:spTree>
    <p:extLst>
      <p:ext uri="{BB962C8B-B14F-4D97-AF65-F5344CB8AC3E}">
        <p14:creationId xmlns:p14="http://schemas.microsoft.com/office/powerpoint/2010/main" val="2520941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64</a:t>
            </a:fld>
            <a:endParaRPr lang="ko-KR" altLang="en-US" dirty="0"/>
          </a:p>
        </p:txBody>
      </p:sp>
    </p:spTree>
    <p:extLst>
      <p:ext uri="{BB962C8B-B14F-4D97-AF65-F5344CB8AC3E}">
        <p14:creationId xmlns:p14="http://schemas.microsoft.com/office/powerpoint/2010/main" val="1732091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65</a:t>
            </a:fld>
            <a:endParaRPr lang="ko-KR" altLang="en-US" dirty="0"/>
          </a:p>
        </p:txBody>
      </p:sp>
    </p:spTree>
    <p:extLst>
      <p:ext uri="{BB962C8B-B14F-4D97-AF65-F5344CB8AC3E}">
        <p14:creationId xmlns:p14="http://schemas.microsoft.com/office/powerpoint/2010/main" val="17654962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66</a:t>
            </a:fld>
            <a:endParaRPr lang="ko-KR" altLang="en-US" dirty="0"/>
          </a:p>
        </p:txBody>
      </p:sp>
    </p:spTree>
    <p:extLst>
      <p:ext uri="{BB962C8B-B14F-4D97-AF65-F5344CB8AC3E}">
        <p14:creationId xmlns:p14="http://schemas.microsoft.com/office/powerpoint/2010/main" val="1765496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67</a:t>
            </a:fld>
            <a:endParaRPr lang="ko-KR" altLang="en-US" dirty="0"/>
          </a:p>
        </p:txBody>
      </p:sp>
    </p:spTree>
    <p:extLst>
      <p:ext uri="{BB962C8B-B14F-4D97-AF65-F5344CB8AC3E}">
        <p14:creationId xmlns:p14="http://schemas.microsoft.com/office/powerpoint/2010/main" val="40241338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68</a:t>
            </a:fld>
            <a:endParaRPr lang="ko-KR" altLang="en-US" dirty="0"/>
          </a:p>
        </p:txBody>
      </p:sp>
    </p:spTree>
    <p:extLst>
      <p:ext uri="{BB962C8B-B14F-4D97-AF65-F5344CB8AC3E}">
        <p14:creationId xmlns:p14="http://schemas.microsoft.com/office/powerpoint/2010/main" val="2053624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69</a:t>
            </a:fld>
            <a:endParaRPr lang="ko-KR" altLang="en-US" dirty="0"/>
          </a:p>
        </p:txBody>
      </p:sp>
    </p:spTree>
    <p:extLst>
      <p:ext uri="{BB962C8B-B14F-4D97-AF65-F5344CB8AC3E}">
        <p14:creationId xmlns:p14="http://schemas.microsoft.com/office/powerpoint/2010/main" val="63757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70</a:t>
            </a:fld>
            <a:endParaRPr lang="ko-KR" altLang="en-US" dirty="0"/>
          </a:p>
        </p:txBody>
      </p:sp>
    </p:spTree>
    <p:extLst>
      <p:ext uri="{BB962C8B-B14F-4D97-AF65-F5344CB8AC3E}">
        <p14:creationId xmlns:p14="http://schemas.microsoft.com/office/powerpoint/2010/main" val="348198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8</a:t>
            </a:fld>
            <a:endParaRPr lang="ko-KR" altLang="en-US" dirty="0"/>
          </a:p>
        </p:txBody>
      </p:sp>
    </p:spTree>
    <p:extLst>
      <p:ext uri="{BB962C8B-B14F-4D97-AF65-F5344CB8AC3E}">
        <p14:creationId xmlns:p14="http://schemas.microsoft.com/office/powerpoint/2010/main" val="2078906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71</a:t>
            </a:fld>
            <a:endParaRPr lang="ko-KR" altLang="en-US" dirty="0"/>
          </a:p>
        </p:txBody>
      </p:sp>
    </p:spTree>
    <p:extLst>
      <p:ext uri="{BB962C8B-B14F-4D97-AF65-F5344CB8AC3E}">
        <p14:creationId xmlns:p14="http://schemas.microsoft.com/office/powerpoint/2010/main" val="41815904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72</a:t>
            </a:fld>
            <a:endParaRPr lang="ko-KR" altLang="en-US" dirty="0"/>
          </a:p>
        </p:txBody>
      </p:sp>
    </p:spTree>
    <p:extLst>
      <p:ext uri="{BB962C8B-B14F-4D97-AF65-F5344CB8AC3E}">
        <p14:creationId xmlns:p14="http://schemas.microsoft.com/office/powerpoint/2010/main" val="32388562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73</a:t>
            </a:fld>
            <a:endParaRPr lang="ko-KR" altLang="en-US" dirty="0"/>
          </a:p>
        </p:txBody>
      </p:sp>
    </p:spTree>
    <p:extLst>
      <p:ext uri="{BB962C8B-B14F-4D97-AF65-F5344CB8AC3E}">
        <p14:creationId xmlns:p14="http://schemas.microsoft.com/office/powerpoint/2010/main" val="4060684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74</a:t>
            </a:fld>
            <a:endParaRPr lang="ko-KR" altLang="en-US" dirty="0"/>
          </a:p>
        </p:txBody>
      </p:sp>
    </p:spTree>
    <p:extLst>
      <p:ext uri="{BB962C8B-B14F-4D97-AF65-F5344CB8AC3E}">
        <p14:creationId xmlns:p14="http://schemas.microsoft.com/office/powerpoint/2010/main" val="2381580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75</a:t>
            </a:fld>
            <a:endParaRPr lang="ko-KR" altLang="en-US" dirty="0"/>
          </a:p>
        </p:txBody>
      </p:sp>
    </p:spTree>
    <p:extLst>
      <p:ext uri="{BB962C8B-B14F-4D97-AF65-F5344CB8AC3E}">
        <p14:creationId xmlns:p14="http://schemas.microsoft.com/office/powerpoint/2010/main" val="16286190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76</a:t>
            </a:fld>
            <a:endParaRPr lang="ko-KR" altLang="en-US" dirty="0"/>
          </a:p>
        </p:txBody>
      </p:sp>
    </p:spTree>
    <p:extLst>
      <p:ext uri="{BB962C8B-B14F-4D97-AF65-F5344CB8AC3E}">
        <p14:creationId xmlns:p14="http://schemas.microsoft.com/office/powerpoint/2010/main" val="4060684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77</a:t>
            </a:fld>
            <a:endParaRPr lang="ko-KR" altLang="en-US" dirty="0"/>
          </a:p>
        </p:txBody>
      </p:sp>
    </p:spTree>
    <p:extLst>
      <p:ext uri="{BB962C8B-B14F-4D97-AF65-F5344CB8AC3E}">
        <p14:creationId xmlns:p14="http://schemas.microsoft.com/office/powerpoint/2010/main" val="20794380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78</a:t>
            </a:fld>
            <a:endParaRPr lang="en-US" dirty="0"/>
          </a:p>
        </p:txBody>
      </p:sp>
    </p:spTree>
    <p:extLst>
      <p:ext uri="{BB962C8B-B14F-4D97-AF65-F5344CB8AC3E}">
        <p14:creationId xmlns:p14="http://schemas.microsoft.com/office/powerpoint/2010/main" val="292962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9</a:t>
            </a:fld>
            <a:endParaRPr lang="ko-KR" altLang="en-US" dirty="0"/>
          </a:p>
        </p:txBody>
      </p:sp>
    </p:spTree>
    <p:extLst>
      <p:ext uri="{BB962C8B-B14F-4D97-AF65-F5344CB8AC3E}">
        <p14:creationId xmlns:p14="http://schemas.microsoft.com/office/powerpoint/2010/main" val="178484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10</a:t>
            </a:fld>
            <a:endParaRPr lang="ko-KR" altLang="en-US" dirty="0"/>
          </a:p>
        </p:txBody>
      </p:sp>
    </p:spTree>
    <p:extLst>
      <p:ext uri="{BB962C8B-B14F-4D97-AF65-F5344CB8AC3E}">
        <p14:creationId xmlns:p14="http://schemas.microsoft.com/office/powerpoint/2010/main" val="984758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9E5AF37-3340-44C5-A455-1B3F8D6AF116}"/>
              </a:ext>
            </a:extLst>
          </p:cNvPr>
          <p:cNvPicPr>
            <a:picLocks noChangeAspect="1"/>
          </p:cNvPicPr>
          <p:nvPr userDrawn="1"/>
        </p:nvPicPr>
        <p:blipFill>
          <a:blip r:embed="rId2"/>
          <a:stretch>
            <a:fillRect/>
          </a:stretch>
        </p:blipFill>
        <p:spPr>
          <a:xfrm>
            <a:off x="-9386" y="-12310"/>
            <a:ext cx="9915385" cy="6870310"/>
          </a:xfrm>
          <a:prstGeom prst="rect">
            <a:avLst/>
          </a:prstGeom>
          <a:effectLst>
            <a:outerShdw dist="50800" dir="5400000" sx="1000" sy="1000" algn="ctr" rotWithShape="0">
              <a:srgbClr val="000000">
                <a:alpha val="0"/>
              </a:srgbClr>
            </a:outerShdw>
            <a:reflection blurRad="533400" stA="0" endPos="65000" dist="50800" dir="5400000" sy="-100000" algn="bl" rotWithShape="0"/>
          </a:effectLst>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endParaRPr lang="en-US" altLang="ko-KR" sz="1100" b="1" i="1" dirty="0">
              <a:solidFill>
                <a:srgbClr val="FF0000"/>
              </a:solidFill>
              <a:latin typeface="+mj-ea"/>
              <a:ea typeface="+mj-ea"/>
            </a:endParaRP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dirty="0"/>
              <a:t>Title slide 6</a:t>
            </a:r>
            <a:br>
              <a:rPr lang="en-GB" dirty="0"/>
            </a:br>
            <a:r>
              <a:rPr lang="en-GB" dirty="0"/>
              <a:t>no image</a:t>
            </a:r>
            <a:endParaRPr lang="en-US" dirty="0"/>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22694"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7" name="그림 16">
            <a:extLst>
              <a:ext uri="{FF2B5EF4-FFF2-40B4-BE49-F238E27FC236}">
                <a16:creationId xmlns:a16="http://schemas.microsoft.com/office/drawing/2014/main" id="{3BF6DCAA-4201-4E20-A4C8-339B1C7C1F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endParaRPr lang="en-US" altLang="ko-KR" sz="1100" b="1" i="1" dirty="0">
              <a:solidFill>
                <a:srgbClr val="FF0000"/>
              </a:solidFill>
              <a:latin typeface="+mj-ea"/>
              <a:ea typeface="+mj-ea"/>
            </a:endParaRP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dirty="0">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dirty="0"/>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spTree>
    <p:extLst>
      <p:ext uri="{BB962C8B-B14F-4D97-AF65-F5344CB8AC3E}">
        <p14:creationId xmlns:p14="http://schemas.microsoft.com/office/powerpoint/2010/main" val="3348044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507000" y="187200"/>
            <a:ext cx="9309300" cy="241200"/>
          </a:xfrm>
        </p:spPr>
        <p:txBody>
          <a:bodyPr/>
          <a:lstStyle>
            <a:lvl1pPr>
              <a:defRPr sz="2200">
                <a:latin typeface="KPMG Extralight" panose="020B0303030202040204" pitchFamily="34" charset="0"/>
              </a:defRPr>
            </a:lvl1pPr>
            <a:lvl2pPr>
              <a:defRPr sz="2200">
                <a:latin typeface="KPMG Extralight" panose="020B0303030202040204" pitchFamily="34" charset="0"/>
              </a:defRPr>
            </a:lvl2pPr>
          </a:lstStyle>
          <a:p>
            <a:pPr lvl="0"/>
            <a:r>
              <a:rPr lang="ko-KR" altLang="en-US" dirty="0"/>
              <a:t>마스터 텍스트 스타일을 편집합니다</a:t>
            </a:r>
          </a:p>
          <a:p>
            <a:pPr lvl="1"/>
            <a:endParaRPr lang="ko-KR" altLang="en-US" dirty="0"/>
          </a:p>
        </p:txBody>
      </p:sp>
      <p:sp>
        <p:nvSpPr>
          <p:cNvPr id="5" name="텍스트 개체 틀 4"/>
          <p:cNvSpPr>
            <a:spLocks noGrp="1"/>
          </p:cNvSpPr>
          <p:nvPr>
            <p:ph type="body" sz="quarter" idx="11"/>
          </p:nvPr>
        </p:nvSpPr>
        <p:spPr>
          <a:xfrm>
            <a:off x="507000" y="432000"/>
            <a:ext cx="9309300" cy="723600"/>
          </a:xfrm>
        </p:spPr>
        <p:txBody>
          <a:bodyPr/>
          <a:lstStyle>
            <a:lvl1pPr>
              <a:defRPr sz="4800">
                <a:latin typeface="KPMG Extralight" panose="020B0303030202040204" pitchFamily="34" charset="0"/>
              </a:defRPr>
            </a:lvl1pPr>
            <a:lvl2pPr>
              <a:defRPr sz="4800"/>
            </a:lvl2pPr>
            <a:lvl3pPr>
              <a:defRPr sz="4800"/>
            </a:lvl3pPr>
            <a:lvl4pPr>
              <a:defRPr sz="4800"/>
            </a:lvl4pPr>
            <a:lvl5pPr>
              <a:defRPr sz="4800"/>
            </a:lvl5pPr>
          </a:lstStyle>
          <a:p>
            <a:pPr lvl="0"/>
            <a:r>
              <a:rPr lang="ko-KR" altLang="en-US" dirty="0"/>
              <a:t>마스터 텍스트 스타일을</a:t>
            </a:r>
          </a:p>
        </p:txBody>
      </p:sp>
    </p:spTree>
    <p:extLst>
      <p:ext uri="{BB962C8B-B14F-4D97-AF65-F5344CB8AC3E}">
        <p14:creationId xmlns:p14="http://schemas.microsoft.com/office/powerpoint/2010/main" val="21990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dirty="0">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endParaRPr lang="en-US" altLang="ko-KR" sz="1100" b="1" i="1" dirty="0">
              <a:solidFill>
                <a:srgbClr val="FF0000"/>
              </a:solidFill>
              <a:latin typeface="+mj-ea"/>
              <a:ea typeface="+mj-ea"/>
            </a:endParaRP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dirty="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KPMG Blue</a:t>
              </a:r>
            </a:p>
            <a:p>
              <a:pPr algn="ctr"/>
              <a:r>
                <a:rPr lang="en-US" sz="800" b="1" dirty="0">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Medium Blue</a:t>
              </a:r>
            </a:p>
            <a:p>
              <a:pPr algn="ctr"/>
              <a:r>
                <a:rPr lang="en-US" sz="800" b="1" dirty="0">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Blue</a:t>
              </a:r>
            </a:p>
            <a:p>
              <a:pPr algn="ctr"/>
              <a:r>
                <a:rPr lang="en-US" sz="800" b="1" dirty="0">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Violet</a:t>
              </a:r>
            </a:p>
            <a:p>
              <a:pPr algn="ctr"/>
              <a:r>
                <a:rPr lang="en-US" sz="800" b="1" dirty="0">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Purple</a:t>
              </a:r>
            </a:p>
            <a:p>
              <a:pPr algn="ctr"/>
              <a:r>
                <a:rPr lang="en-US" sz="800" b="1" dirty="0">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Purple</a:t>
              </a:r>
            </a:p>
            <a:p>
              <a:pPr algn="ctr"/>
              <a:r>
                <a:rPr lang="en-US" sz="800" b="1" dirty="0">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Green</a:t>
              </a:r>
            </a:p>
            <a:p>
              <a:pPr algn="ctr"/>
              <a:r>
                <a:rPr lang="en-US" sz="800" b="1" dirty="0">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Dark Green</a:t>
              </a:r>
            </a:p>
            <a:p>
              <a:pPr algn="ctr"/>
              <a:r>
                <a:rPr lang="en-US" sz="800" b="1" dirty="0">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Green</a:t>
              </a:r>
            </a:p>
            <a:p>
              <a:pPr algn="ctr"/>
              <a:r>
                <a:rPr lang="en-US" sz="800" b="1" dirty="0">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Yellow</a:t>
              </a:r>
            </a:p>
            <a:p>
              <a:pPr algn="ctr"/>
              <a:r>
                <a:rPr lang="en-US" sz="800" b="1" dirty="0">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Orange</a:t>
              </a:r>
            </a:p>
            <a:p>
              <a:pPr algn="ctr"/>
              <a:r>
                <a:rPr lang="en-US" sz="800" b="1" dirty="0">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Red</a:t>
              </a:r>
            </a:p>
            <a:p>
              <a:pPr algn="ctr"/>
              <a:r>
                <a:rPr lang="en-US" sz="800" b="1" dirty="0">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Pink</a:t>
              </a:r>
            </a:p>
            <a:p>
              <a:pPr algn="ctr"/>
              <a:r>
                <a:rPr lang="en-US" sz="800" b="1" dirty="0">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dirty="0">
                <a:latin typeface="Arial" panose="020B0604020202020204" pitchFamily="34" charset="0"/>
                <a:ea typeface="+mj-ea"/>
                <a:cs typeface="Arial" panose="020B0604020202020204" pitchFamily="34" charset="0"/>
              </a:rPr>
              <a:t>한글폰트 </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맑은 고딕</a:t>
            </a:r>
            <a:endParaRPr lang="en-US" altLang="ko-KR" sz="900" dirty="0">
              <a:latin typeface="Arial" panose="020B0604020202020204" pitchFamily="34" charset="0"/>
              <a:ea typeface="+mj-ea"/>
              <a:cs typeface="Arial" panose="020B0604020202020204" pitchFamily="34" charset="0"/>
            </a:endParaRPr>
          </a:p>
          <a:p>
            <a:r>
              <a:rPr lang="ko-KR" altLang="en-US" sz="900" dirty="0">
                <a:latin typeface="Arial" panose="020B0604020202020204" pitchFamily="34" charset="0"/>
                <a:ea typeface="+mj-ea"/>
                <a:cs typeface="Arial" panose="020B0604020202020204" pitchFamily="34" charset="0"/>
              </a:rPr>
              <a:t>기타폰트 </a:t>
            </a:r>
            <a:r>
              <a:rPr lang="en-US" altLang="ko-KR" sz="900" dirty="0">
                <a:latin typeface="Arial" panose="020B0604020202020204" pitchFamily="34" charset="0"/>
                <a:ea typeface="+mj-ea"/>
                <a:cs typeface="Arial" panose="020B0604020202020204" pitchFamily="34" charset="0"/>
              </a:rPr>
              <a:t>: Arial</a:t>
            </a:r>
            <a:endParaRPr lang="en-US" altLang="ko-KR" sz="900" baseline="0" dirty="0">
              <a:latin typeface="Arial" panose="020B0604020202020204" pitchFamily="34" charset="0"/>
              <a:ea typeface="+mj-ea"/>
              <a:cs typeface="Arial" panose="020B0604020202020204" pitchFamily="34" charset="0"/>
            </a:endParaRPr>
          </a:p>
          <a:p>
            <a:endParaRPr lang="en-US" altLang="ko-KR" sz="900" baseline="0" dirty="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dirty="0">
                <a:solidFill>
                  <a:schemeClr val="tx1"/>
                </a:solidFill>
                <a:latin typeface="Arial" panose="020B0604020202020204" pitchFamily="34" charset="0"/>
                <a:ea typeface="+mj-ea"/>
                <a:cs typeface="Arial" panose="020B0604020202020204" pitchFamily="34" charset="0"/>
              </a:rPr>
              <a:t>단위</a:t>
            </a:r>
            <a:r>
              <a:rPr lang="en-US" altLang="ko-KR" sz="900" kern="1200" baseline="0" dirty="0">
                <a:solidFill>
                  <a:schemeClr val="tx1"/>
                </a:solidFill>
                <a:latin typeface="Arial" panose="020B0604020202020204" pitchFamily="34" charset="0"/>
                <a:ea typeface="+mj-ea"/>
                <a:cs typeface="Arial" panose="020B0604020202020204" pitchFamily="34" charset="0"/>
              </a:rPr>
              <a:t>: </a:t>
            </a:r>
            <a:r>
              <a:rPr lang="ko-KR" altLang="en-US" sz="900" kern="1200" baseline="0" dirty="0">
                <a:solidFill>
                  <a:schemeClr val="tx1"/>
                </a:solidFill>
                <a:latin typeface="Arial" panose="020B0604020202020204" pitchFamily="34" charset="0"/>
                <a:ea typeface="+mj-ea"/>
                <a:cs typeface="Arial" panose="020B0604020202020204" pitchFamily="34" charset="0"/>
              </a:rPr>
              <a:t>백만원</a:t>
            </a:r>
            <a:endParaRPr lang="en-US" altLang="ko-KR" sz="900" baseline="0" dirty="0">
              <a:latin typeface="Arial" panose="020B0604020202020204" pitchFamily="34" charset="0"/>
              <a:ea typeface="+mj-ea"/>
              <a:cs typeface="Arial" panose="020B0604020202020204" pitchFamily="34" charset="0"/>
            </a:endParaRPr>
          </a:p>
          <a:p>
            <a:r>
              <a:rPr lang="ko-KR" altLang="en-US" sz="900" baseline="0" dirty="0">
                <a:latin typeface="Arial" panose="020B0604020202020204" pitchFamily="34" charset="0"/>
                <a:ea typeface="+mj-ea"/>
                <a:cs typeface="Arial" panose="020B0604020202020204" pitchFamily="34" charset="0"/>
              </a:rPr>
              <a:t>음수 표기 </a:t>
            </a:r>
            <a:r>
              <a:rPr lang="en-US" altLang="ko-KR" sz="900" baseline="0" dirty="0">
                <a:solidFill>
                  <a:schemeClr val="tx1"/>
                </a:solidFill>
                <a:latin typeface="Arial" panose="020B0604020202020204" pitchFamily="34" charset="0"/>
                <a:ea typeface="+mj-ea"/>
                <a:cs typeface="Arial" panose="020B0604020202020204" pitchFamily="34" charset="0"/>
              </a:rPr>
              <a:t>: (XXX), </a:t>
            </a:r>
            <a:r>
              <a:rPr lang="en-US" altLang="ko-KR" sz="900" i="1" baseline="0" dirty="0">
                <a:solidFill>
                  <a:schemeClr val="tx1"/>
                </a:solidFill>
                <a:latin typeface="Arial" panose="020B0604020202020204" pitchFamily="34" charset="0"/>
                <a:ea typeface="+mj-ea"/>
                <a:cs typeface="Arial" panose="020B0604020202020204" pitchFamily="34" charset="0"/>
              </a:rPr>
              <a:t>(X.X%)</a:t>
            </a:r>
          </a:p>
          <a:p>
            <a:r>
              <a:rPr lang="ko-KR" altLang="en-US" sz="900" baseline="0" dirty="0">
                <a:latin typeface="Arial" panose="020B0604020202020204" pitchFamily="34" charset="0"/>
                <a:ea typeface="+mj-ea"/>
                <a:cs typeface="Arial" panose="020B0604020202020204" pitchFamily="34" charset="0"/>
              </a:rPr>
              <a:t>출처</a:t>
            </a:r>
            <a:r>
              <a:rPr lang="en-US" altLang="ko-KR" sz="900" baseline="0" dirty="0">
                <a:latin typeface="Arial" panose="020B0604020202020204" pitchFamily="34" charset="0"/>
                <a:ea typeface="+mj-ea"/>
                <a:cs typeface="Arial" panose="020B0604020202020204" pitchFamily="34" charset="0"/>
              </a:rPr>
              <a:t> </a:t>
            </a:r>
            <a:r>
              <a:rPr lang="ko-KR" altLang="en-US" sz="900" baseline="0" dirty="0">
                <a:latin typeface="Arial" panose="020B0604020202020204" pitchFamily="34" charset="0"/>
                <a:ea typeface="+mj-ea"/>
                <a:cs typeface="Arial" panose="020B0604020202020204" pitchFamily="34" charset="0"/>
              </a:rPr>
              <a:t>표기 </a:t>
            </a:r>
            <a:r>
              <a:rPr lang="en-US" altLang="ko-KR" sz="900" baseline="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Source: XX)</a:t>
            </a:r>
          </a:p>
          <a:p>
            <a:r>
              <a:rPr kumimoji="1" lang="en-US" altLang="ko-KR" sz="900" dirty="0">
                <a:latin typeface="Arial" panose="020B0604020202020204" pitchFamily="34" charset="0"/>
                <a:ea typeface="+mj-ea"/>
                <a:cs typeface="Arial" panose="020B0604020202020204" pitchFamily="34" charset="0"/>
              </a:rPr>
              <a:t>Note </a:t>
            </a:r>
            <a:r>
              <a:rPr kumimoji="1" lang="ko-KR" altLang="en-US" sz="900" dirty="0">
                <a:latin typeface="Arial" panose="020B0604020202020204" pitchFamily="34" charset="0"/>
                <a:ea typeface="+mj-ea"/>
                <a:cs typeface="Arial" panose="020B0604020202020204" pitchFamily="34" charset="0"/>
              </a:rPr>
              <a:t>표기</a:t>
            </a:r>
            <a:r>
              <a:rPr kumimoji="1" lang="en-US" altLang="ko-KR" sz="900" dirty="0">
                <a:latin typeface="Arial" panose="020B0604020202020204" pitchFamily="34" charset="0"/>
                <a:ea typeface="+mj-ea"/>
                <a:cs typeface="Arial" panose="020B0604020202020204" pitchFamily="34" charset="0"/>
              </a:rPr>
              <a:t>: Note:</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XX</a:t>
            </a:r>
          </a:p>
          <a:p>
            <a:r>
              <a:rPr kumimoji="1" lang="ko-KR" altLang="en-US" sz="900" dirty="0">
                <a:latin typeface="Arial" panose="020B0604020202020204" pitchFamily="34" charset="0"/>
                <a:ea typeface="+mj-ea"/>
                <a:cs typeface="Arial" panose="020B0604020202020204" pitchFamily="34" charset="0"/>
              </a:rPr>
              <a:t>연도 표기</a:t>
            </a:r>
            <a:r>
              <a:rPr kumimoji="1" lang="en-US" altLang="ko-KR" sz="900" dirty="0">
                <a:latin typeface="Arial" panose="020B0604020202020204" pitchFamily="34" charset="0"/>
                <a:ea typeface="+mj-ea"/>
                <a:cs typeface="Arial" panose="020B0604020202020204" pitchFamily="34" charset="0"/>
              </a:rPr>
              <a:t>:</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Dec-21, </a:t>
            </a:r>
            <a:r>
              <a:rPr kumimoji="1" lang="en-US" altLang="ko-KR" sz="900" baseline="0" dirty="0">
                <a:latin typeface="Arial" panose="020B0604020202020204" pitchFamily="34" charset="0"/>
                <a:ea typeface="+mj-ea"/>
                <a:cs typeface="Arial" panose="020B0604020202020204" pitchFamily="34" charset="0"/>
              </a:rPr>
              <a:t>FY21</a:t>
            </a:r>
          </a:p>
          <a:p>
            <a:endParaRPr kumimoji="1" lang="en-US" altLang="ko-KR" sz="900" baseline="0" dirty="0">
              <a:latin typeface="Arial" panose="020B0604020202020204" pitchFamily="34" charset="0"/>
              <a:ea typeface="+mj-ea"/>
              <a:cs typeface="Arial" panose="020B0604020202020204" pitchFamily="34" charset="0"/>
            </a:endParaRPr>
          </a:p>
          <a:p>
            <a:r>
              <a:rPr kumimoji="1" lang="ko-KR" altLang="en-US" sz="900" baseline="0" dirty="0">
                <a:latin typeface="Arial" panose="020B0604020202020204" pitchFamily="34" charset="0"/>
                <a:ea typeface="+mj-ea"/>
                <a:cs typeface="Arial" panose="020B0604020202020204" pitchFamily="34" charset="0"/>
              </a:rPr>
              <a:t>표 여백</a:t>
            </a:r>
            <a:r>
              <a:rPr kumimoji="1" lang="en-US" altLang="ko-KR" sz="900" baseline="0" dirty="0">
                <a:latin typeface="Arial" panose="020B0604020202020204" pitchFamily="34" charset="0"/>
                <a:ea typeface="+mj-ea"/>
                <a:cs typeface="Arial" panose="020B0604020202020204" pitchFamily="34" charset="0"/>
              </a:rPr>
              <a:t>: </a:t>
            </a:r>
            <a:r>
              <a:rPr kumimoji="1" lang="ko-KR" altLang="en-US" sz="900" baseline="0" dirty="0">
                <a:latin typeface="Arial" panose="020B0604020202020204" pitchFamily="34" charset="0"/>
                <a:ea typeface="+mj-ea"/>
                <a:cs typeface="Arial" panose="020B0604020202020204" pitchFamily="34" charset="0"/>
              </a:rPr>
              <a:t>좌우 </a:t>
            </a:r>
            <a:r>
              <a:rPr kumimoji="1" lang="en-US" altLang="ko-KR" sz="900" baseline="0" dirty="0">
                <a:latin typeface="Arial" panose="020B0604020202020204" pitchFamily="34" charset="0"/>
                <a:ea typeface="+mj-ea"/>
                <a:cs typeface="Arial" panose="020B0604020202020204" pitchFamily="34" charset="0"/>
              </a:rPr>
              <a:t>0.1, </a:t>
            </a:r>
            <a:r>
              <a:rPr kumimoji="1" lang="ko-KR" altLang="en-US" sz="900" baseline="0" dirty="0">
                <a:latin typeface="Arial" panose="020B0604020202020204" pitchFamily="34" charset="0"/>
                <a:ea typeface="+mj-ea"/>
                <a:cs typeface="Arial" panose="020B0604020202020204" pitchFamily="34" charset="0"/>
              </a:rPr>
              <a:t>상하 </a:t>
            </a:r>
            <a:r>
              <a:rPr kumimoji="1" lang="en-US" altLang="ko-KR" sz="900" baseline="0" dirty="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endParaRPr lang="en-US" altLang="ko-KR" sz="1100" b="1" i="1" dirty="0">
              <a:solidFill>
                <a:srgbClr val="FF0000"/>
              </a:solidFill>
              <a:latin typeface="+mj-ea"/>
              <a:ea typeface="+mj-ea"/>
            </a:endParaRP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2" r:id="rId5"/>
    <p:sldLayoutId id="2147483753" r:id="rId6"/>
    <p:sldLayoutId id="2147483754" r:id="rId7"/>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5.png"/><Relationship Id="rId13" Type="http://schemas.microsoft.com/office/2014/relationships/chartEx" Target="../charts/chartEx5.xml"/><Relationship Id="rId18" Type="http://schemas.openxmlformats.org/officeDocument/2006/relationships/image" Target="../media/image6.png"/><Relationship Id="rId3" Type="http://schemas.microsoft.com/office/2014/relationships/chartEx" Target="../charts/chartEx1.xml"/><Relationship Id="rId12" Type="http://schemas.openxmlformats.org/officeDocument/2006/relationships/image" Target="../media/image147.png"/><Relationship Id="rId17" Type="http://schemas.microsoft.com/office/2014/relationships/chartEx" Target="../charts/chartEx7.xml"/><Relationship Id="rId2" Type="http://schemas.openxmlformats.org/officeDocument/2006/relationships/notesSlide" Target="../notesSlides/notesSlide16.xml"/><Relationship Id="rId16" Type="http://schemas.openxmlformats.org/officeDocument/2006/relationships/image" Target="../media/image149.png"/><Relationship Id="rId1" Type="http://schemas.openxmlformats.org/officeDocument/2006/relationships/slideLayout" Target="../slideLayouts/slideLayout2.xml"/><Relationship Id="rId11" Type="http://schemas.microsoft.com/office/2014/relationships/chartEx" Target="../charts/chartEx4.xml"/><Relationship Id="rId5" Type="http://schemas.microsoft.com/office/2014/relationships/chartEx" Target="../charts/chartEx2.xml"/><Relationship Id="rId15" Type="http://schemas.microsoft.com/office/2014/relationships/chartEx" Target="../charts/chartEx6.xml"/><Relationship Id="rId10" Type="http://schemas.openxmlformats.org/officeDocument/2006/relationships/image" Target="../media/image146.png"/><Relationship Id="rId4" Type="http://schemas.openxmlformats.org/officeDocument/2006/relationships/image" Target="../media/image143.png"/><Relationship Id="rId9" Type="http://schemas.microsoft.com/office/2014/relationships/chartEx" Target="../charts/chartEx3.xml"/><Relationship Id="rId1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4/relationships/chartEx" Target="../charts/chartEx8.xml"/><Relationship Id="rId7" Type="http://schemas.microsoft.com/office/2014/relationships/chartEx" Target="../charts/chartEx10.xml"/><Relationship Id="rId12"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14/relationships/chartEx" Target="../charts/chartEx12.xml"/><Relationship Id="rId5" Type="http://schemas.microsoft.com/office/2014/relationships/chartEx" Target="../charts/chartEx9.xml"/><Relationship Id="rId10" Type="http://schemas.openxmlformats.org/officeDocument/2006/relationships/image" Target="../media/image10.png"/><Relationship Id="rId4" Type="http://schemas.openxmlformats.org/officeDocument/2006/relationships/image" Target="../media/image7.png"/><Relationship Id="rId9" Type="http://schemas.microsoft.com/office/2014/relationships/chartEx" Target="../charts/chartEx11.xml"/></Relationships>
</file>

<file path=ppt/slides/_rels/slide19.xml.rels><?xml version="1.0" encoding="UTF-8" standalone="yes"?>
<Relationships xmlns="http://schemas.openxmlformats.org/package/2006/relationships"><Relationship Id="rId3" Type="http://schemas.microsoft.com/office/2014/relationships/chartEx" Target="../charts/chartEx1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14/relationships/chartEx" Target="../charts/chartEx14.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2.png"/></Relationships>
</file>

<file path=ppt/slides/_rels/slide25.xml.rels><?xml version="1.0" encoding="UTF-8" standalone="yes"?>
<Relationships xmlns="http://schemas.openxmlformats.org/package/2006/relationships"><Relationship Id="rId8" Type="http://schemas.openxmlformats.org/officeDocument/2006/relationships/image" Target="../media/image910.png"/><Relationship Id="rId13" Type="http://schemas.microsoft.com/office/2014/relationships/chartEx" Target="../charts/chartEx20.xml"/><Relationship Id="rId3" Type="http://schemas.microsoft.com/office/2014/relationships/chartEx" Target="../charts/chartEx15.xml"/><Relationship Id="rId7" Type="http://schemas.microsoft.com/office/2014/relationships/chartEx" Target="../charts/chartEx17.xml"/><Relationship Id="rId12" Type="http://schemas.openxmlformats.org/officeDocument/2006/relationships/image" Target="../media/image11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0.png"/><Relationship Id="rId11" Type="http://schemas.microsoft.com/office/2014/relationships/chartEx" Target="../charts/chartEx19.xml"/><Relationship Id="rId5" Type="http://schemas.microsoft.com/office/2014/relationships/chartEx" Target="../charts/chartEx16.xml"/><Relationship Id="rId10" Type="http://schemas.openxmlformats.org/officeDocument/2006/relationships/image" Target="../media/image1010.png"/><Relationship Id="rId4" Type="http://schemas.openxmlformats.org/officeDocument/2006/relationships/image" Target="../media/image811.png"/><Relationship Id="rId9" Type="http://schemas.microsoft.com/office/2014/relationships/chartEx" Target="../charts/chartEx18.xml"/><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14/relationships/chartEx" Target="../charts/chartEx26.xml"/><Relationship Id="rId3" Type="http://schemas.microsoft.com/office/2014/relationships/chartEx" Target="../charts/chartEx21.xml"/><Relationship Id="rId7" Type="http://schemas.microsoft.com/office/2014/relationships/chartEx" Target="../charts/chartEx23.xml"/><Relationship Id="rId12"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11" Type="http://schemas.microsoft.com/office/2014/relationships/chartEx" Target="../charts/chartEx25.xml"/><Relationship Id="rId5" Type="http://schemas.microsoft.com/office/2014/relationships/chartEx" Target="../charts/chartEx22.xml"/><Relationship Id="rId10" Type="http://schemas.openxmlformats.org/officeDocument/2006/relationships/image" Target="../media/image63.png"/><Relationship Id="rId4" Type="http://schemas.openxmlformats.org/officeDocument/2006/relationships/image" Target="../media/image8100.png"/><Relationship Id="rId9" Type="http://schemas.microsoft.com/office/2014/relationships/chartEx" Target="../charts/chartEx24.xml"/><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8100.png"/><Relationship Id="rId3" Type="http://schemas.microsoft.com/office/2014/relationships/chartEx" Target="../charts/chartEx27.xml"/><Relationship Id="rId7" Type="http://schemas.microsoft.com/office/2014/relationships/chartEx" Target="../charts/chartEx2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14/relationships/chartEx" Target="../charts/chartEx28.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8100.png"/><Relationship Id="rId13" Type="http://schemas.microsoft.com/office/2014/relationships/chartEx" Target="../charts/chartEx35.xml"/><Relationship Id="rId3" Type="http://schemas.microsoft.com/office/2014/relationships/chartEx" Target="../charts/chartEx30.xml"/><Relationship Id="rId7" Type="http://schemas.microsoft.com/office/2014/relationships/chartEx" Target="../charts/chartEx32.xml"/><Relationship Id="rId12" Type="http://schemas.openxmlformats.org/officeDocument/2006/relationships/image" Target="../media/image14.png"/><Relationship Id="rId2" Type="http://schemas.openxmlformats.org/officeDocument/2006/relationships/notesSlide" Target="../notesSlides/notesSlide27.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14/relationships/chartEx" Target="../charts/chartEx34.xml"/><Relationship Id="rId5" Type="http://schemas.microsoft.com/office/2014/relationships/chartEx" Target="../charts/chartEx31.xml"/><Relationship Id="rId15" Type="http://schemas.microsoft.com/office/2014/relationships/chartEx" Target="../charts/chartEx36.xml"/><Relationship Id="rId10" Type="http://schemas.openxmlformats.org/officeDocument/2006/relationships/image" Target="../media/image13.png"/><Relationship Id="rId4" Type="http://schemas.openxmlformats.org/officeDocument/2006/relationships/image" Target="../media/image15.png"/><Relationship Id="rId9" Type="http://schemas.microsoft.com/office/2014/relationships/chartEx" Target="../charts/chartEx33.xml"/><Relationship Id="rId1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4/relationships/chartEx" Target="../charts/chartEx42.xml"/><Relationship Id="rId18" Type="http://schemas.openxmlformats.org/officeDocument/2006/relationships/image" Target="../media/image24.png"/><Relationship Id="rId3" Type="http://schemas.microsoft.com/office/2014/relationships/chartEx" Target="../charts/chartEx37.xml"/><Relationship Id="rId7" Type="http://schemas.microsoft.com/office/2014/relationships/chartEx" Target="../charts/chartEx39.xml"/><Relationship Id="rId12" Type="http://schemas.openxmlformats.org/officeDocument/2006/relationships/image" Target="../media/image8100.png"/><Relationship Id="rId17" Type="http://schemas.microsoft.com/office/2014/relationships/chartEx" Target="../charts/chartEx44.xml"/><Relationship Id="rId2" Type="http://schemas.openxmlformats.org/officeDocument/2006/relationships/notesSlide" Target="../notesSlides/notesSlide28.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14/relationships/chartEx" Target="../charts/chartEx41.xml"/><Relationship Id="rId5" Type="http://schemas.microsoft.com/office/2014/relationships/chartEx" Target="../charts/chartEx38.xml"/><Relationship Id="rId15" Type="http://schemas.microsoft.com/office/2014/relationships/chartEx" Target="../charts/chartEx43.xml"/><Relationship Id="rId10" Type="http://schemas.openxmlformats.org/officeDocument/2006/relationships/image" Target="../media/image21.png"/><Relationship Id="rId19" Type="http://schemas.microsoft.com/office/2014/relationships/chartEx" Target="../charts/chartEx45.xml"/><Relationship Id="rId4" Type="http://schemas.openxmlformats.org/officeDocument/2006/relationships/image" Target="../media/image19.png"/><Relationship Id="rId9" Type="http://schemas.microsoft.com/office/2014/relationships/chartEx" Target="../charts/chartEx40.xml"/><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4/relationships/chartEx" Target="../charts/chartEx46.xml"/><Relationship Id="rId7" Type="http://schemas.microsoft.com/office/2014/relationships/chartEx" Target="../charts/chartEx4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101.png"/><Relationship Id="rId5" Type="http://schemas.microsoft.com/office/2014/relationships/chartEx" Target="../charts/chartEx4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70.png"/><Relationship Id="rId13" Type="http://schemas.microsoft.com/office/2014/relationships/chartEx" Target="../charts/chartEx54.xml"/><Relationship Id="rId18" Type="http://schemas.openxmlformats.org/officeDocument/2006/relationships/image" Target="../media/image32.png"/><Relationship Id="rId26" Type="http://schemas.openxmlformats.org/officeDocument/2006/relationships/image" Target="../media/image36.png"/><Relationship Id="rId3" Type="http://schemas.microsoft.com/office/2014/relationships/chartEx" Target="../charts/chartEx49.xml"/><Relationship Id="rId21" Type="http://schemas.microsoft.com/office/2014/relationships/chartEx" Target="../charts/chartEx58.xml"/><Relationship Id="rId7" Type="http://schemas.microsoft.com/office/2014/relationships/chartEx" Target="../charts/chartEx51.xml"/><Relationship Id="rId12" Type="http://schemas.openxmlformats.org/officeDocument/2006/relationships/image" Target="../media/image29.png"/><Relationship Id="rId17" Type="http://schemas.microsoft.com/office/2014/relationships/chartEx" Target="../charts/chartEx56.xml"/><Relationship Id="rId25" Type="http://schemas.microsoft.com/office/2014/relationships/chartEx" Target="../charts/chartEx60.xml"/><Relationship Id="rId2" Type="http://schemas.openxmlformats.org/officeDocument/2006/relationships/notesSlide" Target="../notesSlides/notesSlide30.xml"/><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8100.png"/><Relationship Id="rId11" Type="http://schemas.microsoft.com/office/2014/relationships/chartEx" Target="../charts/chartEx53.xml"/><Relationship Id="rId24" Type="http://schemas.openxmlformats.org/officeDocument/2006/relationships/image" Target="../media/image35.png"/><Relationship Id="rId5" Type="http://schemas.microsoft.com/office/2014/relationships/chartEx" Target="../charts/chartEx50.xml"/><Relationship Id="rId15" Type="http://schemas.microsoft.com/office/2014/relationships/chartEx" Target="../charts/chartEx55.xml"/><Relationship Id="rId23" Type="http://schemas.microsoft.com/office/2014/relationships/chartEx" Target="../charts/chartEx59.xml"/><Relationship Id="rId28" Type="http://schemas.openxmlformats.org/officeDocument/2006/relationships/image" Target="../media/image37.png"/><Relationship Id="rId10" Type="http://schemas.openxmlformats.org/officeDocument/2006/relationships/image" Target="../media/image28.png"/><Relationship Id="rId19" Type="http://schemas.microsoft.com/office/2014/relationships/chartEx" Target="../charts/chartEx57.xml"/><Relationship Id="rId4" Type="http://schemas.openxmlformats.org/officeDocument/2006/relationships/image" Target="../media/image260.png"/><Relationship Id="rId9" Type="http://schemas.microsoft.com/office/2014/relationships/chartEx" Target="../charts/chartEx52.xml"/><Relationship Id="rId14" Type="http://schemas.openxmlformats.org/officeDocument/2006/relationships/image" Target="../media/image30.png"/><Relationship Id="rId22" Type="http://schemas.openxmlformats.org/officeDocument/2006/relationships/image" Target="../media/image34.png"/><Relationship Id="rId27" Type="http://schemas.microsoft.com/office/2014/relationships/chartEx" Target="../charts/chartEx6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4/relationships/chartEx" Target="../charts/chartEx67.xml"/><Relationship Id="rId18" Type="http://schemas.openxmlformats.org/officeDocument/2006/relationships/image" Target="../media/image43.png"/><Relationship Id="rId3" Type="http://schemas.microsoft.com/office/2014/relationships/chartEx" Target="../charts/chartEx62.xml"/><Relationship Id="rId7" Type="http://schemas.microsoft.com/office/2014/relationships/chartEx" Target="../charts/chartEx64.xml"/><Relationship Id="rId12" Type="http://schemas.openxmlformats.org/officeDocument/2006/relationships/image" Target="../media/image40.png"/><Relationship Id="rId17" Type="http://schemas.microsoft.com/office/2014/relationships/chartEx" Target="../charts/chartEx69.xml"/><Relationship Id="rId2" Type="http://schemas.openxmlformats.org/officeDocument/2006/relationships/notesSlide" Target="../notesSlides/notesSlide31.xml"/><Relationship Id="rId16" Type="http://schemas.openxmlformats.org/officeDocument/2006/relationships/image" Target="../media/image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70.png"/><Relationship Id="rId11" Type="http://schemas.microsoft.com/office/2014/relationships/chartEx" Target="../charts/chartEx66.xml"/><Relationship Id="rId5" Type="http://schemas.microsoft.com/office/2014/relationships/chartEx" Target="../charts/chartEx63.xml"/><Relationship Id="rId15" Type="http://schemas.microsoft.com/office/2014/relationships/chartEx" Target="../charts/chartEx68.xml"/><Relationship Id="rId10" Type="http://schemas.openxmlformats.org/officeDocument/2006/relationships/image" Target="../media/image39.png"/><Relationship Id="rId19" Type="http://schemas.microsoft.com/office/2014/relationships/chartEx" Target="../charts/chartEx70.xml"/><Relationship Id="rId4" Type="http://schemas.openxmlformats.org/officeDocument/2006/relationships/image" Target="../media/image8100.png"/><Relationship Id="rId9" Type="http://schemas.microsoft.com/office/2014/relationships/chartEx" Target="../charts/chartEx65.xml"/><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8100.png"/><Relationship Id="rId13" Type="http://schemas.microsoft.com/office/2014/relationships/chartEx" Target="../charts/chartEx76.xml"/><Relationship Id="rId18" Type="http://schemas.openxmlformats.org/officeDocument/2006/relationships/image" Target="../media/image48.png"/><Relationship Id="rId3" Type="http://schemas.microsoft.com/office/2014/relationships/chartEx" Target="../charts/chartEx71.xml"/><Relationship Id="rId7" Type="http://schemas.microsoft.com/office/2014/relationships/chartEx" Target="../charts/chartEx73.xml"/><Relationship Id="rId12" Type="http://schemas.openxmlformats.org/officeDocument/2006/relationships/image" Target="../media/image260.png"/><Relationship Id="rId17" Type="http://schemas.microsoft.com/office/2014/relationships/chartEx" Target="../charts/chartEx78.xml"/><Relationship Id="rId2" Type="http://schemas.openxmlformats.org/officeDocument/2006/relationships/notesSlide" Target="../notesSlides/notesSlide32.xml"/><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5.png"/><Relationship Id="rId11" Type="http://schemas.microsoft.com/office/2014/relationships/chartEx" Target="../charts/chartEx75.xml"/><Relationship Id="rId5" Type="http://schemas.microsoft.com/office/2014/relationships/chartEx" Target="../charts/chartEx72.xml"/><Relationship Id="rId15" Type="http://schemas.microsoft.com/office/2014/relationships/chartEx" Target="../charts/chartEx77.xml"/><Relationship Id="rId10" Type="http://schemas.openxmlformats.org/officeDocument/2006/relationships/image" Target="../media/image270.png"/><Relationship Id="rId19" Type="http://schemas.microsoft.com/office/2014/relationships/chartEx" Target="../charts/chartEx79.xml"/><Relationship Id="rId4" Type="http://schemas.openxmlformats.org/officeDocument/2006/relationships/image" Target="../media/image44.png"/><Relationship Id="rId9" Type="http://schemas.microsoft.com/office/2014/relationships/chartEx" Target="../charts/chartEx74.xml"/><Relationship Id="rId1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14/relationships/chartEx" Target="../charts/chartEx85.xml"/><Relationship Id="rId18" Type="http://schemas.openxmlformats.org/officeDocument/2006/relationships/image" Target="../media/image54.png"/><Relationship Id="rId3" Type="http://schemas.microsoft.com/office/2014/relationships/chartEx" Target="../charts/chartEx80.xml"/><Relationship Id="rId7" Type="http://schemas.microsoft.com/office/2014/relationships/chartEx" Target="../charts/chartEx82.xml"/><Relationship Id="rId12" Type="http://schemas.openxmlformats.org/officeDocument/2006/relationships/image" Target="../media/image270.png"/><Relationship Id="rId17" Type="http://schemas.microsoft.com/office/2014/relationships/chartEx" Target="../charts/chartEx87.xml"/><Relationship Id="rId2" Type="http://schemas.openxmlformats.org/officeDocument/2006/relationships/notesSlide" Target="../notesSlides/notesSlide33.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1.png"/><Relationship Id="rId11" Type="http://schemas.microsoft.com/office/2014/relationships/chartEx" Target="../charts/chartEx84.xml"/><Relationship Id="rId5" Type="http://schemas.microsoft.com/office/2014/relationships/chartEx" Target="../charts/chartEx81.xml"/><Relationship Id="rId15" Type="http://schemas.microsoft.com/office/2014/relationships/chartEx" Target="../charts/chartEx86.xml"/><Relationship Id="rId10" Type="http://schemas.openxmlformats.org/officeDocument/2006/relationships/image" Target="../media/image8100.png"/><Relationship Id="rId4" Type="http://schemas.openxmlformats.org/officeDocument/2006/relationships/image" Target="../media/image50.png"/><Relationship Id="rId9" Type="http://schemas.microsoft.com/office/2014/relationships/chartEx" Target="../charts/chartEx83.xml"/><Relationship Id="rId14" Type="http://schemas.openxmlformats.org/officeDocument/2006/relationships/image" Target="../media/image260.png"/></Relationships>
</file>

<file path=ppt/slides/_rels/slide35.xml.rels><?xml version="1.0" encoding="UTF-8" standalone="yes"?>
<Relationships xmlns="http://schemas.openxmlformats.org/package/2006/relationships"><Relationship Id="rId8" Type="http://schemas.openxmlformats.org/officeDocument/2006/relationships/image" Target="../media/image260.png"/><Relationship Id="rId13" Type="http://schemas.microsoft.com/office/2014/relationships/chartEx" Target="../charts/chartEx93.xml"/><Relationship Id="rId18" Type="http://schemas.openxmlformats.org/officeDocument/2006/relationships/image" Target="../media/image59.png"/><Relationship Id="rId3" Type="http://schemas.microsoft.com/office/2014/relationships/chartEx" Target="../charts/chartEx88.xml"/><Relationship Id="rId7" Type="http://schemas.microsoft.com/office/2014/relationships/chartEx" Target="../charts/chartEx90.xml"/><Relationship Id="rId12" Type="http://schemas.openxmlformats.org/officeDocument/2006/relationships/image" Target="../media/image56.png"/><Relationship Id="rId17" Type="http://schemas.microsoft.com/office/2014/relationships/chartEx" Target="../charts/chartEx95.xml"/><Relationship Id="rId2" Type="http://schemas.openxmlformats.org/officeDocument/2006/relationships/notesSlide" Target="../notesSlides/notesSlide34.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70.png"/><Relationship Id="rId11" Type="http://schemas.microsoft.com/office/2014/relationships/chartEx" Target="../charts/chartEx92.xml"/><Relationship Id="rId5" Type="http://schemas.microsoft.com/office/2014/relationships/chartEx" Target="../charts/chartEx89.xml"/><Relationship Id="rId15" Type="http://schemas.microsoft.com/office/2014/relationships/chartEx" Target="../charts/chartEx94.xml"/><Relationship Id="rId10" Type="http://schemas.openxmlformats.org/officeDocument/2006/relationships/image" Target="../media/image55.png"/><Relationship Id="rId19" Type="http://schemas.microsoft.com/office/2014/relationships/chartEx" Target="../charts/chartEx96.xml"/><Relationship Id="rId4" Type="http://schemas.openxmlformats.org/officeDocument/2006/relationships/image" Target="../media/image8100.png"/><Relationship Id="rId9" Type="http://schemas.microsoft.com/office/2014/relationships/chartEx" Target="../charts/chartEx91.xml"/><Relationship Id="rId1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14/relationships/chartEx" Target="../charts/chartEx97.xml"/><Relationship Id="rId7" Type="http://schemas.microsoft.com/office/2014/relationships/chartEx" Target="../charts/chartEx99.xml"/><Relationship Id="rId12"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7.png"/><Relationship Id="rId11" Type="http://schemas.microsoft.com/office/2014/relationships/chartEx" Target="../charts/chartEx101.xml"/><Relationship Id="rId5" Type="http://schemas.microsoft.com/office/2014/relationships/chartEx" Target="../charts/chartEx98.xml"/><Relationship Id="rId10" Type="http://schemas.openxmlformats.org/officeDocument/2006/relationships/image" Target="../media/image69.png"/><Relationship Id="rId4" Type="http://schemas.openxmlformats.org/officeDocument/2006/relationships/image" Target="../media/image66.png"/><Relationship Id="rId9" Type="http://schemas.microsoft.com/office/2014/relationships/chartEx" Target="../charts/chartEx100.xml"/></Relationships>
</file>

<file path=ppt/slides/_rels/slide37.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14/relationships/chartEx" Target="../charts/chartEx107.xml"/><Relationship Id="rId18" Type="http://schemas.openxmlformats.org/officeDocument/2006/relationships/image" Target="../media/image75.png"/><Relationship Id="rId26" Type="http://schemas.openxmlformats.org/officeDocument/2006/relationships/image" Target="../media/image79.png"/><Relationship Id="rId3" Type="http://schemas.microsoft.com/office/2014/relationships/chartEx" Target="../charts/chartEx102.xml"/><Relationship Id="rId21" Type="http://schemas.microsoft.com/office/2014/relationships/chartEx" Target="../charts/chartEx111.xml"/><Relationship Id="rId7" Type="http://schemas.microsoft.com/office/2014/relationships/chartEx" Target="../charts/chartEx104.xml"/><Relationship Id="rId12" Type="http://schemas.openxmlformats.org/officeDocument/2006/relationships/image" Target="../media/image680.png"/><Relationship Id="rId17" Type="http://schemas.microsoft.com/office/2014/relationships/chartEx" Target="../charts/chartEx109.xml"/><Relationship Id="rId25" Type="http://schemas.microsoft.com/office/2014/relationships/chartEx" Target="../charts/chartEx113.xml"/><Relationship Id="rId2" Type="http://schemas.openxmlformats.org/officeDocument/2006/relationships/notesSlide" Target="../notesSlides/notesSlide36.xml"/><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2.png"/><Relationship Id="rId11" Type="http://schemas.microsoft.com/office/2014/relationships/chartEx" Target="../charts/chartEx106.xml"/><Relationship Id="rId24" Type="http://schemas.openxmlformats.org/officeDocument/2006/relationships/image" Target="../media/image78.png"/><Relationship Id="rId5" Type="http://schemas.microsoft.com/office/2014/relationships/chartEx" Target="../charts/chartEx103.xml"/><Relationship Id="rId15" Type="http://schemas.microsoft.com/office/2014/relationships/chartEx" Target="../charts/chartEx108.xml"/><Relationship Id="rId23" Type="http://schemas.microsoft.com/office/2014/relationships/chartEx" Target="../charts/chartEx112.xml"/><Relationship Id="rId28" Type="http://schemas.openxmlformats.org/officeDocument/2006/relationships/image" Target="../media/image80.png"/><Relationship Id="rId10" Type="http://schemas.openxmlformats.org/officeDocument/2006/relationships/image" Target="../media/image670.png"/><Relationship Id="rId19" Type="http://schemas.microsoft.com/office/2014/relationships/chartEx" Target="../charts/chartEx110.xml"/><Relationship Id="rId4" Type="http://schemas.openxmlformats.org/officeDocument/2006/relationships/image" Target="../media/image71.png"/><Relationship Id="rId9" Type="http://schemas.microsoft.com/office/2014/relationships/chartEx" Target="../charts/chartEx105.xml"/><Relationship Id="rId14" Type="http://schemas.openxmlformats.org/officeDocument/2006/relationships/image" Target="../media/image73.png"/><Relationship Id="rId22" Type="http://schemas.openxmlformats.org/officeDocument/2006/relationships/image" Target="../media/image77.png"/><Relationship Id="rId27" Type="http://schemas.microsoft.com/office/2014/relationships/chartEx" Target="../charts/chartEx114.xml"/></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14/relationships/chartEx" Target="../charts/chartEx120.xml"/><Relationship Id="rId18" Type="http://schemas.openxmlformats.org/officeDocument/2006/relationships/image" Target="../media/image87.png"/><Relationship Id="rId3" Type="http://schemas.microsoft.com/office/2014/relationships/chartEx" Target="../charts/chartEx115.xml"/><Relationship Id="rId21" Type="http://schemas.microsoft.com/office/2014/relationships/chartEx" Target="../charts/chartEx124.xml"/><Relationship Id="rId7" Type="http://schemas.microsoft.com/office/2014/relationships/chartEx" Target="../charts/chartEx117.xml"/><Relationship Id="rId12" Type="http://schemas.openxmlformats.org/officeDocument/2006/relationships/image" Target="../media/image661.png"/><Relationship Id="rId17" Type="http://schemas.microsoft.com/office/2014/relationships/chartEx" Target="../charts/chartEx122.xml"/><Relationship Id="rId2" Type="http://schemas.openxmlformats.org/officeDocument/2006/relationships/notesSlide" Target="../notesSlides/notesSlide37.xml"/><Relationship Id="rId16" Type="http://schemas.openxmlformats.org/officeDocument/2006/relationships/image" Target="../media/image86.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2.png"/><Relationship Id="rId11" Type="http://schemas.microsoft.com/office/2014/relationships/chartEx" Target="../charts/chartEx119.xml"/><Relationship Id="rId24" Type="http://schemas.openxmlformats.org/officeDocument/2006/relationships/image" Target="../media/image90.png"/><Relationship Id="rId5" Type="http://schemas.microsoft.com/office/2014/relationships/chartEx" Target="../charts/chartEx116.xml"/><Relationship Id="rId15" Type="http://schemas.microsoft.com/office/2014/relationships/chartEx" Target="../charts/chartEx121.xml"/><Relationship Id="rId23" Type="http://schemas.microsoft.com/office/2014/relationships/chartEx" Target="../charts/chartEx125.xml"/><Relationship Id="rId10" Type="http://schemas.openxmlformats.org/officeDocument/2006/relationships/image" Target="../media/image84.png"/><Relationship Id="rId19" Type="http://schemas.microsoft.com/office/2014/relationships/chartEx" Target="../charts/chartEx123.xml"/><Relationship Id="rId4" Type="http://schemas.openxmlformats.org/officeDocument/2006/relationships/image" Target="../media/image81.png"/><Relationship Id="rId9" Type="http://schemas.microsoft.com/office/2014/relationships/chartEx" Target="../charts/chartEx118.xml"/><Relationship Id="rId14" Type="http://schemas.openxmlformats.org/officeDocument/2006/relationships/image" Target="../media/image85.png"/><Relationship Id="rId22"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14/relationships/chartEx" Target="../charts/chartEx131.xml"/><Relationship Id="rId18" Type="http://schemas.openxmlformats.org/officeDocument/2006/relationships/image" Target="../media/image95.png"/><Relationship Id="rId3" Type="http://schemas.microsoft.com/office/2014/relationships/chartEx" Target="../charts/chartEx126.xml"/><Relationship Id="rId21" Type="http://schemas.microsoft.com/office/2014/relationships/chartEx" Target="../charts/chartEx135.xml"/><Relationship Id="rId7" Type="http://schemas.microsoft.com/office/2014/relationships/chartEx" Target="../charts/chartEx128.xml"/><Relationship Id="rId12" Type="http://schemas.openxmlformats.org/officeDocument/2006/relationships/image" Target="../media/image661.png"/><Relationship Id="rId17" Type="http://schemas.microsoft.com/office/2014/relationships/chartEx" Target="../charts/chartEx133.xml"/><Relationship Id="rId2" Type="http://schemas.openxmlformats.org/officeDocument/2006/relationships/notesSlide" Target="../notesSlides/notesSlide38.xml"/><Relationship Id="rId16" Type="http://schemas.openxmlformats.org/officeDocument/2006/relationships/image" Target="../media/image94.png"/><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2.png"/><Relationship Id="rId11" Type="http://schemas.microsoft.com/office/2014/relationships/chartEx" Target="../charts/chartEx130.xml"/><Relationship Id="rId5" Type="http://schemas.microsoft.com/office/2014/relationships/chartEx" Target="../charts/chartEx127.xml"/><Relationship Id="rId15" Type="http://schemas.microsoft.com/office/2014/relationships/chartEx" Target="../charts/chartEx132.xml"/><Relationship Id="rId10" Type="http://schemas.openxmlformats.org/officeDocument/2006/relationships/image" Target="../media/image84.png"/><Relationship Id="rId19" Type="http://schemas.microsoft.com/office/2014/relationships/chartEx" Target="../charts/chartEx134.xml"/><Relationship Id="rId4" Type="http://schemas.openxmlformats.org/officeDocument/2006/relationships/image" Target="../media/image91.png"/><Relationship Id="rId9" Type="http://schemas.microsoft.com/office/2014/relationships/chartEx" Target="../charts/chartEx129.xml"/><Relationship Id="rId14" Type="http://schemas.openxmlformats.org/officeDocument/2006/relationships/image" Target="../media/image93.png"/><Relationship Id="rId22"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30.png"/><Relationship Id="rId13" Type="http://schemas.microsoft.com/office/2014/relationships/chartEx" Target="../charts/chartEx141.xml"/><Relationship Id="rId18" Type="http://schemas.openxmlformats.org/officeDocument/2006/relationships/image" Target="../media/image100.png"/><Relationship Id="rId26" Type="http://schemas.openxmlformats.org/officeDocument/2006/relationships/image" Target="../media/image104.png"/><Relationship Id="rId3" Type="http://schemas.microsoft.com/office/2014/relationships/chartEx" Target="../charts/chartEx136.xml"/><Relationship Id="rId21" Type="http://schemas.microsoft.com/office/2014/relationships/chartEx" Target="../charts/chartEx145.xml"/><Relationship Id="rId7" Type="http://schemas.microsoft.com/office/2014/relationships/chartEx" Target="../charts/chartEx138.xml"/><Relationship Id="rId12" Type="http://schemas.openxmlformats.org/officeDocument/2006/relationships/image" Target="../media/image660.png"/><Relationship Id="rId17" Type="http://schemas.microsoft.com/office/2014/relationships/chartEx" Target="../charts/chartEx143.xml"/><Relationship Id="rId25" Type="http://schemas.microsoft.com/office/2014/relationships/chartEx" Target="../charts/chartEx147.xml"/><Relationship Id="rId2" Type="http://schemas.openxmlformats.org/officeDocument/2006/relationships/notesSlide" Target="../notesSlides/notesSlide39.xml"/><Relationship Id="rId16" Type="http://schemas.openxmlformats.org/officeDocument/2006/relationships/image" Target="../media/image99.png"/><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11.png"/><Relationship Id="rId11" Type="http://schemas.microsoft.com/office/2014/relationships/chartEx" Target="../charts/chartEx140.xml"/><Relationship Id="rId24" Type="http://schemas.openxmlformats.org/officeDocument/2006/relationships/image" Target="../media/image103.png"/><Relationship Id="rId5" Type="http://schemas.microsoft.com/office/2014/relationships/chartEx" Target="../charts/chartEx137.xml"/><Relationship Id="rId15" Type="http://schemas.microsoft.com/office/2014/relationships/chartEx" Target="../charts/chartEx142.xml"/><Relationship Id="rId23" Type="http://schemas.microsoft.com/office/2014/relationships/chartEx" Target="../charts/chartEx146.xml"/><Relationship Id="rId28" Type="http://schemas.openxmlformats.org/officeDocument/2006/relationships/image" Target="../media/image105.png"/><Relationship Id="rId10" Type="http://schemas.openxmlformats.org/officeDocument/2006/relationships/image" Target="../media/image840.png"/><Relationship Id="rId19" Type="http://schemas.microsoft.com/office/2014/relationships/chartEx" Target="../charts/chartEx144.xml"/><Relationship Id="rId4" Type="http://schemas.openxmlformats.org/officeDocument/2006/relationships/image" Target="../media/image611.png"/><Relationship Id="rId9" Type="http://schemas.microsoft.com/office/2014/relationships/chartEx" Target="../charts/chartEx139.xml"/><Relationship Id="rId14" Type="http://schemas.openxmlformats.org/officeDocument/2006/relationships/image" Target="../media/image98.png"/><Relationship Id="rId22" Type="http://schemas.openxmlformats.org/officeDocument/2006/relationships/image" Target="../media/image102.png"/><Relationship Id="rId27" Type="http://schemas.microsoft.com/office/2014/relationships/chartEx" Target="../charts/chartEx148.xml"/></Relationships>
</file>

<file path=ppt/slides/_rels/slide41.xml.rels><?xml version="1.0" encoding="UTF-8" standalone="yes"?>
<Relationships xmlns="http://schemas.openxmlformats.org/package/2006/relationships"><Relationship Id="rId8" Type="http://schemas.openxmlformats.org/officeDocument/2006/relationships/image" Target="../media/image830.png"/><Relationship Id="rId13" Type="http://schemas.microsoft.com/office/2014/relationships/chartEx" Target="../charts/chartEx152.xml"/><Relationship Id="rId18" Type="http://schemas.openxmlformats.org/officeDocument/2006/relationships/image" Target="../media/image108.png"/><Relationship Id="rId26" Type="http://schemas.openxmlformats.org/officeDocument/2006/relationships/image" Target="../media/image112.png"/><Relationship Id="rId3" Type="http://schemas.microsoft.com/office/2014/relationships/chartEx" Target="../charts/chartEx149.xml"/><Relationship Id="rId21" Type="http://schemas.microsoft.com/office/2014/relationships/chartEx" Target="../charts/chartEx156.xml"/><Relationship Id="rId12" Type="http://schemas.openxmlformats.org/officeDocument/2006/relationships/image" Target="../media/image660.png"/><Relationship Id="rId17" Type="http://schemas.microsoft.com/office/2014/relationships/chartEx" Target="../charts/chartEx154.xml"/><Relationship Id="rId25" Type="http://schemas.microsoft.com/office/2014/relationships/chartEx" Target="../charts/chartEx158.xml"/><Relationship Id="rId2" Type="http://schemas.openxmlformats.org/officeDocument/2006/relationships/notesSlide" Target="../notesSlides/notesSlide40.xml"/><Relationship Id="rId16" Type="http://schemas.openxmlformats.org/officeDocument/2006/relationships/image" Target="../media/image107.png"/><Relationship Id="rId20" Type="http://schemas.openxmlformats.org/officeDocument/2006/relationships/image" Target="../media/image109.png"/><Relationship Id="rId29" Type="http://schemas.microsoft.com/office/2014/relationships/chartEx" Target="../charts/chartEx160.xml"/><Relationship Id="rId1" Type="http://schemas.openxmlformats.org/officeDocument/2006/relationships/slideLayout" Target="../slideLayouts/slideLayout2.xml"/><Relationship Id="rId11" Type="http://schemas.microsoft.com/office/2014/relationships/chartEx" Target="../charts/chartEx151.xml"/><Relationship Id="rId24" Type="http://schemas.openxmlformats.org/officeDocument/2006/relationships/image" Target="../media/image111.png"/><Relationship Id="rId32" Type="http://schemas.openxmlformats.org/officeDocument/2006/relationships/image" Target="../media/image115.png"/><Relationship Id="rId15" Type="http://schemas.microsoft.com/office/2014/relationships/chartEx" Target="../charts/chartEx153.xml"/><Relationship Id="rId23" Type="http://schemas.microsoft.com/office/2014/relationships/chartEx" Target="../charts/chartEx157.xml"/><Relationship Id="rId28" Type="http://schemas.openxmlformats.org/officeDocument/2006/relationships/image" Target="../media/image113.png"/><Relationship Id="rId10" Type="http://schemas.openxmlformats.org/officeDocument/2006/relationships/image" Target="../media/image840.png"/><Relationship Id="rId19" Type="http://schemas.microsoft.com/office/2014/relationships/chartEx" Target="../charts/chartEx155.xml"/><Relationship Id="rId31" Type="http://schemas.microsoft.com/office/2014/relationships/chartEx" Target="../charts/chartEx161.xml"/><Relationship Id="rId9" Type="http://schemas.microsoft.com/office/2014/relationships/chartEx" Target="../charts/chartEx150.xml"/><Relationship Id="rId14" Type="http://schemas.openxmlformats.org/officeDocument/2006/relationships/image" Target="../media/image106.png"/><Relationship Id="rId22" Type="http://schemas.openxmlformats.org/officeDocument/2006/relationships/image" Target="../media/image110.png"/><Relationship Id="rId27" Type="http://schemas.microsoft.com/office/2014/relationships/chartEx" Target="../charts/chartEx159.xml"/><Relationship Id="rId30" Type="http://schemas.openxmlformats.org/officeDocument/2006/relationships/image" Target="../media/image114.png"/></Relationships>
</file>

<file path=ppt/slides/_rels/slide42.xml.rels><?xml version="1.0" encoding="UTF-8" standalone="yes"?>
<Relationships xmlns="http://schemas.openxmlformats.org/package/2006/relationships"><Relationship Id="rId8" Type="http://schemas.openxmlformats.org/officeDocument/2006/relationships/image" Target="../media/image118.png"/><Relationship Id="rId3" Type="http://schemas.microsoft.com/office/2014/relationships/chartEx" Target="../charts/chartEx162.xml"/><Relationship Id="rId7" Type="http://schemas.microsoft.com/office/2014/relationships/chartEx" Target="../charts/chartEx16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7.png"/><Relationship Id="rId5" Type="http://schemas.microsoft.com/office/2014/relationships/chartEx" Target="../charts/chartEx163.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13" Type="http://schemas.microsoft.com/office/2014/relationships/chartEx" Target="../charts/chartEx170.xml"/><Relationship Id="rId18" Type="http://schemas.openxmlformats.org/officeDocument/2006/relationships/image" Target="../media/image124.png"/><Relationship Id="rId3" Type="http://schemas.microsoft.com/office/2014/relationships/chartEx" Target="../charts/chartEx165.xml"/><Relationship Id="rId7" Type="http://schemas.microsoft.com/office/2014/relationships/chartEx" Target="../charts/chartEx167.xml"/><Relationship Id="rId12" Type="http://schemas.openxmlformats.org/officeDocument/2006/relationships/image" Target="../media/image121.png"/><Relationship Id="rId17" Type="http://schemas.microsoft.com/office/2014/relationships/chartEx" Target="../charts/chartEx172.xml"/><Relationship Id="rId2" Type="http://schemas.openxmlformats.org/officeDocument/2006/relationships/notesSlide" Target="../notesSlides/notesSlide42.xml"/><Relationship Id="rId16" Type="http://schemas.openxmlformats.org/officeDocument/2006/relationships/image" Target="../media/image123.png"/><Relationship Id="rId20"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71.png"/><Relationship Id="rId11" Type="http://schemas.microsoft.com/office/2014/relationships/chartEx" Target="../charts/chartEx169.xml"/><Relationship Id="rId5" Type="http://schemas.microsoft.com/office/2014/relationships/chartEx" Target="../charts/chartEx166.xml"/><Relationship Id="rId15" Type="http://schemas.microsoft.com/office/2014/relationships/chartEx" Target="../charts/chartEx171.xml"/><Relationship Id="rId10" Type="http://schemas.openxmlformats.org/officeDocument/2006/relationships/image" Target="../media/image120.png"/><Relationship Id="rId19" Type="http://schemas.microsoft.com/office/2014/relationships/chartEx" Target="../charts/chartEx173.xml"/><Relationship Id="rId4" Type="http://schemas.openxmlformats.org/officeDocument/2006/relationships/image" Target="../media/image116.png"/><Relationship Id="rId9" Type="http://schemas.microsoft.com/office/2014/relationships/chartEx" Target="../charts/chartEx168.xml"/><Relationship Id="rId14" Type="http://schemas.openxmlformats.org/officeDocument/2006/relationships/image" Target="../media/image122.png"/></Relationships>
</file>

<file path=ppt/slides/_rels/slide44.xml.rels><?xml version="1.0" encoding="UTF-8" standalone="yes"?>
<Relationships xmlns="http://schemas.openxmlformats.org/package/2006/relationships"><Relationship Id="rId8" Type="http://schemas.openxmlformats.org/officeDocument/2006/relationships/image" Target="../media/image1190.png"/><Relationship Id="rId13" Type="http://schemas.microsoft.com/office/2014/relationships/chartEx" Target="../charts/chartEx179.xml"/><Relationship Id="rId18" Type="http://schemas.openxmlformats.org/officeDocument/2006/relationships/image" Target="../media/image130.png"/><Relationship Id="rId3" Type="http://schemas.microsoft.com/office/2014/relationships/chartEx" Target="../charts/chartEx174.xml"/><Relationship Id="rId7" Type="http://schemas.microsoft.com/office/2014/relationships/chartEx" Target="../charts/chartEx176.xml"/><Relationship Id="rId12" Type="http://schemas.openxmlformats.org/officeDocument/2006/relationships/image" Target="../media/image127.png"/><Relationship Id="rId17" Type="http://schemas.microsoft.com/office/2014/relationships/chartEx" Target="../charts/chartEx181.xml"/><Relationship Id="rId2" Type="http://schemas.openxmlformats.org/officeDocument/2006/relationships/notesSlide" Target="../notesSlides/notesSlide43.xml"/><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170.png"/><Relationship Id="rId11" Type="http://schemas.microsoft.com/office/2014/relationships/chartEx" Target="../charts/chartEx178.xml"/><Relationship Id="rId5" Type="http://schemas.microsoft.com/office/2014/relationships/chartEx" Target="../charts/chartEx175.xml"/><Relationship Id="rId15" Type="http://schemas.microsoft.com/office/2014/relationships/chartEx" Target="../charts/chartEx180.xml"/><Relationship Id="rId10" Type="http://schemas.openxmlformats.org/officeDocument/2006/relationships/image" Target="../media/image126.png"/><Relationship Id="rId19" Type="http://schemas.microsoft.com/office/2014/relationships/chartEx" Target="../charts/chartEx182.xml"/><Relationship Id="rId4" Type="http://schemas.openxmlformats.org/officeDocument/2006/relationships/image" Target="../media/image1160.png"/><Relationship Id="rId9" Type="http://schemas.microsoft.com/office/2014/relationships/chartEx" Target="../charts/chartEx177.xml"/><Relationship Id="rId14" Type="http://schemas.openxmlformats.org/officeDocument/2006/relationships/image" Target="../media/image128.png"/></Relationships>
</file>

<file path=ppt/slides/_rels/slide45.xml.rels><?xml version="1.0" encoding="UTF-8" standalone="yes"?>
<Relationships xmlns="http://schemas.openxmlformats.org/package/2006/relationships"><Relationship Id="rId8" Type="http://schemas.openxmlformats.org/officeDocument/2006/relationships/image" Target="../media/image1160.png"/><Relationship Id="rId13" Type="http://schemas.microsoft.com/office/2014/relationships/chartEx" Target="../charts/chartEx188.xml"/><Relationship Id="rId18" Type="http://schemas.openxmlformats.org/officeDocument/2006/relationships/image" Target="../media/image136.png"/><Relationship Id="rId3" Type="http://schemas.microsoft.com/office/2014/relationships/chartEx" Target="../charts/chartEx183.xml"/><Relationship Id="rId7" Type="http://schemas.microsoft.com/office/2014/relationships/chartEx" Target="../charts/chartEx185.xml"/><Relationship Id="rId12" Type="http://schemas.openxmlformats.org/officeDocument/2006/relationships/image" Target="../media/image1190.png"/><Relationship Id="rId17" Type="http://schemas.microsoft.com/office/2014/relationships/chartEx" Target="../charts/chartEx190.xml"/><Relationship Id="rId2" Type="http://schemas.openxmlformats.org/officeDocument/2006/relationships/notesSlide" Target="../notesSlides/notesSlide44.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3.png"/><Relationship Id="rId11" Type="http://schemas.microsoft.com/office/2014/relationships/chartEx" Target="../charts/chartEx187.xml"/><Relationship Id="rId5" Type="http://schemas.microsoft.com/office/2014/relationships/chartEx" Target="../charts/chartEx184.xml"/><Relationship Id="rId15" Type="http://schemas.microsoft.com/office/2014/relationships/chartEx" Target="../charts/chartEx189.xml"/><Relationship Id="rId10" Type="http://schemas.openxmlformats.org/officeDocument/2006/relationships/image" Target="../media/image1170.png"/><Relationship Id="rId4" Type="http://schemas.openxmlformats.org/officeDocument/2006/relationships/image" Target="../media/image132.png"/><Relationship Id="rId9" Type="http://schemas.microsoft.com/office/2014/relationships/chartEx" Target="../charts/chartEx186.xml"/><Relationship Id="rId14" Type="http://schemas.openxmlformats.org/officeDocument/2006/relationships/image" Target="../media/image134.png"/></Relationships>
</file>

<file path=ppt/slides/_rels/slide46.xml.rels><?xml version="1.0" encoding="UTF-8" standalone="yes"?>
<Relationships xmlns="http://schemas.openxmlformats.org/package/2006/relationships"><Relationship Id="rId8" Type="http://schemas.openxmlformats.org/officeDocument/2006/relationships/image" Target="../media/image1190.png"/><Relationship Id="rId13" Type="http://schemas.microsoft.com/office/2014/relationships/chartEx" Target="../charts/chartEx196.xml"/><Relationship Id="rId18" Type="http://schemas.openxmlformats.org/officeDocument/2006/relationships/image" Target="../media/image141.png"/><Relationship Id="rId3" Type="http://schemas.microsoft.com/office/2014/relationships/chartEx" Target="../charts/chartEx191.xml"/><Relationship Id="rId7" Type="http://schemas.microsoft.com/office/2014/relationships/chartEx" Target="../charts/chartEx193.xml"/><Relationship Id="rId12" Type="http://schemas.openxmlformats.org/officeDocument/2006/relationships/image" Target="../media/image138.png"/><Relationship Id="rId17" Type="http://schemas.microsoft.com/office/2014/relationships/chartEx" Target="../charts/chartEx198.xml"/><Relationship Id="rId2" Type="http://schemas.openxmlformats.org/officeDocument/2006/relationships/notesSlide" Target="../notesSlides/notesSlide45.xml"/><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170.png"/><Relationship Id="rId11" Type="http://schemas.microsoft.com/office/2014/relationships/chartEx" Target="../charts/chartEx195.xml"/><Relationship Id="rId5" Type="http://schemas.microsoft.com/office/2014/relationships/chartEx" Target="../charts/chartEx192.xml"/><Relationship Id="rId15" Type="http://schemas.microsoft.com/office/2014/relationships/chartEx" Target="../charts/chartEx197.xml"/><Relationship Id="rId10" Type="http://schemas.openxmlformats.org/officeDocument/2006/relationships/image" Target="../media/image137.png"/><Relationship Id="rId19" Type="http://schemas.microsoft.com/office/2014/relationships/chartEx" Target="../charts/chartEx199.xml"/><Relationship Id="rId4" Type="http://schemas.openxmlformats.org/officeDocument/2006/relationships/image" Target="../media/image1160.png"/><Relationship Id="rId9" Type="http://schemas.microsoft.com/office/2014/relationships/chartEx" Target="../charts/chartEx194.xml"/><Relationship Id="rId14" Type="http://schemas.openxmlformats.org/officeDocument/2006/relationships/image" Target="../media/image1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51.xml.rels><?xml version="1.0" encoding="UTF-8" standalone="yes"?>
<Relationships xmlns="http://schemas.openxmlformats.org/package/2006/relationships"><Relationship Id="rId8" Type="http://schemas.microsoft.com/office/2014/relationships/chartEx" Target="../charts/chartEx201.xml"/><Relationship Id="rId13" Type="http://schemas.openxmlformats.org/officeDocument/2006/relationships/chart" Target="../charts/chart11.xml"/><Relationship Id="rId3" Type="http://schemas.microsoft.com/office/2014/relationships/chartEx" Target="../charts/chartEx200.xml"/><Relationship Id="rId7" Type="http://schemas.openxmlformats.org/officeDocument/2006/relationships/image" Target="NULL"/><Relationship Id="rId12" Type="http://schemas.openxmlformats.org/officeDocument/2006/relationships/chart" Target="../charts/chart10.xml"/><Relationship Id="rId2" Type="http://schemas.openxmlformats.org/officeDocument/2006/relationships/notesSlide" Target="../notesSlides/notesSlide50.xml"/><Relationship Id="rId1" Type="http://schemas.openxmlformats.org/officeDocument/2006/relationships/slideLayout" Target="../slideLayouts/slideLayout2.xml"/><Relationship Id="rId11" Type="http://schemas.openxmlformats.org/officeDocument/2006/relationships/image" Target="NULL"/><Relationship Id="rId10" Type="http://schemas.microsoft.com/office/2014/relationships/chartEx" Target="../charts/chartEx202.xml"/><Relationship Id="rId9" Type="http://schemas.openxmlformats.org/officeDocument/2006/relationships/image" Target="NULL"/><Relationship Id="rId14" Type="http://schemas.openxmlformats.org/officeDocument/2006/relationships/chart" Target="../charts/chart12.xml"/></Relationships>
</file>

<file path=ppt/slides/_rels/slide5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53.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54.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chart" Target="../charts/chart25.xml"/><Relationship Id="rId7" Type="http://schemas.openxmlformats.org/officeDocument/2006/relationships/chart" Target="../charts/chart2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chart" Target="../charts/chart28.xml"/><Relationship Id="rId11" Type="http://schemas.openxmlformats.org/officeDocument/2006/relationships/chart" Target="../charts/chart33.xml"/><Relationship Id="rId5" Type="http://schemas.openxmlformats.org/officeDocument/2006/relationships/chart" Target="../charts/chart27.xml"/><Relationship Id="rId10" Type="http://schemas.openxmlformats.org/officeDocument/2006/relationships/chart" Target="../charts/chart32.xml"/><Relationship Id="rId4" Type="http://schemas.openxmlformats.org/officeDocument/2006/relationships/chart" Target="../charts/chart26.xml"/><Relationship Id="rId9" Type="http://schemas.openxmlformats.org/officeDocument/2006/relationships/chart" Target="../charts/chart31.xml"/></Relationships>
</file>

<file path=ppt/slides/_rels/slide5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chart" Target="../charts/chart34.xml"/><Relationship Id="rId7" Type="http://schemas.openxmlformats.org/officeDocument/2006/relationships/chart" Target="../charts/chart38.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chart" Target="../charts/chart4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50.png"/><Relationship Id="rId5" Type="http://schemas.openxmlformats.org/officeDocument/2006/relationships/image" Target="../media/image144.png"/><Relationship Id="rId4" Type="http://schemas.openxmlformats.org/officeDocument/2006/relationships/hyperlink" Target="mailto:mseo3@kr.kpmg.com"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22946"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dirty="0">
              <a:latin typeface="맑은 고딕" panose="020B0503020000020004" pitchFamily="50" charset="-127"/>
            </a:endParaRPr>
          </a:p>
          <a:p>
            <a:pPr>
              <a:lnSpc>
                <a:spcPct val="55000"/>
              </a:lnSpc>
            </a:pPr>
            <a:r>
              <a:rPr lang="en-US" sz="6000" b="1" dirty="0"/>
              <a:t>Project Nexus</a:t>
            </a:r>
          </a:p>
          <a:p>
            <a:pPr>
              <a:lnSpc>
                <a:spcPct val="55000"/>
              </a:lnSpc>
            </a:pPr>
            <a:endParaRPr lang="en-US" sz="4000" b="1" dirty="0"/>
          </a:p>
          <a:p>
            <a:pPr>
              <a:lnSpc>
                <a:spcPct val="55000"/>
              </a:lnSpc>
            </a:pPr>
            <a:endParaRPr lang="en-US" sz="4000" dirty="0"/>
          </a:p>
          <a:p>
            <a:pPr>
              <a:lnSpc>
                <a:spcPct val="55000"/>
              </a:lnSpc>
            </a:pPr>
            <a:r>
              <a:rPr lang="en-US" sz="4000" dirty="0"/>
              <a:t>Financial Due Diligence</a:t>
            </a:r>
            <a:endParaRPr lang="en-US" altLang="ko-KR" sz="4000" dirty="0"/>
          </a:p>
          <a:p>
            <a:pPr>
              <a:lnSpc>
                <a:spcPct val="55000"/>
              </a:lnSpc>
            </a:pPr>
            <a:endParaRPr lang="en-US" sz="3500" dirty="0"/>
          </a:p>
          <a:p>
            <a:pPr>
              <a:lnSpc>
                <a:spcPct val="55000"/>
              </a:lnSpc>
            </a:pPr>
            <a:endParaRPr lang="en-US" sz="3500" dirty="0"/>
          </a:p>
          <a:p>
            <a:pPr>
              <a:lnSpc>
                <a:spcPct val="55000"/>
              </a:lnSpc>
            </a:pPr>
            <a:endParaRPr lang="en-US" sz="4000" dirty="0"/>
          </a:p>
          <a:p>
            <a:pPr>
              <a:lnSpc>
                <a:spcPct val="55000"/>
              </a:lnSpc>
            </a:pPr>
            <a:r>
              <a:rPr lang="en-US" sz="2000" dirty="0"/>
              <a:t>May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B/S Overview (1/2)</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1" name="Segnaposto testo 7">
            <a:extLst>
              <a:ext uri="{FF2B5EF4-FFF2-40B4-BE49-F238E27FC236}">
                <a16:creationId xmlns:a16="http://schemas.microsoft.com/office/drawing/2014/main" id="{CD803D9F-8581-4E69-9B07-3D359FFD4016}"/>
              </a:ext>
            </a:extLst>
          </p:cNvPr>
          <p:cNvSpPr txBox="1">
            <a:spLocks/>
          </p:cNvSpPr>
          <p:nvPr/>
        </p:nvSpPr>
        <p:spPr bwMode="gray">
          <a:xfrm>
            <a:off x="5056187" y="1156609"/>
            <a:ext cx="4370387" cy="5101578"/>
          </a:xfrm>
          <a:prstGeom prst="rect">
            <a:avLst/>
          </a:prstGeom>
        </p:spPr>
        <p:txBody>
          <a:bodyPr vert="horz" lIns="0" tIns="0" rIns="0" bIns="0" rtlCol="0">
            <a:noAutofit/>
          </a:bodyPr>
          <a:lstStyle>
            <a:lvl1pPr marL="0" indent="0" algn="l" defTabSz="914400" rtl="0" eaLnBrk="1" latinLnBrk="1"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1"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1"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1"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marL="180975" lvl="0" indent="-180975" algn="just" latinLnBrk="0">
              <a:lnSpc>
                <a:spcPts val="900"/>
              </a:lnSpc>
              <a:defRPr/>
            </a:pPr>
            <a:r>
              <a:rPr lang="ko-KR" altLang="en-US" dirty="0">
                <a:solidFill>
                  <a:schemeClr val="tx1"/>
                </a:solidFill>
                <a:latin typeface="Arial" panose="020B0604020202020204" pitchFamily="34" charset="0"/>
              </a:rPr>
              <a:t>유동자산</a:t>
            </a:r>
            <a:endParaRPr lang="en-US" altLang="ko-KR" dirty="0">
              <a:solidFill>
                <a:schemeClr val="tx1"/>
              </a:solidFill>
              <a:latin typeface="Arial" panose="020B0604020202020204" pitchFamily="34" charset="0"/>
            </a:endParaRPr>
          </a:p>
          <a:p>
            <a:pPr lvl="2" algn="just">
              <a:buClr>
                <a:srgbClr val="00338D"/>
              </a:buClr>
              <a:buSzPct val="85000"/>
              <a:defRPr/>
            </a:pPr>
            <a:r>
              <a:rPr lang="ko-KR" altLang="en-US" dirty="0" err="1">
                <a:latin typeface="Arial" panose="020B0604020202020204" pitchFamily="34" charset="0"/>
              </a:rPr>
              <a:t>현금및현금성자산</a:t>
            </a:r>
            <a:r>
              <a:rPr lang="en-US" altLang="ko-KR" dirty="0">
                <a:latin typeface="Arial" panose="020B0604020202020204" pitchFamily="34" charset="0"/>
              </a:rPr>
              <a:t>: </a:t>
            </a:r>
            <a:r>
              <a:rPr lang="ko-KR" altLang="en-US" dirty="0">
                <a:latin typeface="Arial" panose="020B0604020202020204" pitchFamily="34" charset="0"/>
              </a:rPr>
              <a:t>전액 보통예금잔액에 해당하며</a:t>
            </a:r>
            <a:r>
              <a:rPr lang="en-US" altLang="ko-KR" dirty="0">
                <a:latin typeface="Arial" panose="020B0604020202020204" pitchFamily="34" charset="0"/>
              </a:rPr>
              <a:t>, 2021</a:t>
            </a:r>
            <a:r>
              <a:rPr lang="ko-KR" altLang="en-US" dirty="0">
                <a:latin typeface="Arial" panose="020B0604020202020204" pitchFamily="34" charset="0"/>
              </a:rPr>
              <a:t>년말 현재 원화 보통예금 약 </a:t>
            </a:r>
            <a:r>
              <a:rPr lang="en-US" altLang="ko-KR" dirty="0">
                <a:latin typeface="Arial" panose="020B0604020202020204" pitchFamily="34" charset="0"/>
              </a:rPr>
              <a:t>52</a:t>
            </a:r>
            <a:r>
              <a:rPr lang="ko-KR" altLang="en-US" dirty="0">
                <a:latin typeface="Arial" panose="020B0604020202020204" pitchFamily="34" charset="0"/>
              </a:rPr>
              <a:t>억원</a:t>
            </a:r>
            <a:r>
              <a:rPr lang="en-US" altLang="ko-KR" dirty="0">
                <a:latin typeface="Arial" panose="020B0604020202020204" pitchFamily="34" charset="0"/>
              </a:rPr>
              <a:t>, </a:t>
            </a:r>
            <a:r>
              <a:rPr lang="ko-KR" altLang="en-US" dirty="0">
                <a:latin typeface="Arial" panose="020B0604020202020204" pitchFamily="34" charset="0"/>
              </a:rPr>
              <a:t>외화보통예금 </a:t>
            </a:r>
            <a:r>
              <a:rPr lang="en-US" altLang="ko-KR" dirty="0">
                <a:latin typeface="Arial" panose="020B0604020202020204" pitchFamily="34" charset="0"/>
              </a:rPr>
              <a:t>163</a:t>
            </a:r>
            <a:r>
              <a:rPr lang="ko-KR" altLang="en-US" dirty="0">
                <a:latin typeface="Arial" panose="020B0604020202020204" pitchFamily="34" charset="0"/>
              </a:rPr>
              <a:t>억원으로 구성되어 있음</a:t>
            </a:r>
            <a:endParaRPr lang="en-US" altLang="ko-KR" dirty="0">
              <a:highlight>
                <a:srgbClr val="FFFF00"/>
              </a:highlight>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매출채권</a:t>
            </a:r>
            <a:r>
              <a:rPr lang="en-US" altLang="ko-KR" dirty="0">
                <a:latin typeface="Arial" panose="020B0604020202020204" pitchFamily="34" charset="0"/>
              </a:rPr>
              <a:t>: </a:t>
            </a:r>
            <a:r>
              <a:rPr lang="ko-KR" altLang="en-US" dirty="0">
                <a:latin typeface="Arial" panose="020B0604020202020204" pitchFamily="34" charset="0"/>
              </a:rPr>
              <a:t>회사에 따르면 매출채권의 회수조건은 국내매출의 경우 </a:t>
            </a:r>
            <a:r>
              <a:rPr lang="en-US" altLang="ko-KR" dirty="0">
                <a:latin typeface="Arial" panose="020B0604020202020204" pitchFamily="34" charset="0"/>
              </a:rPr>
              <a:t>D+45</a:t>
            </a:r>
            <a:r>
              <a:rPr lang="ko-KR" altLang="en-US" dirty="0">
                <a:latin typeface="Arial" panose="020B0604020202020204" pitchFamily="34" charset="0"/>
              </a:rPr>
              <a:t>일 전후</a:t>
            </a:r>
            <a:r>
              <a:rPr lang="en-US" altLang="ko-KR" dirty="0">
                <a:latin typeface="Arial" panose="020B0604020202020204" pitchFamily="34" charset="0"/>
              </a:rPr>
              <a:t>, </a:t>
            </a:r>
            <a:r>
              <a:rPr lang="ko-KR" altLang="en-US" dirty="0">
                <a:latin typeface="Arial" panose="020B0604020202020204" pitchFamily="34" charset="0"/>
              </a:rPr>
              <a:t>해외매출의 경우 </a:t>
            </a:r>
            <a:r>
              <a:rPr lang="en-US" altLang="ko-KR" dirty="0">
                <a:latin typeface="Arial" panose="020B0604020202020204" pitchFamily="34" charset="0"/>
              </a:rPr>
              <a:t>D+90~120</a:t>
            </a:r>
            <a:r>
              <a:rPr lang="ko-KR" altLang="en-US" dirty="0">
                <a:latin typeface="Arial" panose="020B0604020202020204" pitchFamily="34" charset="0"/>
              </a:rPr>
              <a:t>일 수준이나</a:t>
            </a:r>
            <a:r>
              <a:rPr lang="en-US" altLang="ko-KR" dirty="0">
                <a:latin typeface="Arial" panose="020B0604020202020204" pitchFamily="34" charset="0"/>
              </a:rPr>
              <a:t>, </a:t>
            </a:r>
            <a:r>
              <a:rPr lang="ko-KR" altLang="en-US" dirty="0">
                <a:latin typeface="Arial" panose="020B0604020202020204" pitchFamily="34" charset="0"/>
              </a:rPr>
              <a:t>거래처별 </a:t>
            </a:r>
            <a:r>
              <a:rPr lang="en-US" altLang="ko-KR" dirty="0">
                <a:latin typeface="Arial" panose="020B0604020202020204" pitchFamily="34" charset="0"/>
              </a:rPr>
              <a:t>turnover </a:t>
            </a:r>
            <a:r>
              <a:rPr lang="ko-KR" altLang="en-US" dirty="0">
                <a:latin typeface="Arial" panose="020B0604020202020204" pitchFamily="34" charset="0"/>
              </a:rPr>
              <a:t>계산 결과 중국</a:t>
            </a:r>
            <a:r>
              <a:rPr lang="en-US" altLang="ko-KR" dirty="0">
                <a:latin typeface="Arial" panose="020B0604020202020204" pitchFamily="34" charset="0"/>
              </a:rPr>
              <a:t>Local set</a:t>
            </a:r>
            <a:r>
              <a:rPr lang="ko-KR" altLang="en-US" dirty="0">
                <a:latin typeface="Arial" panose="020B0604020202020204" pitchFamily="34" charset="0"/>
              </a:rPr>
              <a:t>사에 납품하는 </a:t>
            </a:r>
            <a:r>
              <a:rPr lang="en-US" altLang="ko-KR" dirty="0">
                <a:latin typeface="Arial" panose="020B0604020202020204" pitchFamily="34" charset="0"/>
              </a:rPr>
              <a:t>vendor</a:t>
            </a:r>
            <a:r>
              <a:rPr lang="ko-KR" altLang="en-US" dirty="0">
                <a:latin typeface="Arial" panose="020B0604020202020204" pitchFamily="34" charset="0"/>
              </a:rPr>
              <a:t>와 계약하는 경우 이보다 높게 나타나는 것으로 도출됨</a:t>
            </a:r>
            <a:r>
              <a:rPr lang="en-US" altLang="ko-KR" dirty="0">
                <a:latin typeface="Arial" panose="020B0604020202020204" pitchFamily="34" charset="0"/>
              </a:rPr>
              <a:t>. 2021</a:t>
            </a:r>
            <a:r>
              <a:rPr lang="ko-KR" altLang="en-US" dirty="0">
                <a:latin typeface="Arial" panose="020B0604020202020204" pitchFamily="34" charset="0"/>
              </a:rPr>
              <a:t>년 매출채권에 대한 대손충당금 약 </a:t>
            </a:r>
            <a:r>
              <a:rPr lang="en-US" altLang="ko-KR" dirty="0">
                <a:latin typeface="Arial" panose="020B0604020202020204" pitchFamily="34" charset="0"/>
              </a:rPr>
              <a:t>5.4</a:t>
            </a:r>
            <a:r>
              <a:rPr lang="ko-KR" altLang="en-US" dirty="0">
                <a:latin typeface="Arial" panose="020B0604020202020204" pitchFamily="34" charset="0"/>
              </a:rPr>
              <a:t>억원이 포함되어 있으며</a:t>
            </a:r>
            <a:r>
              <a:rPr lang="en-US" altLang="ko-KR" dirty="0">
                <a:latin typeface="Arial" panose="020B0604020202020204" pitchFamily="34" charset="0"/>
              </a:rPr>
              <a:t>, </a:t>
            </a:r>
            <a:r>
              <a:rPr lang="ko-KR" altLang="en-US" dirty="0">
                <a:latin typeface="Arial" panose="020B0604020202020204" pitchFamily="34" charset="0"/>
              </a:rPr>
              <a:t>이는 매출채권 잔액의 </a:t>
            </a:r>
            <a:r>
              <a:rPr lang="en-US" altLang="ko-KR" dirty="0">
                <a:latin typeface="Arial" panose="020B0604020202020204" pitchFamily="34" charset="0"/>
              </a:rPr>
              <a:t>1%</a:t>
            </a:r>
            <a:r>
              <a:rPr lang="ko-KR" altLang="en-US" dirty="0">
                <a:latin typeface="Arial" panose="020B0604020202020204" pitchFamily="34" charset="0"/>
              </a:rPr>
              <a:t>에 해당함</a:t>
            </a:r>
            <a:r>
              <a:rPr lang="en-US" altLang="ko-KR" dirty="0">
                <a:latin typeface="Arial" panose="020B0604020202020204" pitchFamily="34" charset="0"/>
              </a:rPr>
              <a:t>. </a:t>
            </a:r>
            <a:r>
              <a:rPr lang="ko-KR" altLang="en-US" dirty="0">
                <a:latin typeface="Arial" panose="020B0604020202020204" pitchFamily="34" charset="0"/>
              </a:rPr>
              <a:t>회사에 따르면 과거 실제 대손이 발생한 사례가 없어 </a:t>
            </a:r>
            <a:r>
              <a:rPr lang="ko-KR" altLang="en-US" dirty="0" err="1">
                <a:latin typeface="Arial" panose="020B0604020202020204" pitchFamily="34" charset="0"/>
              </a:rPr>
              <a:t>개별법</a:t>
            </a:r>
            <a:r>
              <a:rPr lang="ko-KR" altLang="en-US" dirty="0">
                <a:latin typeface="Arial" panose="020B0604020202020204" pitchFamily="34" charset="0"/>
              </a:rPr>
              <a:t> 평가 대상 채권은 존재하지 않는 것으로 파악됨</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단기대여금</a:t>
            </a:r>
            <a:r>
              <a:rPr lang="en-US" altLang="ko-KR" dirty="0">
                <a:latin typeface="Arial" panose="020B0604020202020204" pitchFamily="34" charset="0"/>
              </a:rPr>
              <a:t>: </a:t>
            </a:r>
            <a:r>
              <a:rPr lang="ko-KR" altLang="en-US" dirty="0">
                <a:latin typeface="Arial" panose="020B0604020202020204" pitchFamily="34" charset="0"/>
              </a:rPr>
              <a:t>지배기업인 </a:t>
            </a:r>
            <a:r>
              <a:rPr lang="ko-KR" altLang="en-US" dirty="0" err="1">
                <a:latin typeface="Arial" panose="020B0604020202020204" pitchFamily="34" charset="0"/>
              </a:rPr>
              <a:t>스카이플렉스</a:t>
            </a:r>
            <a:r>
              <a:rPr lang="ko-KR" altLang="en-US" dirty="0">
                <a:latin typeface="Arial" panose="020B0604020202020204" pitchFamily="34" charset="0"/>
              </a:rPr>
              <a:t> 유한회사의 공탁금 지급필요에 의한 대여금에 해당하며</a:t>
            </a:r>
            <a:r>
              <a:rPr lang="en-US" altLang="ko-KR" dirty="0">
                <a:latin typeface="Arial" panose="020B0604020202020204" pitchFamily="34" charset="0"/>
              </a:rPr>
              <a:t>, </a:t>
            </a:r>
            <a:r>
              <a:rPr lang="ko-KR" altLang="en-US" dirty="0">
                <a:latin typeface="Arial" panose="020B0604020202020204" pitchFamily="34" charset="0"/>
              </a:rPr>
              <a:t>동 대여금의 연 이자율은 </a:t>
            </a:r>
            <a:r>
              <a:rPr lang="en-US" altLang="ko-KR" dirty="0">
                <a:latin typeface="Arial" panose="020B0604020202020204" pitchFamily="34" charset="0"/>
              </a:rPr>
              <a:t>4.6%</a:t>
            </a:r>
            <a:r>
              <a:rPr lang="ko-KR" altLang="en-US" dirty="0">
                <a:latin typeface="Arial" panose="020B0604020202020204" pitchFamily="34" charset="0"/>
              </a:rPr>
              <a:t>로 회사는 </a:t>
            </a:r>
            <a:r>
              <a:rPr lang="en-US" altLang="ko-KR" dirty="0">
                <a:latin typeface="Arial" panose="020B0604020202020204" pitchFamily="34" charset="0"/>
              </a:rPr>
              <a:t>2020</a:t>
            </a:r>
            <a:r>
              <a:rPr lang="ko-KR" altLang="en-US" dirty="0">
                <a:latin typeface="Arial" panose="020B0604020202020204" pitchFamily="34" charset="0"/>
              </a:rPr>
              <a:t>년 </a:t>
            </a:r>
            <a:r>
              <a:rPr lang="en-US" altLang="ko-KR" dirty="0">
                <a:latin typeface="Arial" panose="020B0604020202020204" pitchFamily="34" charset="0"/>
              </a:rPr>
              <a:t>1.5</a:t>
            </a:r>
            <a:r>
              <a:rPr lang="ko-KR" altLang="en-US" dirty="0">
                <a:latin typeface="Arial" panose="020B0604020202020204" pitchFamily="34" charset="0"/>
              </a:rPr>
              <a:t>억원</a:t>
            </a:r>
            <a:r>
              <a:rPr lang="en-US" altLang="ko-KR" dirty="0">
                <a:latin typeface="Arial" panose="020B0604020202020204" pitchFamily="34" charset="0"/>
              </a:rPr>
              <a:t>, 2021</a:t>
            </a:r>
            <a:r>
              <a:rPr lang="ko-KR" altLang="en-US" dirty="0">
                <a:latin typeface="Arial" panose="020B0604020202020204" pitchFamily="34" charset="0"/>
              </a:rPr>
              <a:t>년 </a:t>
            </a:r>
            <a:r>
              <a:rPr lang="en-US" altLang="ko-KR" dirty="0">
                <a:latin typeface="Arial" panose="020B0604020202020204" pitchFamily="34" charset="0"/>
              </a:rPr>
              <a:t>1.3</a:t>
            </a:r>
            <a:r>
              <a:rPr lang="ko-KR" altLang="en-US" dirty="0">
                <a:latin typeface="Arial" panose="020B0604020202020204" pitchFamily="34" charset="0"/>
              </a:rPr>
              <a:t>억원의 이자수익을 인식하였음</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미수금</a:t>
            </a:r>
            <a:r>
              <a:rPr lang="en-US" altLang="ko-KR" dirty="0">
                <a:latin typeface="Arial" panose="020B0604020202020204" pitchFamily="34" charset="0"/>
              </a:rPr>
              <a:t>: </a:t>
            </a:r>
            <a:r>
              <a:rPr lang="ko-KR" altLang="en-US" dirty="0">
                <a:latin typeface="Arial" panose="020B0604020202020204" pitchFamily="34" charset="0"/>
              </a:rPr>
              <a:t>주로 폐유기용재</a:t>
            </a:r>
            <a:r>
              <a:rPr lang="en-US" altLang="ko-KR" dirty="0">
                <a:latin typeface="Arial" panose="020B0604020202020204" pitchFamily="34" charset="0"/>
              </a:rPr>
              <a:t>, </a:t>
            </a:r>
            <a:r>
              <a:rPr lang="ko-KR" altLang="en-US" dirty="0" err="1">
                <a:latin typeface="Arial" panose="020B0604020202020204" pitchFamily="34" charset="0"/>
              </a:rPr>
              <a:t>폐동박</a:t>
            </a:r>
            <a:r>
              <a:rPr lang="en-US" altLang="ko-KR" dirty="0">
                <a:latin typeface="Arial" panose="020B0604020202020204" pitchFamily="34" charset="0"/>
              </a:rPr>
              <a:t>, </a:t>
            </a:r>
            <a:r>
              <a:rPr lang="ko-KR" altLang="en-US" dirty="0" err="1">
                <a:latin typeface="Arial" panose="020B0604020202020204" pitchFamily="34" charset="0"/>
              </a:rPr>
              <a:t>폐파지</a:t>
            </a:r>
            <a:r>
              <a:rPr lang="ko-KR" altLang="en-US" dirty="0">
                <a:latin typeface="Arial" panose="020B0604020202020204" pitchFamily="34" charset="0"/>
              </a:rPr>
              <a:t> 등의 매각 관련 미수금에 해당하나</a:t>
            </a:r>
            <a:r>
              <a:rPr lang="en-US" altLang="ko-KR" dirty="0">
                <a:latin typeface="Arial" panose="020B0604020202020204" pitchFamily="34" charset="0"/>
              </a:rPr>
              <a:t>, 2019</a:t>
            </a:r>
            <a:r>
              <a:rPr lang="ko-KR" altLang="en-US" dirty="0">
                <a:latin typeface="Arial" panose="020B0604020202020204" pitchFamily="34" charset="0"/>
              </a:rPr>
              <a:t>년 미수금 잔액에는 </a:t>
            </a:r>
            <a:r>
              <a:rPr lang="en-US" altLang="ko-KR" dirty="0">
                <a:latin typeface="Arial" panose="020B0604020202020204" pitchFamily="34" charset="0"/>
              </a:rPr>
              <a:t>SKI </a:t>
            </a:r>
            <a:r>
              <a:rPr lang="ko-KR" altLang="en-US" dirty="0">
                <a:latin typeface="Arial" panose="020B0604020202020204" pitchFamily="34" charset="0"/>
              </a:rPr>
              <a:t>사업양수도 관련 조건부대가 </a:t>
            </a:r>
            <a:r>
              <a:rPr lang="en-US" altLang="ko-KR" dirty="0">
                <a:latin typeface="Arial" panose="020B0604020202020204" pitchFamily="34" charset="0"/>
              </a:rPr>
              <a:t>90</a:t>
            </a:r>
            <a:r>
              <a:rPr lang="ko-KR" altLang="en-US" dirty="0">
                <a:latin typeface="Arial" panose="020B0604020202020204" pitchFamily="34" charset="0"/>
              </a:rPr>
              <a:t>억원이 포함되어 타 회계연도 대비 큰 금액이 집계되었으며</a:t>
            </a:r>
            <a:r>
              <a:rPr lang="en-US" altLang="ko-KR" dirty="0">
                <a:latin typeface="Arial" panose="020B0604020202020204" pitchFamily="34" charset="0"/>
              </a:rPr>
              <a:t>, </a:t>
            </a:r>
            <a:r>
              <a:rPr lang="ko-KR" altLang="en-US" dirty="0">
                <a:latin typeface="Arial" panose="020B0604020202020204" pitchFamily="34" charset="0"/>
              </a:rPr>
              <a:t>동 조건부대가 금액은 </a:t>
            </a:r>
            <a:r>
              <a:rPr lang="en-US" altLang="ko-KR" dirty="0">
                <a:latin typeface="Arial" panose="020B0604020202020204" pitchFamily="34" charset="0"/>
              </a:rPr>
              <a:t>2020</a:t>
            </a:r>
            <a:r>
              <a:rPr lang="ko-KR" altLang="en-US" dirty="0">
                <a:latin typeface="Arial" panose="020B0604020202020204" pitchFamily="34" charset="0"/>
              </a:rPr>
              <a:t>년 중 반환되었음</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선급금</a:t>
            </a:r>
            <a:r>
              <a:rPr lang="en-US" altLang="ko-KR" dirty="0">
                <a:latin typeface="Arial" panose="020B0604020202020204" pitchFamily="34" charset="0"/>
              </a:rPr>
              <a:t>: </a:t>
            </a:r>
            <a:r>
              <a:rPr lang="ko-KR" altLang="en-US" dirty="0">
                <a:latin typeface="Arial" panose="020B0604020202020204" pitchFamily="34" charset="0"/>
              </a:rPr>
              <a:t>유무형자산 취득 관련 선급금</a:t>
            </a:r>
            <a:r>
              <a:rPr lang="en-US" altLang="ko-KR" dirty="0">
                <a:latin typeface="Arial" panose="020B0604020202020204" pitchFamily="34" charset="0"/>
              </a:rPr>
              <a:t>, </a:t>
            </a:r>
            <a:r>
              <a:rPr lang="ko-KR" altLang="en-US" dirty="0">
                <a:latin typeface="Arial" panose="020B0604020202020204" pitchFamily="34" charset="0"/>
              </a:rPr>
              <a:t>재고자산 취득 관련 선급금으로 구성되며 대부분의 금액은 재고자산 취득 관련 선급금에 해당함</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재고자산</a:t>
            </a:r>
            <a:r>
              <a:rPr lang="en-US" altLang="ko-KR" dirty="0">
                <a:latin typeface="Arial" panose="020B0604020202020204" pitchFamily="34" charset="0"/>
              </a:rPr>
              <a:t>: </a:t>
            </a:r>
            <a:r>
              <a:rPr lang="ko-KR" altLang="en-US" dirty="0">
                <a:latin typeface="Arial" panose="020B0604020202020204" pitchFamily="34" charset="0"/>
              </a:rPr>
              <a:t>회사에 따르면 </a:t>
            </a:r>
            <a:r>
              <a:rPr lang="en-US" altLang="ko-KR" dirty="0">
                <a:latin typeface="Arial" panose="020B0604020202020204" pitchFamily="34" charset="0"/>
              </a:rPr>
              <a:t>Covid-19</a:t>
            </a:r>
            <a:r>
              <a:rPr lang="ko-KR" altLang="en-US" dirty="0">
                <a:latin typeface="Arial" panose="020B0604020202020204" pitchFamily="34" charset="0"/>
              </a:rPr>
              <a:t>로 인한 원재료 수급 문제를 방지하기 위해 원재료를 선제적으로 확보하고 있으며</a:t>
            </a:r>
            <a:r>
              <a:rPr lang="en-US" altLang="ko-KR" dirty="0">
                <a:latin typeface="Arial" panose="020B0604020202020204" pitchFamily="34" charset="0"/>
              </a:rPr>
              <a:t>, </a:t>
            </a:r>
            <a:r>
              <a:rPr lang="ko-KR" altLang="en-US" dirty="0">
                <a:latin typeface="Arial" panose="020B0604020202020204" pitchFamily="34" charset="0"/>
              </a:rPr>
              <a:t>수요 증가로 인한 고객사 </a:t>
            </a:r>
            <a:r>
              <a:rPr lang="ko-KR" altLang="en-US" dirty="0" err="1">
                <a:latin typeface="Arial" panose="020B0604020202020204" pitchFamily="34" charset="0"/>
              </a:rPr>
              <a:t>발주량</a:t>
            </a:r>
            <a:r>
              <a:rPr lang="ko-KR" altLang="en-US" dirty="0">
                <a:latin typeface="Arial" panose="020B0604020202020204" pitchFamily="34" charset="0"/>
              </a:rPr>
              <a:t> 증가로 제품 재고 수준이 증가하고 있음</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err="1">
                <a:latin typeface="Arial" panose="020B0604020202020204" pitchFamily="34" charset="0"/>
              </a:rPr>
              <a:t>기타유동자산</a:t>
            </a:r>
            <a:r>
              <a:rPr lang="en-US" altLang="ko-KR" dirty="0">
                <a:latin typeface="Arial" panose="020B0604020202020204" pitchFamily="34" charset="0"/>
              </a:rPr>
              <a:t>: </a:t>
            </a:r>
            <a:r>
              <a:rPr lang="ko-KR" altLang="en-US" dirty="0">
                <a:latin typeface="Arial" panose="020B0604020202020204" pitchFamily="34" charset="0"/>
              </a:rPr>
              <a:t>선급비용 및 </a:t>
            </a:r>
            <a:r>
              <a:rPr lang="ko-KR" altLang="en-US" dirty="0" err="1">
                <a:latin typeface="Arial" panose="020B0604020202020204" pitchFamily="34" charset="0"/>
              </a:rPr>
              <a:t>부가세대급금</a:t>
            </a:r>
            <a:r>
              <a:rPr lang="ko-KR" altLang="en-US" dirty="0">
                <a:latin typeface="Arial" panose="020B0604020202020204" pitchFamily="34" charset="0"/>
              </a:rPr>
              <a:t> 등으로 구성됨</a:t>
            </a:r>
            <a:endParaRPr lang="en-US" altLang="ko-KR" dirty="0">
              <a:latin typeface="Arial" panose="020B0604020202020204" pitchFamily="34" charset="0"/>
            </a:endParaRPr>
          </a:p>
          <a:p>
            <a:pPr marL="180975" lvl="0" indent="-180975" algn="just" latinLnBrk="0">
              <a:lnSpc>
                <a:spcPts val="900"/>
              </a:lnSpc>
              <a:spcBef>
                <a:spcPts val="1200"/>
              </a:spcBef>
              <a:defRPr/>
            </a:pPr>
            <a:r>
              <a:rPr lang="ko-KR" altLang="en-US" dirty="0">
                <a:solidFill>
                  <a:schemeClr val="tx1"/>
                </a:solidFill>
                <a:latin typeface="Arial" panose="020B0604020202020204" pitchFamily="34" charset="0"/>
              </a:rPr>
              <a:t>비유동자산</a:t>
            </a:r>
            <a:endParaRPr lang="en-US" altLang="ko-KR" dirty="0">
              <a:solidFill>
                <a:schemeClr val="tx1"/>
              </a:solidFill>
              <a:latin typeface="Arial" panose="020B0604020202020204" pitchFamily="34" charset="0"/>
            </a:endParaRPr>
          </a:p>
          <a:p>
            <a:pPr lvl="2" algn="just">
              <a:buClr>
                <a:srgbClr val="00338D"/>
              </a:buClr>
              <a:buSzPct val="85000"/>
              <a:defRPr/>
            </a:pPr>
            <a:r>
              <a:rPr lang="ko-KR" altLang="en-US" dirty="0">
                <a:latin typeface="Arial" panose="020B0604020202020204" pitchFamily="34" charset="0"/>
              </a:rPr>
              <a:t>투자자산</a:t>
            </a:r>
            <a:r>
              <a:rPr lang="en-US" altLang="ko-KR" dirty="0">
                <a:latin typeface="Arial" panose="020B0604020202020204" pitchFamily="34" charset="0"/>
              </a:rPr>
              <a:t>: </a:t>
            </a:r>
            <a:r>
              <a:rPr lang="ko-KR" altLang="en-US" dirty="0">
                <a:latin typeface="Arial" panose="020B0604020202020204" pitchFamily="34" charset="0"/>
              </a:rPr>
              <a:t>보증금 및 퇴직연금운용자산에 해당하며</a:t>
            </a:r>
            <a:r>
              <a:rPr lang="en-US" altLang="ko-KR" dirty="0">
                <a:latin typeface="Arial" panose="020B0604020202020204" pitchFamily="34" charset="0"/>
              </a:rPr>
              <a:t>, 2018</a:t>
            </a:r>
            <a:r>
              <a:rPr lang="ko-KR" altLang="en-US" dirty="0">
                <a:latin typeface="Arial" panose="020B0604020202020204" pitchFamily="34" charset="0"/>
              </a:rPr>
              <a:t>년 </a:t>
            </a:r>
            <a:r>
              <a:rPr lang="en-US" altLang="ko-KR" dirty="0">
                <a:latin typeface="Arial" panose="020B0604020202020204" pitchFamily="34" charset="0"/>
              </a:rPr>
              <a:t>SKI </a:t>
            </a:r>
            <a:r>
              <a:rPr lang="ko-KR" altLang="en-US" dirty="0">
                <a:latin typeface="Arial" panose="020B0604020202020204" pitchFamily="34" charset="0"/>
              </a:rPr>
              <a:t>사업양수도 관련 조건부대가 </a:t>
            </a:r>
            <a:r>
              <a:rPr lang="en-US" altLang="ko-KR" dirty="0">
                <a:latin typeface="Arial" panose="020B0604020202020204" pitchFamily="34" charset="0"/>
              </a:rPr>
              <a:t>90</a:t>
            </a:r>
            <a:r>
              <a:rPr lang="ko-KR" altLang="en-US" dirty="0">
                <a:latin typeface="Arial" panose="020B0604020202020204" pitchFamily="34" charset="0"/>
              </a:rPr>
              <a:t>억원을 투자자산</a:t>
            </a:r>
            <a:r>
              <a:rPr lang="en-US" altLang="ko-KR" dirty="0">
                <a:latin typeface="Arial" panose="020B0604020202020204" pitchFamily="34" charset="0"/>
              </a:rPr>
              <a:t>(</a:t>
            </a:r>
            <a:r>
              <a:rPr lang="ko-KR" altLang="en-US" dirty="0">
                <a:latin typeface="Arial" panose="020B0604020202020204" pitchFamily="34" charset="0"/>
              </a:rPr>
              <a:t>영업보증금</a:t>
            </a:r>
            <a:r>
              <a:rPr lang="en-US" altLang="ko-KR" dirty="0">
                <a:latin typeface="Arial" panose="020B0604020202020204" pitchFamily="34" charset="0"/>
              </a:rPr>
              <a:t>)</a:t>
            </a:r>
            <a:r>
              <a:rPr lang="ko-KR" altLang="en-US" dirty="0">
                <a:latin typeface="Arial" panose="020B0604020202020204" pitchFamily="34" charset="0"/>
              </a:rPr>
              <a:t>으로 분류함에 따라 타 회계연도 대비 큰 금액이 집계되었음</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회사의 유형자산은 주로 토지</a:t>
            </a:r>
            <a:r>
              <a:rPr lang="en-US" altLang="ko-KR" dirty="0">
                <a:latin typeface="Arial" panose="020B0604020202020204" pitchFamily="34" charset="0"/>
              </a:rPr>
              <a:t>, </a:t>
            </a:r>
            <a:r>
              <a:rPr lang="ko-KR" altLang="en-US" dirty="0">
                <a:latin typeface="Arial" panose="020B0604020202020204" pitchFamily="34" charset="0"/>
              </a:rPr>
              <a:t>건물</a:t>
            </a:r>
            <a:r>
              <a:rPr lang="en-US" altLang="ko-KR" dirty="0">
                <a:latin typeface="Arial" panose="020B0604020202020204" pitchFamily="34" charset="0"/>
              </a:rPr>
              <a:t>, </a:t>
            </a:r>
            <a:r>
              <a:rPr lang="ko-KR" altLang="en-US" dirty="0">
                <a:latin typeface="Arial" panose="020B0604020202020204" pitchFamily="34" charset="0"/>
              </a:rPr>
              <a:t>기계장치로 구성되어 있으며 기타유형자산은 차량운반구</a:t>
            </a:r>
            <a:r>
              <a:rPr lang="en-US" altLang="ko-KR" dirty="0">
                <a:latin typeface="Arial" panose="020B0604020202020204" pitchFamily="34" charset="0"/>
              </a:rPr>
              <a:t>, </a:t>
            </a:r>
            <a:r>
              <a:rPr lang="ko-KR" altLang="en-US" dirty="0" err="1">
                <a:latin typeface="Arial" panose="020B0604020202020204" pitchFamily="34" charset="0"/>
              </a:rPr>
              <a:t>공구와기구</a:t>
            </a:r>
            <a:r>
              <a:rPr lang="en-US" altLang="ko-KR" dirty="0">
                <a:latin typeface="Arial" panose="020B0604020202020204" pitchFamily="34" charset="0"/>
              </a:rPr>
              <a:t>, </a:t>
            </a:r>
            <a:r>
              <a:rPr lang="ko-KR" altLang="en-US" dirty="0">
                <a:latin typeface="Arial" panose="020B0604020202020204" pitchFamily="34" charset="0"/>
              </a:rPr>
              <a:t>비품 등으로 구성됨 </a:t>
            </a:r>
            <a:endParaRPr lang="en-US" altLang="ko-KR" dirty="0">
              <a:latin typeface="Arial" panose="020B0604020202020204" pitchFamily="34" charset="0"/>
            </a:endParaRPr>
          </a:p>
          <a:p>
            <a:pPr lvl="2" algn="just">
              <a:spcBef>
                <a:spcPts val="300"/>
              </a:spcBef>
              <a:buClr>
                <a:srgbClr val="00338D"/>
              </a:buClr>
              <a:buSzPct val="85000"/>
              <a:defRPr/>
            </a:pPr>
            <a:r>
              <a:rPr lang="ko-KR" altLang="en-US" dirty="0">
                <a:latin typeface="Arial" panose="020B0604020202020204" pitchFamily="34" charset="0"/>
              </a:rPr>
              <a:t>무형자산</a:t>
            </a:r>
            <a:r>
              <a:rPr lang="en-US" altLang="ko-KR" dirty="0">
                <a:latin typeface="Arial" panose="020B0604020202020204" pitchFamily="34" charset="0"/>
              </a:rPr>
              <a:t>: </a:t>
            </a:r>
            <a:r>
              <a:rPr lang="ko-KR" altLang="en-US" dirty="0">
                <a:latin typeface="Arial" panose="020B0604020202020204" pitchFamily="34" charset="0"/>
              </a:rPr>
              <a:t>영업권</a:t>
            </a:r>
            <a:r>
              <a:rPr lang="en-US" altLang="ko-KR" dirty="0">
                <a:latin typeface="Arial" panose="020B0604020202020204" pitchFamily="34" charset="0"/>
              </a:rPr>
              <a:t>, </a:t>
            </a:r>
            <a:r>
              <a:rPr lang="ko-KR" altLang="en-US" dirty="0">
                <a:latin typeface="Arial" panose="020B0604020202020204" pitchFamily="34" charset="0"/>
              </a:rPr>
              <a:t>산업재산권</a:t>
            </a:r>
            <a:r>
              <a:rPr lang="en-US" altLang="ko-KR" dirty="0">
                <a:latin typeface="Arial" panose="020B0604020202020204" pitchFamily="34" charset="0"/>
              </a:rPr>
              <a:t>, </a:t>
            </a:r>
            <a:r>
              <a:rPr lang="ko-KR" altLang="en-US" dirty="0">
                <a:latin typeface="Arial" panose="020B0604020202020204" pitchFamily="34" charset="0"/>
              </a:rPr>
              <a:t>소프트웨어 등으로 구성되며</a:t>
            </a:r>
            <a:r>
              <a:rPr lang="en-US" altLang="ko-KR" dirty="0">
                <a:latin typeface="Arial" panose="020B0604020202020204" pitchFamily="34" charset="0"/>
              </a:rPr>
              <a:t>, </a:t>
            </a:r>
            <a:r>
              <a:rPr lang="ko-KR" altLang="en-US" dirty="0">
                <a:latin typeface="Arial" panose="020B0604020202020204" pitchFamily="34" charset="0"/>
              </a:rPr>
              <a:t>대부분의 금액이 영업권에 해당함</a:t>
            </a:r>
            <a:endParaRPr lang="en-US" altLang="ko-KR" dirty="0">
              <a:latin typeface="Arial" panose="020B0604020202020204" pitchFamily="34" charset="0"/>
            </a:endParaRPr>
          </a:p>
        </p:txBody>
      </p:sp>
      <p:graphicFrame>
        <p:nvGraphicFramePr>
          <p:cNvPr id="3" name="표 2">
            <a:extLst>
              <a:ext uri="{FF2B5EF4-FFF2-40B4-BE49-F238E27FC236}">
                <a16:creationId xmlns:a16="http://schemas.microsoft.com/office/drawing/2014/main" id="{103F4E99-74AE-4499-8440-2C26D7586108}"/>
              </a:ext>
            </a:extLst>
          </p:cNvPr>
          <p:cNvGraphicFramePr>
            <a:graphicFrameLocks noGrp="1"/>
          </p:cNvGraphicFramePr>
          <p:nvPr>
            <p:extLst>
              <p:ext uri="{D42A27DB-BD31-4B8C-83A1-F6EECF244321}">
                <p14:modId xmlns:p14="http://schemas.microsoft.com/office/powerpoint/2010/main" val="1722971157"/>
              </p:ext>
            </p:extLst>
          </p:nvPr>
        </p:nvGraphicFramePr>
        <p:xfrm>
          <a:off x="496800" y="1155600"/>
          <a:ext cx="4320001" cy="4754880"/>
        </p:xfrm>
        <a:graphic>
          <a:graphicData uri="http://schemas.openxmlformats.org/drawingml/2006/table">
            <a:tbl>
              <a:tblPr/>
              <a:tblGrid>
                <a:gridCol w="269235">
                  <a:extLst>
                    <a:ext uri="{9D8B030D-6E8A-4147-A177-3AD203B41FA5}">
                      <a16:colId xmlns:a16="http://schemas.microsoft.com/office/drawing/2014/main" val="3391593298"/>
                    </a:ext>
                  </a:extLst>
                </a:gridCol>
                <a:gridCol w="269235">
                  <a:extLst>
                    <a:ext uri="{9D8B030D-6E8A-4147-A177-3AD203B41FA5}">
                      <a16:colId xmlns:a16="http://schemas.microsoft.com/office/drawing/2014/main" val="492998817"/>
                    </a:ext>
                  </a:extLst>
                </a:gridCol>
                <a:gridCol w="1138131">
                  <a:extLst>
                    <a:ext uri="{9D8B030D-6E8A-4147-A177-3AD203B41FA5}">
                      <a16:colId xmlns:a16="http://schemas.microsoft.com/office/drawing/2014/main" val="2146476906"/>
                    </a:ext>
                  </a:extLst>
                </a:gridCol>
                <a:gridCol w="660850">
                  <a:extLst>
                    <a:ext uri="{9D8B030D-6E8A-4147-A177-3AD203B41FA5}">
                      <a16:colId xmlns:a16="http://schemas.microsoft.com/office/drawing/2014/main" val="1690588688"/>
                    </a:ext>
                  </a:extLst>
                </a:gridCol>
                <a:gridCol w="660850">
                  <a:extLst>
                    <a:ext uri="{9D8B030D-6E8A-4147-A177-3AD203B41FA5}">
                      <a16:colId xmlns:a16="http://schemas.microsoft.com/office/drawing/2014/main" val="2539893044"/>
                    </a:ext>
                  </a:extLst>
                </a:gridCol>
                <a:gridCol w="660850">
                  <a:extLst>
                    <a:ext uri="{9D8B030D-6E8A-4147-A177-3AD203B41FA5}">
                      <a16:colId xmlns:a16="http://schemas.microsoft.com/office/drawing/2014/main" val="1039355329"/>
                    </a:ext>
                  </a:extLst>
                </a:gridCol>
                <a:gridCol w="660850">
                  <a:extLst>
                    <a:ext uri="{9D8B030D-6E8A-4147-A177-3AD203B41FA5}">
                      <a16:colId xmlns:a16="http://schemas.microsoft.com/office/drawing/2014/main" val="2525770436"/>
                    </a:ext>
                  </a:extLst>
                </a:gridCol>
              </a:tblGrid>
              <a:tr h="0">
                <a:tc gridSpan="3">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093136429"/>
                  </a:ext>
                </a:extLst>
              </a:tr>
              <a:tr h="0">
                <a:tc gridSpan="3">
                  <a:txBody>
                    <a:bodyPr/>
                    <a:lstStyle/>
                    <a:p>
                      <a:pPr algn="l" rtl="0"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1400" b="0" i="0" u="none" strike="noStrike" dirty="0">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hMerge="1">
                  <a:txBody>
                    <a:bodyPr/>
                    <a:lstStyle/>
                    <a:p>
                      <a:pPr algn="l" fontAlgn="ctr"/>
                      <a:endParaRPr lang="ko-KR" altLang="en-US" sz="1400" b="0" i="0" u="none" strike="noStrike" dirty="0">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8111661"/>
                  </a:ext>
                </a:extLst>
              </a:tr>
              <a:tr h="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093829"/>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114,612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112,279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104,722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8736646"/>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1543323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708821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284510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6590143"/>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2766587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328006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1056174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미착품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080166977"/>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6714686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191094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6,524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10,126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10,347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447531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05310161"/>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68,796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72300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3656148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48,993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45,578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41,417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70599255"/>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9108684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13,562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13,220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12,879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4490098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30,927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24,201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485712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897798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10,264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704933"/>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8918379"/>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13774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933365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3,075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3443932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18968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1616522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747283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138695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511446"/>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10426386"/>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106,694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97,741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3377472"/>
                  </a:ext>
                </a:extLst>
              </a:tr>
              <a:tr h="0">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137261560"/>
                  </a:ext>
                </a:extLst>
              </a:tr>
              <a:tr h="0">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자본잉여금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101,088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96,086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81,085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73,888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1001812"/>
                  </a:ext>
                </a:extLst>
              </a:tr>
              <a:tr h="0">
                <a:tc gridSpan="3">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이익잉여금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42,890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65699630"/>
                  </a:ext>
                </a:extLst>
              </a:tr>
              <a:tr h="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부채및자본총계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29740647"/>
                  </a:ext>
                </a:extLst>
              </a:tr>
            </a:tbl>
          </a:graphicData>
        </a:graphic>
      </p:graphicFrame>
      <p:sp>
        <p:nvSpPr>
          <p:cNvPr id="6" name="직사각형 119">
            <a:extLst>
              <a:ext uri="{FF2B5EF4-FFF2-40B4-BE49-F238E27FC236}">
                <a16:creationId xmlns:a16="http://schemas.microsoft.com/office/drawing/2014/main" id="{6BB8976B-54D5-4329-AFC6-710B7387D3A1}"/>
              </a:ext>
            </a:extLst>
          </p:cNvPr>
          <p:cNvSpPr/>
          <p:nvPr/>
        </p:nvSpPr>
        <p:spPr bwMode="auto">
          <a:xfrm>
            <a:off x="2590935" y="9670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8988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B/S Overview (2/2)</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1" name="Segnaposto testo 7">
            <a:extLst>
              <a:ext uri="{FF2B5EF4-FFF2-40B4-BE49-F238E27FC236}">
                <a16:creationId xmlns:a16="http://schemas.microsoft.com/office/drawing/2014/main" id="{CD803D9F-8581-4E69-9B07-3D359FFD4016}"/>
              </a:ext>
            </a:extLst>
          </p:cNvPr>
          <p:cNvSpPr txBox="1">
            <a:spLocks/>
          </p:cNvSpPr>
          <p:nvPr/>
        </p:nvSpPr>
        <p:spPr bwMode="gray">
          <a:xfrm>
            <a:off x="5056187" y="1156609"/>
            <a:ext cx="4370387" cy="5101578"/>
          </a:xfrm>
          <a:prstGeom prst="rect">
            <a:avLst/>
          </a:prstGeom>
        </p:spPr>
        <p:txBody>
          <a:bodyPr vert="horz" lIns="0" tIns="0" rIns="0" bIns="0" rtlCol="0">
            <a:noAutofit/>
          </a:bodyPr>
          <a:lstStyle>
            <a:lvl1pPr marL="0" indent="0" algn="l" defTabSz="914400" rtl="0" eaLnBrk="1" latinLnBrk="1"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1"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1"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1"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marL="180975" lvl="0" indent="-180975" algn="just" latinLnBrk="0">
              <a:lnSpc>
                <a:spcPts val="900"/>
              </a:lnSpc>
              <a:spcBef>
                <a:spcPts val="1200"/>
              </a:spcBef>
              <a:defRPr/>
            </a:pPr>
            <a:r>
              <a:rPr lang="ko-KR" altLang="en-US" dirty="0">
                <a:solidFill>
                  <a:schemeClr val="tx1"/>
                </a:solidFill>
              </a:rPr>
              <a:t>유동부채</a:t>
            </a:r>
            <a:endParaRPr lang="en-US" altLang="ko-KR" dirty="0">
              <a:solidFill>
                <a:schemeClr val="tx1"/>
              </a:solidFill>
            </a:endParaRPr>
          </a:p>
          <a:p>
            <a:pPr lvl="2" algn="just">
              <a:buClr>
                <a:srgbClr val="00338D"/>
              </a:buClr>
              <a:buSzPct val="85000"/>
              <a:defRPr/>
            </a:pPr>
            <a:r>
              <a:rPr lang="ko-KR" altLang="en-US" dirty="0"/>
              <a:t>매입채무</a:t>
            </a:r>
            <a:r>
              <a:rPr lang="en-US" altLang="ko-KR" dirty="0"/>
              <a:t>: </a:t>
            </a:r>
            <a:r>
              <a:rPr lang="ko-KR" altLang="en-US" dirty="0"/>
              <a:t>회사의 제품 생산에 필요한 원자재인 </a:t>
            </a:r>
            <a:r>
              <a:rPr lang="ko-KR" altLang="en-US" dirty="0" err="1"/>
              <a:t>동박</a:t>
            </a:r>
            <a:r>
              <a:rPr lang="en-US" altLang="ko-KR" dirty="0"/>
              <a:t>, PAA</a:t>
            </a:r>
            <a:r>
              <a:rPr lang="ko-KR" altLang="en-US" dirty="0"/>
              <a:t>의 매입 과정에서 발생하는 금액이며</a:t>
            </a:r>
            <a:r>
              <a:rPr lang="en-US" altLang="ko-KR" dirty="0"/>
              <a:t>, </a:t>
            </a:r>
            <a:r>
              <a:rPr lang="ko-KR" altLang="en-US" dirty="0"/>
              <a:t>회사에 따르면 매입채무의 지급조건은 현금 매입 또는 </a:t>
            </a:r>
            <a:r>
              <a:rPr lang="en-US" altLang="ko-KR" dirty="0"/>
              <a:t>D+30</a:t>
            </a:r>
            <a:r>
              <a:rPr lang="ko-KR" altLang="en-US" dirty="0"/>
              <a:t>일 이내 수준임</a:t>
            </a:r>
            <a:endParaRPr lang="en-US" altLang="ko-KR" dirty="0"/>
          </a:p>
          <a:p>
            <a:pPr lvl="2" algn="just">
              <a:buClr>
                <a:srgbClr val="00338D"/>
              </a:buClr>
              <a:buSzPct val="85000"/>
              <a:defRPr/>
            </a:pPr>
            <a:r>
              <a:rPr lang="ko-KR" altLang="en-US" dirty="0"/>
              <a:t>미지급금</a:t>
            </a:r>
            <a:r>
              <a:rPr lang="en-US" altLang="ko-KR" dirty="0"/>
              <a:t>: </a:t>
            </a:r>
            <a:r>
              <a:rPr lang="ko-KR" altLang="en-US" dirty="0"/>
              <a:t>운송료</a:t>
            </a:r>
            <a:r>
              <a:rPr lang="en-US" altLang="ko-KR" dirty="0"/>
              <a:t>, </a:t>
            </a:r>
            <a:r>
              <a:rPr lang="ko-KR" altLang="en-US" dirty="0" err="1"/>
              <a:t>통관비</a:t>
            </a:r>
            <a:r>
              <a:rPr lang="en-US" altLang="ko-KR" dirty="0"/>
              <a:t>, </a:t>
            </a:r>
            <a:r>
              <a:rPr lang="ko-KR" altLang="en-US" dirty="0" err="1"/>
              <a:t>도급비</a:t>
            </a:r>
            <a:r>
              <a:rPr lang="ko-KR" altLang="en-US" dirty="0"/>
              <a:t> 등에 대한 미지급금 등으로 구성됨</a:t>
            </a:r>
            <a:endParaRPr lang="en-US" altLang="ko-KR" dirty="0"/>
          </a:p>
          <a:p>
            <a:pPr lvl="2" algn="just">
              <a:buClr>
                <a:srgbClr val="00338D"/>
              </a:buClr>
              <a:buSzPct val="85000"/>
              <a:defRPr/>
            </a:pPr>
            <a:r>
              <a:rPr lang="ko-KR" altLang="en-US" dirty="0"/>
              <a:t>미지급비용</a:t>
            </a:r>
            <a:r>
              <a:rPr lang="en-US" altLang="ko-KR" dirty="0"/>
              <a:t>: </a:t>
            </a:r>
            <a:r>
              <a:rPr lang="ko-KR" altLang="en-US" dirty="0"/>
              <a:t>급여</a:t>
            </a:r>
            <a:r>
              <a:rPr lang="en-US" altLang="ko-KR" dirty="0"/>
              <a:t>, </a:t>
            </a:r>
            <a:r>
              <a:rPr lang="ko-KR" altLang="en-US" dirty="0"/>
              <a:t>전기료</a:t>
            </a:r>
            <a:r>
              <a:rPr lang="en-US" altLang="ko-KR" dirty="0"/>
              <a:t>, </a:t>
            </a:r>
            <a:r>
              <a:rPr lang="ko-KR" altLang="en-US" dirty="0"/>
              <a:t>관리비</a:t>
            </a:r>
            <a:r>
              <a:rPr lang="en-US" altLang="ko-KR" dirty="0"/>
              <a:t>, </a:t>
            </a:r>
            <a:r>
              <a:rPr lang="ko-KR" altLang="en-US" dirty="0"/>
              <a:t>커미션</a:t>
            </a:r>
            <a:r>
              <a:rPr lang="en-US" altLang="ko-KR" dirty="0"/>
              <a:t>, </a:t>
            </a:r>
            <a:r>
              <a:rPr lang="ko-KR" altLang="en-US" dirty="0"/>
              <a:t>판매인센티브 등에 대한 미지급비용으로 구성됨</a:t>
            </a:r>
            <a:endParaRPr lang="en-US" altLang="ko-KR" dirty="0"/>
          </a:p>
          <a:p>
            <a:pPr lvl="2" algn="just">
              <a:buClr>
                <a:srgbClr val="00338D"/>
              </a:buClr>
              <a:buSzPct val="85000"/>
              <a:defRPr/>
            </a:pPr>
            <a:r>
              <a:rPr lang="ko-KR" altLang="en-US" dirty="0"/>
              <a:t>상여충당금</a:t>
            </a:r>
            <a:r>
              <a:rPr lang="en-US" altLang="ko-KR" dirty="0"/>
              <a:t>: </a:t>
            </a:r>
            <a:r>
              <a:rPr lang="ko-KR" altLang="en-US" dirty="0"/>
              <a:t>회사의 성과급지급규정에 의한 임직원에 대한 </a:t>
            </a:r>
            <a:r>
              <a:rPr lang="en-US" altLang="ko-KR" dirty="0"/>
              <a:t>Incentive, PS </a:t>
            </a:r>
            <a:r>
              <a:rPr lang="ko-KR" altLang="en-US" dirty="0"/>
              <a:t>미지급 </a:t>
            </a:r>
            <a:r>
              <a:rPr lang="ko-KR" altLang="en-US" dirty="0" err="1"/>
              <a:t>해당액임</a:t>
            </a:r>
            <a:endParaRPr lang="en-US" altLang="ko-KR" dirty="0"/>
          </a:p>
          <a:p>
            <a:pPr lvl="2" algn="just">
              <a:spcBef>
                <a:spcPts val="300"/>
              </a:spcBef>
              <a:buClr>
                <a:srgbClr val="00338D"/>
              </a:buClr>
              <a:buSzPct val="85000"/>
              <a:defRPr/>
            </a:pPr>
            <a:r>
              <a:rPr lang="ko-KR" altLang="en-US" dirty="0"/>
              <a:t>단기차입금</a:t>
            </a:r>
            <a:r>
              <a:rPr lang="en-US" altLang="ko-KR" dirty="0"/>
              <a:t>: </a:t>
            </a:r>
            <a:r>
              <a:rPr lang="ko-KR" altLang="en-US" dirty="0"/>
              <a:t>일반 차입금 </a:t>
            </a:r>
            <a:r>
              <a:rPr lang="en-US" altLang="ko-KR" dirty="0"/>
              <a:t>40</a:t>
            </a:r>
            <a:r>
              <a:rPr lang="ko-KR" altLang="en-US" dirty="0"/>
              <a:t>억원 및 </a:t>
            </a:r>
            <a:r>
              <a:rPr lang="ko-KR" altLang="en-US" dirty="0" err="1"/>
              <a:t>수출환어음매입</a:t>
            </a:r>
            <a:r>
              <a:rPr lang="ko-KR" altLang="en-US" dirty="0"/>
              <a:t> 차입금 </a:t>
            </a:r>
            <a:r>
              <a:rPr lang="en-US" altLang="ko-KR" dirty="0"/>
              <a:t>14.6</a:t>
            </a:r>
            <a:r>
              <a:rPr lang="ko-KR" altLang="en-US" dirty="0"/>
              <a:t>억원으로 구성됨</a:t>
            </a:r>
            <a:endParaRPr lang="en-US" altLang="ko-KR" dirty="0"/>
          </a:p>
          <a:p>
            <a:pPr lvl="2" algn="just">
              <a:spcBef>
                <a:spcPts val="300"/>
              </a:spcBef>
              <a:buClr>
                <a:srgbClr val="00338D"/>
              </a:buClr>
              <a:buSzPct val="85000"/>
              <a:defRPr/>
            </a:pPr>
            <a:r>
              <a:rPr lang="ko-KR" altLang="en-US" dirty="0" err="1"/>
              <a:t>기타유동부채</a:t>
            </a:r>
            <a:r>
              <a:rPr lang="en-US" altLang="ko-KR" dirty="0"/>
              <a:t>: </a:t>
            </a:r>
            <a:r>
              <a:rPr lang="ko-KR" altLang="en-US" dirty="0" err="1"/>
              <a:t>근로소득예수금</a:t>
            </a:r>
            <a:r>
              <a:rPr lang="en-US" altLang="ko-KR" dirty="0"/>
              <a:t>, 4</a:t>
            </a:r>
            <a:r>
              <a:rPr lang="ko-KR" altLang="en-US" dirty="0" err="1"/>
              <a:t>대보험예수금</a:t>
            </a:r>
            <a:r>
              <a:rPr lang="ko-KR" altLang="en-US" dirty="0"/>
              <a:t> 등에 해당함</a:t>
            </a:r>
            <a:endParaRPr lang="en-US" altLang="ko-KR" dirty="0"/>
          </a:p>
          <a:p>
            <a:pPr marL="180975" lvl="0" indent="-180975" algn="just" latinLnBrk="0">
              <a:lnSpc>
                <a:spcPts val="900"/>
              </a:lnSpc>
              <a:spcBef>
                <a:spcPts val="1200"/>
              </a:spcBef>
              <a:defRPr/>
            </a:pPr>
            <a:r>
              <a:rPr lang="ko-KR" altLang="en-US" dirty="0">
                <a:solidFill>
                  <a:schemeClr val="tx1"/>
                </a:solidFill>
              </a:rPr>
              <a:t>비유동부채</a:t>
            </a:r>
            <a:endParaRPr lang="en-US" altLang="ko-KR" dirty="0">
              <a:solidFill>
                <a:schemeClr val="tx1"/>
              </a:solidFill>
            </a:endParaRPr>
          </a:p>
          <a:p>
            <a:pPr lvl="2" algn="just">
              <a:buClr>
                <a:srgbClr val="00338D"/>
              </a:buClr>
              <a:buSzPct val="85000"/>
              <a:defRPr/>
            </a:pPr>
            <a:r>
              <a:rPr lang="ko-KR" altLang="en-US" dirty="0"/>
              <a:t>퇴직급여충당부채 및 </a:t>
            </a:r>
            <a:r>
              <a:rPr lang="ko-KR" altLang="en-US" dirty="0" err="1"/>
              <a:t>장기미지급금으로</a:t>
            </a:r>
            <a:r>
              <a:rPr lang="ko-KR" altLang="en-US" dirty="0"/>
              <a:t> 구성되나</a:t>
            </a:r>
            <a:r>
              <a:rPr lang="en-US" altLang="ko-KR" dirty="0"/>
              <a:t>, 2020</a:t>
            </a:r>
            <a:r>
              <a:rPr lang="ko-KR" altLang="en-US" dirty="0"/>
              <a:t>년 이후 </a:t>
            </a:r>
            <a:r>
              <a:rPr lang="en-US" altLang="ko-KR" dirty="0"/>
              <a:t>DB</a:t>
            </a:r>
            <a:r>
              <a:rPr lang="ko-KR" altLang="en-US" dirty="0"/>
              <a:t>형 퇴직연금 적용 임직원에 대한 퇴직급여충당부채보다 퇴직연금운용자산 적립액이 더 많음에 따라 퇴직급여충당부채 잔액은 인식되지 아니함</a:t>
            </a:r>
            <a:endParaRPr lang="en-US" altLang="ko-KR" dirty="0"/>
          </a:p>
          <a:p>
            <a:pPr marL="180975" lvl="0" indent="-180975" algn="just" latinLnBrk="0">
              <a:lnSpc>
                <a:spcPts val="900"/>
              </a:lnSpc>
              <a:spcBef>
                <a:spcPts val="1200"/>
              </a:spcBef>
              <a:defRPr/>
            </a:pPr>
            <a:r>
              <a:rPr lang="ko-KR" altLang="en-US" dirty="0">
                <a:solidFill>
                  <a:schemeClr val="tx1"/>
                </a:solidFill>
              </a:rPr>
              <a:t>자본</a:t>
            </a:r>
            <a:endParaRPr lang="en-US" altLang="ko-KR" dirty="0">
              <a:solidFill>
                <a:schemeClr val="tx1"/>
              </a:solidFill>
            </a:endParaRPr>
          </a:p>
          <a:p>
            <a:pPr lvl="2" algn="just">
              <a:buClr>
                <a:srgbClr val="00338D"/>
              </a:buClr>
              <a:buSzPct val="85000"/>
              <a:defRPr/>
            </a:pPr>
            <a:r>
              <a:rPr lang="ko-KR" altLang="en-US" dirty="0"/>
              <a:t>자본잉여금</a:t>
            </a:r>
            <a:r>
              <a:rPr lang="en-US" altLang="ko-KR" dirty="0"/>
              <a:t>: </a:t>
            </a:r>
            <a:r>
              <a:rPr lang="ko-KR" altLang="en-US" dirty="0"/>
              <a:t>자본준비금을 감액하여 현금배당을 실시하였으며</a:t>
            </a:r>
            <a:r>
              <a:rPr lang="en-US" altLang="ko-KR" dirty="0"/>
              <a:t>, 2019</a:t>
            </a:r>
            <a:r>
              <a:rPr lang="ko-KR" altLang="en-US" dirty="0"/>
              <a:t>년 </a:t>
            </a:r>
            <a:r>
              <a:rPr lang="en-US" altLang="ko-KR" dirty="0"/>
              <a:t>50</a:t>
            </a:r>
            <a:r>
              <a:rPr lang="ko-KR" altLang="en-US" dirty="0"/>
              <a:t>억원</a:t>
            </a:r>
            <a:r>
              <a:rPr lang="en-US" altLang="ko-KR" dirty="0"/>
              <a:t>, 2020</a:t>
            </a:r>
            <a:r>
              <a:rPr lang="ko-KR" altLang="en-US" dirty="0"/>
              <a:t>년 </a:t>
            </a:r>
            <a:r>
              <a:rPr lang="en-US" altLang="ko-KR" dirty="0"/>
              <a:t>150</a:t>
            </a:r>
            <a:r>
              <a:rPr lang="ko-KR" altLang="en-US" dirty="0"/>
              <a:t>억원</a:t>
            </a:r>
            <a:r>
              <a:rPr lang="en-US" altLang="ko-KR" dirty="0"/>
              <a:t>, 2021</a:t>
            </a:r>
            <a:r>
              <a:rPr lang="ko-KR" altLang="en-US" dirty="0"/>
              <a:t>년 </a:t>
            </a:r>
            <a:r>
              <a:rPr lang="en-US" altLang="ko-KR" dirty="0"/>
              <a:t>72</a:t>
            </a:r>
            <a:r>
              <a:rPr lang="ko-KR" altLang="en-US" dirty="0"/>
              <a:t>억원의 자본준비금을 감액하였음 </a:t>
            </a:r>
            <a:r>
              <a:rPr lang="en-US" altLang="ko-KR" dirty="0"/>
              <a:t>(2021</a:t>
            </a:r>
            <a:r>
              <a:rPr lang="ko-KR" altLang="en-US" dirty="0"/>
              <a:t>년의 경우 지배주주에 지급한 대여금 및 미수이자 잔액과 자본준비금 감액을 상계하였음</a:t>
            </a:r>
            <a:r>
              <a:rPr lang="en-US" altLang="ko-KR" dirty="0"/>
              <a:t>)</a:t>
            </a:r>
          </a:p>
          <a:p>
            <a:pPr lvl="2" algn="just">
              <a:buClr>
                <a:srgbClr val="00338D"/>
              </a:buClr>
              <a:buSzPct val="85000"/>
              <a:defRPr/>
            </a:pPr>
            <a:endParaRPr lang="en-US" altLang="ko-KR" dirty="0"/>
          </a:p>
          <a:p>
            <a:pPr marL="0" lvl="2" indent="0" algn="just">
              <a:spcBef>
                <a:spcPts val="300"/>
              </a:spcBef>
              <a:buClr>
                <a:srgbClr val="00338D"/>
              </a:buClr>
              <a:buSzPct val="85000"/>
              <a:buNone/>
              <a:defRPr/>
            </a:pPr>
            <a:endParaRPr lang="en-US" altLang="ko-KR" dirty="0">
              <a:highlight>
                <a:srgbClr val="FFFF00"/>
              </a:highlight>
            </a:endParaRPr>
          </a:p>
        </p:txBody>
      </p:sp>
      <p:graphicFrame>
        <p:nvGraphicFramePr>
          <p:cNvPr id="3" name="표 2">
            <a:extLst>
              <a:ext uri="{FF2B5EF4-FFF2-40B4-BE49-F238E27FC236}">
                <a16:creationId xmlns:a16="http://schemas.microsoft.com/office/drawing/2014/main" id="{103F4E99-74AE-4499-8440-2C26D7586108}"/>
              </a:ext>
            </a:extLst>
          </p:cNvPr>
          <p:cNvGraphicFramePr>
            <a:graphicFrameLocks noGrp="1"/>
          </p:cNvGraphicFramePr>
          <p:nvPr>
            <p:extLst>
              <p:ext uri="{D42A27DB-BD31-4B8C-83A1-F6EECF244321}">
                <p14:modId xmlns:p14="http://schemas.microsoft.com/office/powerpoint/2010/main" val="3111303032"/>
              </p:ext>
            </p:extLst>
          </p:nvPr>
        </p:nvGraphicFramePr>
        <p:xfrm>
          <a:off x="496800" y="1155600"/>
          <a:ext cx="4320001" cy="4754880"/>
        </p:xfrm>
        <a:graphic>
          <a:graphicData uri="http://schemas.openxmlformats.org/drawingml/2006/table">
            <a:tbl>
              <a:tblPr/>
              <a:tblGrid>
                <a:gridCol w="269235">
                  <a:extLst>
                    <a:ext uri="{9D8B030D-6E8A-4147-A177-3AD203B41FA5}">
                      <a16:colId xmlns:a16="http://schemas.microsoft.com/office/drawing/2014/main" val="3391593298"/>
                    </a:ext>
                  </a:extLst>
                </a:gridCol>
                <a:gridCol w="269235">
                  <a:extLst>
                    <a:ext uri="{9D8B030D-6E8A-4147-A177-3AD203B41FA5}">
                      <a16:colId xmlns:a16="http://schemas.microsoft.com/office/drawing/2014/main" val="492998817"/>
                    </a:ext>
                  </a:extLst>
                </a:gridCol>
                <a:gridCol w="1138131">
                  <a:extLst>
                    <a:ext uri="{9D8B030D-6E8A-4147-A177-3AD203B41FA5}">
                      <a16:colId xmlns:a16="http://schemas.microsoft.com/office/drawing/2014/main" val="2146476906"/>
                    </a:ext>
                  </a:extLst>
                </a:gridCol>
                <a:gridCol w="660850">
                  <a:extLst>
                    <a:ext uri="{9D8B030D-6E8A-4147-A177-3AD203B41FA5}">
                      <a16:colId xmlns:a16="http://schemas.microsoft.com/office/drawing/2014/main" val="1690588688"/>
                    </a:ext>
                  </a:extLst>
                </a:gridCol>
                <a:gridCol w="660850">
                  <a:extLst>
                    <a:ext uri="{9D8B030D-6E8A-4147-A177-3AD203B41FA5}">
                      <a16:colId xmlns:a16="http://schemas.microsoft.com/office/drawing/2014/main" val="2539893044"/>
                    </a:ext>
                  </a:extLst>
                </a:gridCol>
                <a:gridCol w="660850">
                  <a:extLst>
                    <a:ext uri="{9D8B030D-6E8A-4147-A177-3AD203B41FA5}">
                      <a16:colId xmlns:a16="http://schemas.microsoft.com/office/drawing/2014/main" val="1039355329"/>
                    </a:ext>
                  </a:extLst>
                </a:gridCol>
                <a:gridCol w="660850">
                  <a:extLst>
                    <a:ext uri="{9D8B030D-6E8A-4147-A177-3AD203B41FA5}">
                      <a16:colId xmlns:a16="http://schemas.microsoft.com/office/drawing/2014/main" val="2525770436"/>
                    </a:ext>
                  </a:extLst>
                </a:gridCol>
              </a:tblGrid>
              <a:tr h="0">
                <a:tc gridSpan="3">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093136429"/>
                  </a:ext>
                </a:extLst>
              </a:tr>
              <a:tr h="0">
                <a:tc gridSpan="3">
                  <a:txBody>
                    <a:bodyPr/>
                    <a:lstStyle/>
                    <a:p>
                      <a:pPr algn="l" rtl="0"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1400" b="0" i="0" u="none" strike="noStrike" dirty="0">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hMerge="1">
                  <a:txBody>
                    <a:bodyPr/>
                    <a:lstStyle/>
                    <a:p>
                      <a:pPr algn="l" fontAlgn="ctr"/>
                      <a:endParaRPr lang="ko-KR" altLang="en-US" sz="1400" b="0" i="0" u="none" strike="noStrike" dirty="0">
                        <a:solidFill>
                          <a:srgbClr val="000000"/>
                        </a:solidFill>
                        <a:effectLst/>
                        <a:latin typeface="Arial" panose="020B0604020202020204" pitchFamily="34" charset="0"/>
                        <a:ea typeface="맑은 고딕" panose="020B0503020000020004" pitchFamily="50" charset="-127"/>
                      </a:endParaRPr>
                    </a:p>
                  </a:txBody>
                  <a:tcPr marL="7218" marR="7218" marT="7218"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8111661"/>
                  </a:ext>
                </a:extLst>
              </a:tr>
              <a:tr h="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093829"/>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114,612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112,279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104,722 </a:t>
                      </a:r>
                    </a:p>
                  </a:txBody>
                  <a:tcPr marL="36000" marR="3600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8736646"/>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45,816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55,675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109,867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1543323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3708821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284510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6590143"/>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2766587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328006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1056174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미착품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080166977"/>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6714686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191094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6,524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10,126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10,347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447531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05310161"/>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68,796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54,763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72300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3656148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48,993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45,578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41,417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70599255"/>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9108684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13,562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13,220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12,879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4490098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30,927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24,201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485712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897798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10,264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704933"/>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8918379"/>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13774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933365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3443932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18968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1616522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747283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138695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기타유동부채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3511446"/>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10426386"/>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106,694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97,741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3377472"/>
                  </a:ext>
                </a:extLst>
              </a:tr>
              <a:tr h="0">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137261560"/>
                  </a:ext>
                </a:extLst>
              </a:tr>
              <a:tr h="0">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자본잉여금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101,088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96,086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81,085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73,888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81001812"/>
                  </a:ext>
                </a:extLst>
              </a:tr>
              <a:tr h="0">
                <a:tc gridSpan="3">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이익잉여금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42,890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65699630"/>
                  </a:ext>
                </a:extLst>
              </a:tr>
              <a:tr h="0">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부채및자본총계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29740647"/>
                  </a:ext>
                </a:extLst>
              </a:tr>
            </a:tbl>
          </a:graphicData>
        </a:graphic>
      </p:graphicFrame>
      <p:sp>
        <p:nvSpPr>
          <p:cNvPr id="6" name="직사각형 119">
            <a:extLst>
              <a:ext uri="{FF2B5EF4-FFF2-40B4-BE49-F238E27FC236}">
                <a16:creationId xmlns:a16="http://schemas.microsoft.com/office/drawing/2014/main" id="{BC1342EC-96FB-4733-AA82-B581D813594F}"/>
              </a:ext>
            </a:extLst>
          </p:cNvPr>
          <p:cNvSpPr/>
          <p:nvPr/>
        </p:nvSpPr>
        <p:spPr bwMode="auto">
          <a:xfrm>
            <a:off x="2590935" y="9670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415690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1748016971"/>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tx1"/>
                          </a:solidFill>
                          <a:latin typeface="Arial" panose="020B0604020202020204" pitchFamily="34" charset="0"/>
                          <a:ea typeface="+mj-ea"/>
                          <a:cs typeface="Arial" panose="020B0604020202020204" pitchFamily="34" charset="0"/>
                        </a:rPr>
                        <a:t>Executive Summary</a:t>
                      </a:r>
                      <a:endParaRPr lang="en-GB" sz="1100" b="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tx1"/>
                          </a:solidFill>
                          <a:latin typeface="Arial" panose="020B0604020202020204" pitchFamily="34" charset="0"/>
                          <a:ea typeface="+mj-ea"/>
                          <a:cs typeface="Arial" panose="020B0604020202020204" pitchFamily="34" charset="0"/>
                        </a:rPr>
                        <a:t>12</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71</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FDD Conclusion (1/4)</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extLst>
              <p:ext uri="{D42A27DB-BD31-4B8C-83A1-F6EECF244321}">
                <p14:modId xmlns:p14="http://schemas.microsoft.com/office/powerpoint/2010/main" val="2299176302"/>
              </p:ext>
            </p:extLst>
          </p:nvPr>
        </p:nvGraphicFramePr>
        <p:xfrm>
          <a:off x="467999" y="1191601"/>
          <a:ext cx="8614372" cy="4940751"/>
        </p:xfrm>
        <a:graphic>
          <a:graphicData uri="http://schemas.openxmlformats.org/drawingml/2006/table">
            <a:tbl>
              <a:tblPr/>
              <a:tblGrid>
                <a:gridCol w="828000">
                  <a:extLst>
                    <a:ext uri="{9D8B030D-6E8A-4147-A177-3AD203B41FA5}">
                      <a16:colId xmlns:a16="http://schemas.microsoft.com/office/drawing/2014/main" val="495417583"/>
                    </a:ext>
                  </a:extLst>
                </a:gridCol>
                <a:gridCol w="287621">
                  <a:extLst>
                    <a:ext uri="{9D8B030D-6E8A-4147-A177-3AD203B41FA5}">
                      <a16:colId xmlns:a16="http://schemas.microsoft.com/office/drawing/2014/main" val="20000"/>
                    </a:ext>
                  </a:extLst>
                </a:gridCol>
                <a:gridCol w="910042">
                  <a:extLst>
                    <a:ext uri="{9D8B030D-6E8A-4147-A177-3AD203B41FA5}">
                      <a16:colId xmlns:a16="http://schemas.microsoft.com/office/drawing/2014/main" val="20001"/>
                    </a:ext>
                  </a:extLst>
                </a:gridCol>
                <a:gridCol w="2818790">
                  <a:extLst>
                    <a:ext uri="{9D8B030D-6E8A-4147-A177-3AD203B41FA5}">
                      <a16:colId xmlns:a16="http://schemas.microsoft.com/office/drawing/2014/main" val="2480215624"/>
                    </a:ext>
                  </a:extLst>
                </a:gridCol>
                <a:gridCol w="2259897">
                  <a:extLst>
                    <a:ext uri="{9D8B030D-6E8A-4147-A177-3AD203B41FA5}">
                      <a16:colId xmlns:a16="http://schemas.microsoft.com/office/drawing/2014/main" val="434668288"/>
                    </a:ext>
                  </a:extLst>
                </a:gridCol>
                <a:gridCol w="790965">
                  <a:extLst>
                    <a:ext uri="{9D8B030D-6E8A-4147-A177-3AD203B41FA5}">
                      <a16:colId xmlns:a16="http://schemas.microsoft.com/office/drawing/2014/main" val="563160778"/>
                    </a:ext>
                  </a:extLst>
                </a:gridCol>
                <a:gridCol w="719057">
                  <a:extLst>
                    <a:ext uri="{9D8B030D-6E8A-4147-A177-3AD203B41FA5}">
                      <a16:colId xmlns:a16="http://schemas.microsoft.com/office/drawing/2014/main" val="2087855802"/>
                    </a:ext>
                  </a:extLst>
                </a:gridCol>
              </a:tblGrid>
              <a:tr h="274982">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Key Findings and Observations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gridSpan="2">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Implication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357822">
                <a:tc rowSpan="3">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General Matters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Key-man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핵심 연구개발인력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Retention</a:t>
                      </a: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연구개발인력 중 경험과 지식을 보유하고 있는 특정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Key-man</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의존도가 높은 것으로 판단됨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 지속적인 기술개발 및 기존에 보유하고 있는 기술의 유출을 방지하기 위한 전략적 방안이 필요함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Key-man</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을 식별하여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Retention Plan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강구</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지속적인 연구개발에서 특정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Key-man</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에 대한 의존도를 감소시키기 위한 특허권 등 법적 보호장치 강구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or</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경험 있는 대체인력의 확보</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SPA</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599794">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2</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Customer Dependency </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특정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사의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Module</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높은 매출 편중도</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기준 전체 매출액의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67.8%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47.8%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USB Dock 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발생하고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기준 전체 매출액의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삼성향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7.9%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케이블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발생하고 있음</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Apple</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과의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Relationship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지속 가능성 여부 파악 및 기술력</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등의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영업상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Key Driver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집중 관리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전장</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/EV</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향 등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Low-Loss FCCL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활용이 가능한 매출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Module</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다변화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6</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r h="1708153">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Quality of Earnings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3</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Supplier Dependency</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특정 </a:t>
                      </a:r>
                      <a:r>
                        <a:rPr kumimoji="0" lang="en-US" altLang="ko-KR" sz="900" b="1"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Set</a:t>
                      </a:r>
                      <a:r>
                        <a:rPr kumimoji="0" lang="ko-KR" altLang="en-US" sz="900" b="1"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사의 원재료 매입업체 지정으로 인한 낮은 </a:t>
                      </a:r>
                      <a:r>
                        <a:rPr kumimoji="0" lang="en-US" altLang="ko-KR" sz="900" b="1"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APP </a:t>
                      </a:r>
                      <a:r>
                        <a:rPr kumimoji="0" lang="ko-KR" altLang="en-US" sz="900" b="1"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협상력</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USB Dock 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주요 원재료인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RA</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동박에서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Global Market Share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95%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이상을 차지하는 일본업체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JX Nippon </a:t>
                      </a:r>
                      <a:r>
                        <a:rPr kumimoji="0" lang="en-US" altLang="ko-KR"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Mining&amp;Metals</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Corp.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원재료 매입단가 상승 관련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Risk</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매입 시 별도 공급계약을 체결하지 않고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PO</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형태로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건별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거래가 이루어짐</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원재료 매입 거래처와의 기간별 공급계약을 체결하여 원재료 가격 상승에 대한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Risk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완화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ED/RA</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동박</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공급의 내재화 가능성 및 실효성을 파악하여 예상되는 시너지 효과 파악 및 극대화 방안 모색</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7</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3058753"/>
                  </a:ext>
                </a:extLst>
              </a:tr>
            </a:tbl>
          </a:graphicData>
        </a:graphic>
      </p:graphicFrame>
    </p:spTree>
    <p:extLst>
      <p:ext uri="{BB962C8B-B14F-4D97-AF65-F5344CB8AC3E}">
        <p14:creationId xmlns:p14="http://schemas.microsoft.com/office/powerpoint/2010/main" val="224520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FDD Conclusion (2/4)</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extLst>
              <p:ext uri="{D42A27DB-BD31-4B8C-83A1-F6EECF244321}">
                <p14:modId xmlns:p14="http://schemas.microsoft.com/office/powerpoint/2010/main" val="3749679429"/>
              </p:ext>
            </p:extLst>
          </p:nvPr>
        </p:nvGraphicFramePr>
        <p:xfrm>
          <a:off x="467999" y="1191601"/>
          <a:ext cx="8614372" cy="4932494"/>
        </p:xfrm>
        <a:graphic>
          <a:graphicData uri="http://schemas.openxmlformats.org/drawingml/2006/table">
            <a:tbl>
              <a:tblPr/>
              <a:tblGrid>
                <a:gridCol w="828000">
                  <a:extLst>
                    <a:ext uri="{9D8B030D-6E8A-4147-A177-3AD203B41FA5}">
                      <a16:colId xmlns:a16="http://schemas.microsoft.com/office/drawing/2014/main" val="495417583"/>
                    </a:ext>
                  </a:extLst>
                </a:gridCol>
                <a:gridCol w="287621">
                  <a:extLst>
                    <a:ext uri="{9D8B030D-6E8A-4147-A177-3AD203B41FA5}">
                      <a16:colId xmlns:a16="http://schemas.microsoft.com/office/drawing/2014/main" val="20000"/>
                    </a:ext>
                  </a:extLst>
                </a:gridCol>
                <a:gridCol w="910042">
                  <a:extLst>
                    <a:ext uri="{9D8B030D-6E8A-4147-A177-3AD203B41FA5}">
                      <a16:colId xmlns:a16="http://schemas.microsoft.com/office/drawing/2014/main" val="20001"/>
                    </a:ext>
                  </a:extLst>
                </a:gridCol>
                <a:gridCol w="2818790">
                  <a:extLst>
                    <a:ext uri="{9D8B030D-6E8A-4147-A177-3AD203B41FA5}">
                      <a16:colId xmlns:a16="http://schemas.microsoft.com/office/drawing/2014/main" val="2480215624"/>
                    </a:ext>
                  </a:extLst>
                </a:gridCol>
                <a:gridCol w="2259897">
                  <a:extLst>
                    <a:ext uri="{9D8B030D-6E8A-4147-A177-3AD203B41FA5}">
                      <a16:colId xmlns:a16="http://schemas.microsoft.com/office/drawing/2014/main" val="434668288"/>
                    </a:ext>
                  </a:extLst>
                </a:gridCol>
                <a:gridCol w="790965">
                  <a:extLst>
                    <a:ext uri="{9D8B030D-6E8A-4147-A177-3AD203B41FA5}">
                      <a16:colId xmlns:a16="http://schemas.microsoft.com/office/drawing/2014/main" val="563160778"/>
                    </a:ext>
                  </a:extLst>
                </a:gridCol>
                <a:gridCol w="719057">
                  <a:extLst>
                    <a:ext uri="{9D8B030D-6E8A-4147-A177-3AD203B41FA5}">
                      <a16:colId xmlns:a16="http://schemas.microsoft.com/office/drawing/2014/main" val="2087855802"/>
                    </a:ext>
                  </a:extLst>
                </a:gridCol>
              </a:tblGrid>
              <a:tr h="218308">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Key Findings and Observations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gridSpan="2">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Implication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252165">
                <a:tc rowSpan="2">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Earnings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4</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연도별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변동</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33.6%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지속적인 마진율 개선이 이루어짐</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마진율 개선효과는 대부분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변동에 의함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일반제품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배 가량 높아 상대적으로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Low-Loss FCCL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제품의 비중 증가에 따른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효과와 매출원가 내 재료비를 제외한 고정비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효과에 기인함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최근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Sales Mix</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변동과 고정비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Leverage</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에 의한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Margin</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변화를 모델링에 적절히 반영하여 추정</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kern="1200" dirty="0">
                          <a:solidFill>
                            <a:schemeClr val="tx1"/>
                          </a:solidFill>
                          <a:latin typeface="Arial" panose="020B0604020202020204" pitchFamily="34" charset="0"/>
                          <a:ea typeface="+mn-ea"/>
                          <a:cs typeface="Arial" panose="020B0604020202020204" pitchFamily="34" charset="0"/>
                        </a:rPr>
                        <a:t>Low-Loss FCCL </a:t>
                      </a:r>
                      <a:r>
                        <a:rPr lang="ko-KR" altLang="en-US" sz="900" b="0" i="0" u="none" kern="1200" dirty="0">
                          <a:solidFill>
                            <a:schemeClr val="tx1"/>
                          </a:solidFill>
                          <a:latin typeface="Arial" panose="020B0604020202020204" pitchFamily="34" charset="0"/>
                          <a:ea typeface="+mn-ea"/>
                          <a:cs typeface="Arial" panose="020B0604020202020204" pitchFamily="34" charset="0"/>
                        </a:rPr>
                        <a:t>제품 비중 파악</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매출원가 내 경비항목 중 용역비와 같은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Quasi</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계정 산정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Logic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파악</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사업계획 상 매출 증가의 대부분을 차지하는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Low-Loss FCCL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제품 매출의 최근 비중 변화 파악</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Cost Reduction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정책에 의한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변동과 원자재 공급망 악화에 따른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APP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변동 등</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Spread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변화 관련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Key-Driver</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에 대한 지속적인 모니터링</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Valuation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18, 48~49</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2252165">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5</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Spread</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PI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물성별</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ASP-APP Margin Spread</a:t>
                      </a: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기본적으로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추세가 유사하며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주로 제품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변동함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Low-Loss FCCL: 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스마트폰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USB Dock Module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제조에 최대 공급업체로 선정되었으며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케이블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공급량이 증가하고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일반제품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대비 높은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수준으로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소폭 개선 중임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High-Modulus FCCL: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주요 판매 제품에 필요한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동박</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변경으로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소폭 감소 추세</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Normal</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FCCL: ASP, APP, Product  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효과의 전반적인 악화로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소폭 감소 추세</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lang="en-US" altLang="ko-KR" sz="900" b="0" i="0" u="none" dirty="0">
                          <a:solidFill>
                            <a:schemeClr val="tx1"/>
                          </a:solidFill>
                          <a:latin typeface="Arial" panose="020B0604020202020204" pitchFamily="34" charset="0"/>
                          <a:cs typeface="Arial" panose="020B0604020202020204" pitchFamily="34" charset="0"/>
                        </a:rPr>
                        <a:t>ASP </a:t>
                      </a:r>
                      <a:r>
                        <a:rPr lang="ko-KR" altLang="en-US" sz="900" b="0" i="0" u="none" dirty="0">
                          <a:solidFill>
                            <a:schemeClr val="tx1"/>
                          </a:solidFill>
                          <a:latin typeface="Arial" panose="020B0604020202020204" pitchFamily="34" charset="0"/>
                          <a:cs typeface="Arial" panose="020B0604020202020204" pitchFamily="34" charset="0"/>
                        </a:rPr>
                        <a:t>수준이 높은 </a:t>
                      </a:r>
                      <a:r>
                        <a:rPr lang="en-US" altLang="ko-KR" sz="900" b="0" i="0" u="none" dirty="0">
                          <a:solidFill>
                            <a:schemeClr val="tx1"/>
                          </a:solidFill>
                          <a:latin typeface="Arial" panose="020B0604020202020204" pitchFamily="34" charset="0"/>
                          <a:cs typeface="Arial" panose="020B0604020202020204" pitchFamily="34" charset="0"/>
                        </a:rPr>
                        <a:t>Low-Loss FCCL </a:t>
                      </a:r>
                      <a:r>
                        <a:rPr lang="ko-KR" altLang="en-US" sz="900" b="0" i="0" u="none" dirty="0">
                          <a:solidFill>
                            <a:schemeClr val="tx1"/>
                          </a:solidFill>
                          <a:latin typeface="Arial" panose="020B0604020202020204" pitchFamily="34" charset="0"/>
                          <a:cs typeface="Arial" panose="020B0604020202020204" pitchFamily="34" charset="0"/>
                        </a:rPr>
                        <a:t>제품의 비중이 </a:t>
                      </a:r>
                      <a:r>
                        <a:rPr lang="en-US" altLang="ko-KR" sz="900" b="0" i="0" u="none" dirty="0">
                          <a:solidFill>
                            <a:schemeClr val="tx1"/>
                          </a:solidFill>
                          <a:latin typeface="Arial" panose="020B0604020202020204" pitchFamily="34" charset="0"/>
                          <a:cs typeface="Arial" panose="020B0604020202020204" pitchFamily="34" charset="0"/>
                        </a:rPr>
                        <a:t>Margin Spread </a:t>
                      </a:r>
                      <a:r>
                        <a:rPr lang="ko-KR" altLang="en-US" sz="900" b="0" i="0" u="none" dirty="0">
                          <a:solidFill>
                            <a:schemeClr val="tx1"/>
                          </a:solidFill>
                          <a:latin typeface="Arial" panose="020B0604020202020204" pitchFamily="34" charset="0"/>
                          <a:cs typeface="Arial" panose="020B0604020202020204" pitchFamily="34" charset="0"/>
                        </a:rPr>
                        <a:t>관리의 </a:t>
                      </a:r>
                      <a:r>
                        <a:rPr lang="en-US" altLang="ko-KR" sz="900" b="0" i="0" u="none" dirty="0">
                          <a:solidFill>
                            <a:schemeClr val="tx1"/>
                          </a:solidFill>
                          <a:latin typeface="Arial" panose="020B0604020202020204" pitchFamily="34" charset="0"/>
                          <a:cs typeface="Arial" panose="020B0604020202020204" pitchFamily="34" charset="0"/>
                        </a:rPr>
                        <a:t>Key Driver</a:t>
                      </a:r>
                      <a:r>
                        <a:rPr lang="ko-KR" altLang="en-US" sz="900" b="0" i="0" u="none" dirty="0">
                          <a:solidFill>
                            <a:schemeClr val="tx1"/>
                          </a:solidFill>
                          <a:latin typeface="Arial" panose="020B0604020202020204" pitchFamily="34" charset="0"/>
                          <a:cs typeface="Arial" panose="020B0604020202020204" pitchFamily="34" charset="0"/>
                        </a:rPr>
                        <a:t>인 바</a:t>
                      </a:r>
                      <a:r>
                        <a:rPr lang="en-US" altLang="ko-KR" sz="900" b="0" i="0" u="none" dirty="0">
                          <a:solidFill>
                            <a:schemeClr val="tx1"/>
                          </a:solidFill>
                          <a:latin typeface="Arial" panose="020B0604020202020204" pitchFamily="34" charset="0"/>
                          <a:cs typeface="Arial" panose="020B0604020202020204" pitchFamily="34" charset="0"/>
                        </a:rPr>
                        <a:t>, </a:t>
                      </a:r>
                      <a:r>
                        <a:rPr lang="ko-KR" altLang="en-US" sz="900" b="0" i="0" u="none" dirty="0">
                          <a:solidFill>
                            <a:schemeClr val="tx1"/>
                          </a:solidFill>
                          <a:latin typeface="Arial" panose="020B0604020202020204" pitchFamily="34" charset="0"/>
                          <a:cs typeface="Arial" panose="020B0604020202020204" pitchFamily="34" charset="0"/>
                        </a:rPr>
                        <a:t>이에 대한 추정치를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모델링에 적절히 반영하고 모니터링이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kern="1200" dirty="0">
                          <a:solidFill>
                            <a:schemeClr val="tx1"/>
                          </a:solidFill>
                          <a:latin typeface="Arial" panose="020B0604020202020204" pitchFamily="34" charset="0"/>
                          <a:ea typeface="+mn-ea"/>
                          <a:cs typeface="Arial" panose="020B0604020202020204" pitchFamily="34" charset="0"/>
                        </a:rPr>
                        <a:t>Low-Loss FCCL </a:t>
                      </a:r>
                      <a:r>
                        <a:rPr lang="ko-KR" altLang="en-US" sz="900" b="0" i="0" u="none" kern="1200" dirty="0">
                          <a:solidFill>
                            <a:schemeClr val="tx1"/>
                          </a:solidFill>
                          <a:latin typeface="Arial" panose="020B0604020202020204" pitchFamily="34" charset="0"/>
                          <a:ea typeface="+mn-ea"/>
                          <a:cs typeface="Arial" panose="020B0604020202020204" pitchFamily="34" charset="0"/>
                        </a:rPr>
                        <a:t>제품의 </a:t>
                      </a:r>
                      <a:r>
                        <a:rPr lang="en-US" altLang="ko-KR" sz="900" b="0" i="0" u="none" kern="1200" dirty="0">
                          <a:solidFill>
                            <a:schemeClr val="tx1"/>
                          </a:solidFill>
                          <a:latin typeface="Arial" panose="020B0604020202020204" pitchFamily="34" charset="0"/>
                          <a:ea typeface="+mn-ea"/>
                          <a:cs typeface="Arial" panose="020B0604020202020204" pitchFamily="34" charset="0"/>
                        </a:rPr>
                        <a:t>As-is </a:t>
                      </a:r>
                      <a:r>
                        <a:rPr lang="ko-KR" altLang="en-US" sz="900" b="0" i="0" u="none" kern="1200" dirty="0">
                          <a:solidFill>
                            <a:schemeClr val="tx1"/>
                          </a:solidFill>
                          <a:latin typeface="Arial" panose="020B0604020202020204" pitchFamily="34" charset="0"/>
                          <a:ea typeface="+mn-ea"/>
                          <a:cs typeface="Arial" panose="020B0604020202020204" pitchFamily="34" charset="0"/>
                        </a:rPr>
                        <a:t>실현 가능 및 향후 달성 가능 물량 파악</a:t>
                      </a: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kern="1200" dirty="0">
                          <a:solidFill>
                            <a:schemeClr val="tx1"/>
                          </a:solidFill>
                          <a:latin typeface="Arial" panose="020B0604020202020204" pitchFamily="34" charset="0"/>
                          <a:ea typeface="+mn-ea"/>
                          <a:cs typeface="Arial" panose="020B0604020202020204" pitchFamily="34" charset="0"/>
                        </a:rPr>
                        <a:t>ASP </a:t>
                      </a:r>
                      <a:r>
                        <a:rPr lang="ko-KR" altLang="en-US" sz="900" b="0" i="0" u="none" kern="1200" dirty="0">
                          <a:solidFill>
                            <a:schemeClr val="tx1"/>
                          </a:solidFill>
                          <a:latin typeface="Arial" panose="020B0604020202020204" pitchFamily="34" charset="0"/>
                          <a:ea typeface="+mn-ea"/>
                          <a:cs typeface="Arial" panose="020B0604020202020204" pitchFamily="34" charset="0"/>
                        </a:rPr>
                        <a:t>관련 과거 </a:t>
                      </a:r>
                      <a:r>
                        <a:rPr lang="en-US" altLang="ko-KR" sz="900" b="0" i="0" u="none" kern="1200" dirty="0">
                          <a:solidFill>
                            <a:schemeClr val="tx1"/>
                          </a:solidFill>
                          <a:latin typeface="Arial" panose="020B0604020202020204" pitchFamily="34" charset="0"/>
                          <a:ea typeface="+mn-ea"/>
                          <a:cs typeface="Arial" panose="020B0604020202020204" pitchFamily="34" charset="0"/>
                        </a:rPr>
                        <a:t>Cost Reduction</a:t>
                      </a:r>
                      <a:r>
                        <a:rPr lang="ko-KR" altLang="en-US" sz="900" b="0" i="0" u="none" kern="1200" dirty="0">
                          <a:solidFill>
                            <a:schemeClr val="tx1"/>
                          </a:solidFill>
                          <a:latin typeface="Arial" panose="020B0604020202020204" pitchFamily="34" charset="0"/>
                          <a:ea typeface="+mn-ea"/>
                          <a:cs typeface="Arial" panose="020B0604020202020204" pitchFamily="34" charset="0"/>
                        </a:rPr>
                        <a:t> 및 향후 예상 수준 파악</a:t>
                      </a: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ED/RA</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동박</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공급 내재화 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Spread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변동에 따른 시너지 효과 모델링 반영</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Valuation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50~55</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bl>
          </a:graphicData>
        </a:graphic>
      </p:graphicFrame>
    </p:spTree>
    <p:extLst>
      <p:ext uri="{BB962C8B-B14F-4D97-AF65-F5344CB8AC3E}">
        <p14:creationId xmlns:p14="http://schemas.microsoft.com/office/powerpoint/2010/main" val="65342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FDD Conclusion (3/4)</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extLst>
              <p:ext uri="{D42A27DB-BD31-4B8C-83A1-F6EECF244321}">
                <p14:modId xmlns:p14="http://schemas.microsoft.com/office/powerpoint/2010/main" val="459801832"/>
              </p:ext>
            </p:extLst>
          </p:nvPr>
        </p:nvGraphicFramePr>
        <p:xfrm>
          <a:off x="467999" y="1191602"/>
          <a:ext cx="8614372" cy="5068942"/>
        </p:xfrm>
        <a:graphic>
          <a:graphicData uri="http://schemas.openxmlformats.org/drawingml/2006/table">
            <a:tbl>
              <a:tblPr/>
              <a:tblGrid>
                <a:gridCol w="828000">
                  <a:extLst>
                    <a:ext uri="{9D8B030D-6E8A-4147-A177-3AD203B41FA5}">
                      <a16:colId xmlns:a16="http://schemas.microsoft.com/office/drawing/2014/main" val="495417583"/>
                    </a:ext>
                  </a:extLst>
                </a:gridCol>
                <a:gridCol w="287621">
                  <a:extLst>
                    <a:ext uri="{9D8B030D-6E8A-4147-A177-3AD203B41FA5}">
                      <a16:colId xmlns:a16="http://schemas.microsoft.com/office/drawing/2014/main" val="20000"/>
                    </a:ext>
                  </a:extLst>
                </a:gridCol>
                <a:gridCol w="910042">
                  <a:extLst>
                    <a:ext uri="{9D8B030D-6E8A-4147-A177-3AD203B41FA5}">
                      <a16:colId xmlns:a16="http://schemas.microsoft.com/office/drawing/2014/main" val="20001"/>
                    </a:ext>
                  </a:extLst>
                </a:gridCol>
                <a:gridCol w="2818790">
                  <a:extLst>
                    <a:ext uri="{9D8B030D-6E8A-4147-A177-3AD203B41FA5}">
                      <a16:colId xmlns:a16="http://schemas.microsoft.com/office/drawing/2014/main" val="2480215624"/>
                    </a:ext>
                  </a:extLst>
                </a:gridCol>
                <a:gridCol w="2259897">
                  <a:extLst>
                    <a:ext uri="{9D8B030D-6E8A-4147-A177-3AD203B41FA5}">
                      <a16:colId xmlns:a16="http://schemas.microsoft.com/office/drawing/2014/main" val="434668288"/>
                    </a:ext>
                  </a:extLst>
                </a:gridCol>
                <a:gridCol w="790965">
                  <a:extLst>
                    <a:ext uri="{9D8B030D-6E8A-4147-A177-3AD203B41FA5}">
                      <a16:colId xmlns:a16="http://schemas.microsoft.com/office/drawing/2014/main" val="563160778"/>
                    </a:ext>
                  </a:extLst>
                </a:gridCol>
                <a:gridCol w="719057">
                  <a:extLst>
                    <a:ext uri="{9D8B030D-6E8A-4147-A177-3AD203B41FA5}">
                      <a16:colId xmlns:a16="http://schemas.microsoft.com/office/drawing/2014/main" val="2087855802"/>
                    </a:ext>
                  </a:extLst>
                </a:gridCol>
              </a:tblGrid>
              <a:tr h="142643">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Key Findings and Observations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gridSpan="2">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Implication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537660">
                <a:tc rowSpan="2">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of Assets and Liabilities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6</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NWC</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lang="ko-KR" altLang="en-US" sz="900" b="1" i="0" u="sng" dirty="0">
                          <a:solidFill>
                            <a:schemeClr val="tx1"/>
                          </a:solidFill>
                          <a:latin typeface="Arial" panose="020B0604020202020204" pitchFamily="34" charset="0"/>
                          <a:ea typeface="+mj-ea"/>
                          <a:cs typeface="Arial" panose="020B0604020202020204" pitchFamily="34" charset="0"/>
                        </a:rPr>
                        <a:t>원재료 확보를 위하여 </a:t>
                      </a:r>
                      <a:r>
                        <a:rPr lang="ko-KR" altLang="en-US" sz="900" b="1" i="0" u="sng" kern="1200" dirty="0">
                          <a:solidFill>
                            <a:schemeClr val="tx1"/>
                          </a:solidFill>
                          <a:latin typeface="Arial" panose="020B0604020202020204" pitchFamily="34" charset="0"/>
                          <a:ea typeface="+mn-ea"/>
                          <a:cs typeface="Arial" panose="020B0604020202020204" pitchFamily="34" charset="0"/>
                        </a:rPr>
                        <a:t>매입채무 이외에</a:t>
                      </a:r>
                      <a:r>
                        <a:rPr lang="ko-KR" altLang="en-US" sz="900" b="1" i="0" u="sng" dirty="0">
                          <a:solidFill>
                            <a:schemeClr val="tx1"/>
                          </a:solidFill>
                          <a:latin typeface="Arial" panose="020B0604020202020204" pitchFamily="34" charset="0"/>
                          <a:ea typeface="+mj-ea"/>
                          <a:cs typeface="Arial" panose="020B0604020202020204" pitchFamily="34" charset="0"/>
                        </a:rPr>
                        <a:t> 영업정책 상 선지급이 이루어지는 선급금의 </a:t>
                      </a:r>
                      <a:r>
                        <a:rPr lang="en-US" altLang="ko-KR" sz="900" b="1" i="0" u="sng" dirty="0">
                          <a:solidFill>
                            <a:schemeClr val="tx1"/>
                          </a:solidFill>
                          <a:latin typeface="Arial" panose="020B0604020202020204" pitchFamily="34" charset="0"/>
                          <a:ea typeface="+mj-ea"/>
                          <a:cs typeface="Arial" panose="020B0604020202020204" pitchFamily="34" charset="0"/>
                        </a:rPr>
                        <a:t>NWC</a:t>
                      </a:r>
                      <a:r>
                        <a:rPr lang="ko-KR" altLang="en-US" sz="900" b="1" i="0" u="sng" dirty="0">
                          <a:solidFill>
                            <a:schemeClr val="tx1"/>
                          </a:solidFill>
                          <a:latin typeface="Arial" panose="020B0604020202020204" pitchFamily="34" charset="0"/>
                          <a:ea typeface="+mj-ea"/>
                          <a:cs typeface="Arial" panose="020B0604020202020204" pitchFamily="34" charset="0"/>
                        </a:rPr>
                        <a:t> 포함</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dirty="0">
                          <a:solidFill>
                            <a:schemeClr val="tx1"/>
                          </a:solidFill>
                          <a:latin typeface="Arial" panose="020B0604020202020204" pitchFamily="34" charset="0"/>
                          <a:ea typeface="+mn-ea"/>
                          <a:cs typeface="Arial" panose="020B0604020202020204" pitchFamily="34" charset="0"/>
                        </a:rPr>
                        <a:t>2020</a:t>
                      </a:r>
                      <a:r>
                        <a:rPr lang="ko-KR" altLang="en-US" sz="900" b="0" i="0" u="none" dirty="0">
                          <a:solidFill>
                            <a:schemeClr val="tx1"/>
                          </a:solidFill>
                          <a:latin typeface="Arial" panose="020B0604020202020204" pitchFamily="34" charset="0"/>
                          <a:ea typeface="+mn-ea"/>
                          <a:cs typeface="Arial" panose="020B0604020202020204" pitchFamily="34" charset="0"/>
                        </a:rPr>
                        <a:t>년 이후 약 </a:t>
                      </a:r>
                      <a:r>
                        <a:rPr lang="en-US" altLang="ko-KR" sz="900" b="0" i="0" u="none" dirty="0">
                          <a:solidFill>
                            <a:schemeClr val="tx1"/>
                          </a:solidFill>
                          <a:latin typeface="Arial" panose="020B0604020202020204" pitchFamily="34" charset="0"/>
                          <a:ea typeface="+mn-ea"/>
                          <a:cs typeface="Arial" panose="020B0604020202020204" pitchFamily="34" charset="0"/>
                        </a:rPr>
                        <a:t>85</a:t>
                      </a:r>
                      <a:r>
                        <a:rPr lang="ko-KR" altLang="en-US" sz="900" b="0" i="0" u="none" dirty="0">
                          <a:solidFill>
                            <a:schemeClr val="tx1"/>
                          </a:solidFill>
                          <a:latin typeface="Arial" panose="020B0604020202020204" pitchFamily="34" charset="0"/>
                          <a:ea typeface="+mn-ea"/>
                          <a:cs typeface="Arial" panose="020B0604020202020204" pitchFamily="34" charset="0"/>
                        </a:rPr>
                        <a:t>일인 </a:t>
                      </a:r>
                      <a:r>
                        <a:rPr lang="en-US" altLang="ko-KR" sz="900" b="0" i="0" u="none" dirty="0">
                          <a:solidFill>
                            <a:schemeClr val="tx1"/>
                          </a:solidFill>
                          <a:latin typeface="Arial" panose="020B0604020202020204" pitchFamily="34" charset="0"/>
                          <a:ea typeface="+mn-ea"/>
                          <a:cs typeface="Arial" panose="020B0604020202020204" pitchFamily="34" charset="0"/>
                        </a:rPr>
                        <a:t>DSO </a:t>
                      </a:r>
                      <a:r>
                        <a:rPr lang="ko-KR" altLang="en-US" sz="900" b="0" i="0" u="none" dirty="0">
                          <a:solidFill>
                            <a:schemeClr val="tx1"/>
                          </a:solidFill>
                          <a:latin typeface="Arial" panose="020B0604020202020204" pitchFamily="34" charset="0"/>
                          <a:ea typeface="+mn-ea"/>
                          <a:cs typeface="Arial" panose="020B0604020202020204" pitchFamily="34" charset="0"/>
                        </a:rPr>
                        <a:t>대비하여 일부 거래처에 대한 매입대금 선급에 기인한 </a:t>
                      </a:r>
                      <a:r>
                        <a:rPr lang="en-US" altLang="ko-KR" sz="900" b="0" i="0" u="none" dirty="0">
                          <a:solidFill>
                            <a:schemeClr val="tx1"/>
                          </a:solidFill>
                          <a:latin typeface="Arial" panose="020B0604020202020204" pitchFamily="34" charset="0"/>
                          <a:ea typeface="+mn-ea"/>
                          <a:cs typeface="Arial" panose="020B0604020202020204" pitchFamily="34" charset="0"/>
                        </a:rPr>
                        <a:t>5~8</a:t>
                      </a:r>
                      <a:r>
                        <a:rPr lang="ko-KR" altLang="en-US" sz="900" b="0" i="0" u="none" dirty="0">
                          <a:solidFill>
                            <a:schemeClr val="tx1"/>
                          </a:solidFill>
                          <a:latin typeface="Arial" panose="020B0604020202020204" pitchFamily="34" charset="0"/>
                          <a:ea typeface="+mn-ea"/>
                          <a:cs typeface="Arial" panose="020B0604020202020204" pitchFamily="34" charset="0"/>
                        </a:rPr>
                        <a:t>일 수준의 짧은 </a:t>
                      </a:r>
                      <a:r>
                        <a:rPr lang="en-US" altLang="ko-KR" sz="900" b="0" i="0" u="none" dirty="0">
                          <a:solidFill>
                            <a:schemeClr val="tx1"/>
                          </a:solidFill>
                          <a:latin typeface="Arial" panose="020B0604020202020204" pitchFamily="34" charset="0"/>
                          <a:ea typeface="+mn-ea"/>
                          <a:cs typeface="Arial" panose="020B0604020202020204" pitchFamily="34" charset="0"/>
                        </a:rPr>
                        <a:t>DPO</a:t>
                      </a:r>
                      <a:r>
                        <a:rPr lang="ko-KR" altLang="en-US" sz="900" b="0" i="0" u="none" dirty="0">
                          <a:solidFill>
                            <a:schemeClr val="tx1"/>
                          </a:solidFill>
                          <a:latin typeface="Arial" panose="020B0604020202020204" pitchFamily="34" charset="0"/>
                          <a:ea typeface="+mn-ea"/>
                          <a:cs typeface="Arial" panose="020B0604020202020204" pitchFamily="34" charset="0"/>
                        </a:rPr>
                        <a:t>로 인하여 유동성 악화 효과 발생 가능함</a:t>
                      </a:r>
                      <a:endParaRPr lang="en-US" altLang="ko-KR" sz="900" b="0" i="0" u="none" dirty="0">
                        <a:solidFill>
                          <a:schemeClr val="tx1"/>
                        </a:solidFill>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dirty="0">
                          <a:solidFill>
                            <a:schemeClr val="tx1"/>
                          </a:solidFill>
                          <a:latin typeface="Arial" panose="020B0604020202020204" pitchFamily="34" charset="0"/>
                          <a:ea typeface="+mj-ea"/>
                          <a:cs typeface="Arial" panose="020B0604020202020204" pitchFamily="34" charset="0"/>
                        </a:rPr>
                        <a:t>2021</a:t>
                      </a:r>
                      <a:r>
                        <a:rPr lang="ko-KR" altLang="en-US" sz="900" b="0" i="0" u="none" dirty="0">
                          <a:solidFill>
                            <a:schemeClr val="tx1"/>
                          </a:solidFill>
                          <a:latin typeface="Arial" panose="020B0604020202020204" pitchFamily="34" charset="0"/>
                          <a:ea typeface="+mj-ea"/>
                          <a:cs typeface="Arial" panose="020B0604020202020204" pitchFamily="34" charset="0"/>
                        </a:rPr>
                        <a:t>년 </a:t>
                      </a:r>
                      <a:r>
                        <a:rPr lang="en-US" altLang="ko-KR" sz="900" b="0" i="0" u="none" dirty="0">
                          <a:solidFill>
                            <a:schemeClr val="tx1"/>
                          </a:solidFill>
                          <a:latin typeface="Arial" panose="020B0604020202020204" pitchFamily="34" charset="0"/>
                          <a:ea typeface="+mj-ea"/>
                          <a:cs typeface="Arial" panose="020B0604020202020204" pitchFamily="34" charset="0"/>
                        </a:rPr>
                        <a:t>37.4%</a:t>
                      </a:r>
                      <a:r>
                        <a:rPr lang="ko-KR" altLang="en-US" sz="900" b="0" i="0" u="none" dirty="0">
                          <a:solidFill>
                            <a:schemeClr val="tx1"/>
                          </a:solidFill>
                          <a:latin typeface="Arial" panose="020B0604020202020204" pitchFamily="34" charset="0"/>
                          <a:ea typeface="+mj-ea"/>
                          <a:cs typeface="Arial" panose="020B0604020202020204" pitchFamily="34" charset="0"/>
                        </a:rPr>
                        <a:t>의 높은 </a:t>
                      </a:r>
                      <a:r>
                        <a:rPr lang="en-US" altLang="ko-KR" sz="900" b="0" i="0" u="none" dirty="0">
                          <a:solidFill>
                            <a:schemeClr val="tx1"/>
                          </a:solidFill>
                          <a:latin typeface="Arial" panose="020B0604020202020204" pitchFamily="34" charset="0"/>
                          <a:ea typeface="+mj-ea"/>
                          <a:cs typeface="Arial" panose="020B0604020202020204" pitchFamily="34" charset="0"/>
                        </a:rPr>
                        <a:t>GP%</a:t>
                      </a:r>
                      <a:r>
                        <a:rPr lang="ko-KR" altLang="en-US" sz="900" b="0" i="0" u="none" dirty="0">
                          <a:solidFill>
                            <a:schemeClr val="tx1"/>
                          </a:solidFill>
                          <a:latin typeface="Arial" panose="020B0604020202020204" pitchFamily="34" charset="0"/>
                          <a:ea typeface="+mj-ea"/>
                          <a:cs typeface="Arial" panose="020B0604020202020204" pitchFamily="34" charset="0"/>
                        </a:rPr>
                        <a:t>로 인하여 현금이 증가하였으나</a:t>
                      </a:r>
                      <a:r>
                        <a:rPr lang="en-US" altLang="ko-KR" sz="900" b="0" i="0" u="none" dirty="0">
                          <a:solidFill>
                            <a:schemeClr val="tx1"/>
                          </a:solidFill>
                          <a:latin typeface="Arial" panose="020B0604020202020204" pitchFamily="34" charset="0"/>
                          <a:ea typeface="+mj-ea"/>
                          <a:cs typeface="Arial" panose="020B0604020202020204" pitchFamily="34" charset="0"/>
                        </a:rPr>
                        <a:t>, 2020</a:t>
                      </a:r>
                      <a:r>
                        <a:rPr lang="ko-KR" altLang="en-US" sz="900" b="0" i="0" u="none" dirty="0">
                          <a:solidFill>
                            <a:schemeClr val="tx1"/>
                          </a:solidFill>
                          <a:latin typeface="Arial" panose="020B0604020202020204" pitchFamily="34" charset="0"/>
                          <a:ea typeface="+mj-ea"/>
                          <a:cs typeface="Arial" panose="020B0604020202020204" pitchFamily="34" charset="0"/>
                        </a:rPr>
                        <a:t>년 </a:t>
                      </a:r>
                      <a:r>
                        <a:rPr lang="en-US" altLang="ko-KR" sz="900" b="0" i="0" u="none" dirty="0">
                          <a:solidFill>
                            <a:schemeClr val="tx1"/>
                          </a:solidFill>
                          <a:latin typeface="Arial" panose="020B0604020202020204" pitchFamily="34" charset="0"/>
                          <a:ea typeface="+mj-ea"/>
                          <a:cs typeface="Arial" panose="020B0604020202020204" pitchFamily="34" charset="0"/>
                        </a:rPr>
                        <a:t>GP%</a:t>
                      </a:r>
                      <a:r>
                        <a:rPr lang="ko-KR" altLang="en-US" sz="900" b="0" i="0" u="none" dirty="0">
                          <a:solidFill>
                            <a:schemeClr val="tx1"/>
                          </a:solidFill>
                          <a:latin typeface="Arial" panose="020B0604020202020204" pitchFamily="34" charset="0"/>
                          <a:ea typeface="+mj-ea"/>
                          <a:cs typeface="Arial" panose="020B0604020202020204" pitchFamily="34" charset="0"/>
                        </a:rPr>
                        <a:t>인 </a:t>
                      </a:r>
                      <a:r>
                        <a:rPr lang="en-US" altLang="ko-KR" sz="900" b="0" i="0" u="none" dirty="0">
                          <a:solidFill>
                            <a:schemeClr val="tx1"/>
                          </a:solidFill>
                          <a:latin typeface="Arial" panose="020B0604020202020204" pitchFamily="34" charset="0"/>
                          <a:ea typeface="+mj-ea"/>
                          <a:cs typeface="Arial" panose="020B0604020202020204" pitchFamily="34" charset="0"/>
                        </a:rPr>
                        <a:t>21.3%</a:t>
                      </a:r>
                      <a:r>
                        <a:rPr lang="ko-KR" altLang="en-US" sz="900" b="0" i="0" u="none" dirty="0">
                          <a:solidFill>
                            <a:schemeClr val="tx1"/>
                          </a:solidFill>
                          <a:latin typeface="Arial" panose="020B0604020202020204" pitchFamily="34" charset="0"/>
                          <a:ea typeface="+mj-ea"/>
                          <a:cs typeface="Arial" panose="020B0604020202020204" pitchFamily="34" charset="0"/>
                        </a:rPr>
                        <a:t>는 회전기일 차이로 인한 </a:t>
                      </a:r>
                      <a:r>
                        <a:rPr lang="en-US" altLang="ko-KR" sz="900" b="0" i="0" u="none" dirty="0">
                          <a:solidFill>
                            <a:schemeClr val="tx1"/>
                          </a:solidFill>
                          <a:latin typeface="Arial" panose="020B0604020202020204" pitchFamily="34" charset="0"/>
                          <a:ea typeface="+mj-ea"/>
                          <a:cs typeface="Arial" panose="020B0604020202020204" pitchFamily="34" charset="0"/>
                        </a:rPr>
                        <a:t>Cash-shortage</a:t>
                      </a:r>
                      <a:r>
                        <a:rPr lang="ko-KR" altLang="en-US" sz="900" b="0" i="0" u="none" dirty="0">
                          <a:solidFill>
                            <a:schemeClr val="tx1"/>
                          </a:solidFill>
                          <a:latin typeface="Arial" panose="020B0604020202020204" pitchFamily="34" charset="0"/>
                          <a:ea typeface="+mj-ea"/>
                          <a:cs typeface="Arial" panose="020B0604020202020204" pitchFamily="34" charset="0"/>
                        </a:rPr>
                        <a:t>를 </a:t>
                      </a:r>
                      <a:r>
                        <a:rPr lang="en-US" altLang="ko-KR" sz="900" b="0" i="0" u="none" dirty="0">
                          <a:solidFill>
                            <a:schemeClr val="tx1"/>
                          </a:solidFill>
                          <a:latin typeface="Arial" panose="020B0604020202020204" pitchFamily="34" charset="0"/>
                          <a:ea typeface="+mj-ea"/>
                          <a:cs typeface="Arial" panose="020B0604020202020204" pitchFamily="34" charset="0"/>
                        </a:rPr>
                        <a:t>Cover</a:t>
                      </a:r>
                      <a:r>
                        <a:rPr lang="ko-KR" altLang="en-US" sz="900" b="0" i="0" u="none" dirty="0">
                          <a:solidFill>
                            <a:schemeClr val="tx1"/>
                          </a:solidFill>
                          <a:latin typeface="Arial" panose="020B0604020202020204" pitchFamily="34" charset="0"/>
                          <a:ea typeface="+mj-ea"/>
                          <a:cs typeface="Arial" panose="020B0604020202020204" pitchFamily="34" charset="0"/>
                        </a:rPr>
                        <a:t>할 수 있는 최소요구 </a:t>
                      </a:r>
                      <a:r>
                        <a:rPr lang="en-US" altLang="ko-KR" sz="900" b="0" i="0" u="none" dirty="0">
                          <a:solidFill>
                            <a:schemeClr val="tx1"/>
                          </a:solidFill>
                          <a:latin typeface="Arial" panose="020B0604020202020204" pitchFamily="34" charset="0"/>
                          <a:ea typeface="+mj-ea"/>
                          <a:cs typeface="Arial" panose="020B0604020202020204" pitchFamily="34" charset="0"/>
                        </a:rPr>
                        <a:t>GP%</a:t>
                      </a:r>
                      <a:r>
                        <a:rPr lang="ko-KR" altLang="en-US" sz="900" b="0" i="0" u="none" dirty="0">
                          <a:solidFill>
                            <a:schemeClr val="tx1"/>
                          </a:solidFill>
                          <a:latin typeface="Arial" panose="020B0604020202020204" pitchFamily="34" charset="0"/>
                          <a:ea typeface="+mj-ea"/>
                          <a:cs typeface="Arial" panose="020B0604020202020204" pitchFamily="34" charset="0"/>
                        </a:rPr>
                        <a:t>인</a:t>
                      </a:r>
                      <a:r>
                        <a:rPr lang="en-US" altLang="ko-KR" sz="900" b="0" i="0" u="none" dirty="0">
                          <a:solidFill>
                            <a:schemeClr val="tx1"/>
                          </a:solidFill>
                          <a:latin typeface="Arial" panose="020B0604020202020204" pitchFamily="34" charset="0"/>
                          <a:ea typeface="+mj-ea"/>
                          <a:cs typeface="Arial" panose="020B0604020202020204" pitchFamily="34" charset="0"/>
                        </a:rPr>
                        <a:t> 21.6%</a:t>
                      </a:r>
                      <a:r>
                        <a:rPr lang="ko-KR" altLang="en-US" sz="900" b="0" i="0" u="none" dirty="0">
                          <a:solidFill>
                            <a:schemeClr val="tx1"/>
                          </a:solidFill>
                          <a:latin typeface="Arial" panose="020B0604020202020204" pitchFamily="34" charset="0"/>
                          <a:ea typeface="+mj-ea"/>
                          <a:cs typeface="Arial" panose="020B0604020202020204" pitchFamily="34" charset="0"/>
                        </a:rPr>
                        <a:t>를 하회함</a:t>
                      </a:r>
                      <a:endParaRPr lang="en-US" altLang="ko-KR" sz="900" b="0" i="0" u="none" dirty="0">
                        <a:solidFill>
                          <a:schemeClr val="tx1"/>
                        </a:solidFill>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lang="ko-KR" altLang="en-US" sz="900" b="0" i="0" u="none" dirty="0">
                          <a:solidFill>
                            <a:schemeClr val="tx1"/>
                          </a:solidFill>
                          <a:latin typeface="Arial" panose="020B0604020202020204" pitchFamily="34" charset="0"/>
                          <a:ea typeface="+mj-ea"/>
                          <a:cs typeface="Arial" panose="020B0604020202020204" pitchFamily="34" charset="0"/>
                        </a:rPr>
                        <a:t>향후 매출 증가로 인한 물량 확대 시</a:t>
                      </a:r>
                      <a:r>
                        <a:rPr lang="en-US" altLang="ko-KR" sz="900" b="0" i="0" u="none" dirty="0">
                          <a:solidFill>
                            <a:schemeClr val="tx1"/>
                          </a:solidFill>
                          <a:latin typeface="Arial" panose="020B0604020202020204" pitchFamily="34" charset="0"/>
                          <a:ea typeface="+mj-ea"/>
                          <a:cs typeface="Arial" panose="020B0604020202020204" pitchFamily="34" charset="0"/>
                        </a:rPr>
                        <a:t>, </a:t>
                      </a:r>
                      <a:r>
                        <a:rPr lang="ko-KR" altLang="en-US" sz="900" b="0" i="0" u="none" dirty="0">
                          <a:solidFill>
                            <a:schemeClr val="tx1"/>
                          </a:solidFill>
                          <a:latin typeface="Arial" panose="020B0604020202020204" pitchFamily="34" charset="0"/>
                          <a:ea typeface="+mj-ea"/>
                          <a:cs typeface="Arial" panose="020B0604020202020204" pitchFamily="34" charset="0"/>
                        </a:rPr>
                        <a:t>원재료 확보를 위한 추가적인 선급금 집행을 고려하여 자금계획의 수립 필요</a:t>
                      </a:r>
                      <a:endParaRPr lang="en-US" altLang="ko-KR" sz="900" b="0" i="0" u="none" dirty="0">
                        <a:solidFill>
                          <a:schemeClr val="tx1"/>
                        </a:solidFill>
                        <a:latin typeface="Arial" panose="020B0604020202020204" pitchFamily="34" charset="0"/>
                        <a:ea typeface="+mj-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운전자본의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Normal Term</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에 대한 정립 및 향후 매출 성장에 수반되는 운전자본 자금 소요액에 대한 적절한 추정을 통한 모델링 반영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PMI</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Valuation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59~63</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1240285">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7</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Capacity, Utility &amp; Yield</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lang="en-US" altLang="ko-KR" sz="900" b="1" i="0" u="sng" dirty="0">
                          <a:solidFill>
                            <a:schemeClr val="tx1"/>
                          </a:solidFill>
                          <a:latin typeface="Arial" panose="020B0604020202020204" pitchFamily="34" charset="0"/>
                          <a:ea typeface="+mj-ea"/>
                          <a:cs typeface="Arial" panose="020B0604020202020204" pitchFamily="34" charset="0"/>
                        </a:rPr>
                        <a:t>2021</a:t>
                      </a:r>
                      <a:r>
                        <a:rPr lang="ko-KR" altLang="en-US" sz="900" b="1" i="0" u="sng" dirty="0">
                          <a:solidFill>
                            <a:schemeClr val="tx1"/>
                          </a:solidFill>
                          <a:latin typeface="Arial" panose="020B0604020202020204" pitchFamily="34" charset="0"/>
                          <a:ea typeface="+mj-ea"/>
                          <a:cs typeface="Arial" panose="020B0604020202020204" pitchFamily="34" charset="0"/>
                        </a:rPr>
                        <a:t>년 급격한 가동률 증가에 따른 </a:t>
                      </a:r>
                      <a:r>
                        <a:rPr lang="en-US" altLang="ko-KR" sz="900" b="1" i="0" u="sng" dirty="0">
                          <a:solidFill>
                            <a:schemeClr val="tx1"/>
                          </a:solidFill>
                          <a:latin typeface="Arial" panose="020B0604020202020204" pitchFamily="34" charset="0"/>
                          <a:ea typeface="+mj-ea"/>
                          <a:cs typeface="Arial" panose="020B0604020202020204" pitchFamily="34" charset="0"/>
                        </a:rPr>
                        <a:t>Capacity </a:t>
                      </a:r>
                      <a:r>
                        <a:rPr lang="ko-KR" altLang="en-US" sz="900" b="1" i="0" u="sng" dirty="0">
                          <a:solidFill>
                            <a:schemeClr val="tx1"/>
                          </a:solidFill>
                          <a:latin typeface="Arial" panose="020B0604020202020204" pitchFamily="34" charset="0"/>
                          <a:ea typeface="+mj-ea"/>
                          <a:cs typeface="Arial" panose="020B0604020202020204" pitchFamily="34" charset="0"/>
                        </a:rPr>
                        <a:t>부족 및 병목공정 발생 가능성</a:t>
                      </a:r>
                      <a:endParaRPr lang="en-US" altLang="ko-KR" sz="900" b="1" i="0" u="sng" dirty="0">
                        <a:solidFill>
                          <a:schemeClr val="tx1"/>
                        </a:solidFill>
                        <a:latin typeface="Arial" panose="020B0604020202020204" pitchFamily="34" charset="0"/>
                        <a:ea typeface="+mj-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en-US" altLang="ko-KR" sz="900" b="0" i="0" u="none" dirty="0">
                          <a:solidFill>
                            <a:schemeClr val="tx1"/>
                          </a:solidFill>
                          <a:latin typeface="Arial" panose="020B0604020202020204" pitchFamily="34" charset="0"/>
                          <a:ea typeface="+mn-ea"/>
                          <a:cs typeface="Arial" panose="020B0604020202020204" pitchFamily="34" charset="0"/>
                        </a:rPr>
                        <a:t>High-Modulus,</a:t>
                      </a:r>
                      <a:r>
                        <a:rPr lang="ko-KR" altLang="en-US" sz="900" b="0" i="0" u="none" dirty="0">
                          <a:solidFill>
                            <a:schemeClr val="tx1"/>
                          </a:solidFill>
                          <a:latin typeface="Arial" panose="020B0604020202020204" pitchFamily="34" charset="0"/>
                          <a:ea typeface="+mn-ea"/>
                          <a:cs typeface="Arial" panose="020B0604020202020204" pitchFamily="34" charset="0"/>
                        </a:rPr>
                        <a:t> </a:t>
                      </a:r>
                      <a:r>
                        <a:rPr lang="en-US" altLang="ko-KR" sz="900" b="0" i="0" u="none" dirty="0">
                          <a:solidFill>
                            <a:schemeClr val="tx1"/>
                          </a:solidFill>
                          <a:latin typeface="Arial" panose="020B0604020202020204" pitchFamily="34" charset="0"/>
                          <a:ea typeface="+mn-ea"/>
                          <a:cs typeface="Arial" panose="020B0604020202020204" pitchFamily="34" charset="0"/>
                        </a:rPr>
                        <a:t>Normal FCCL </a:t>
                      </a:r>
                      <a:r>
                        <a:rPr lang="ko-KR" altLang="en-US" sz="900" b="0" i="0" u="none" dirty="0">
                          <a:solidFill>
                            <a:schemeClr val="tx1"/>
                          </a:solidFill>
                          <a:latin typeface="Arial" panose="020B0604020202020204" pitchFamily="34" charset="0"/>
                          <a:ea typeface="+mn-ea"/>
                          <a:cs typeface="Arial" panose="020B0604020202020204" pitchFamily="34" charset="0"/>
                        </a:rPr>
                        <a:t>제품 대비 공정별로 </a:t>
                      </a:r>
                      <a:r>
                        <a:rPr lang="en-US" altLang="ko-KR" sz="900" b="0" i="0" u="none" dirty="0">
                          <a:solidFill>
                            <a:schemeClr val="tx1"/>
                          </a:solidFill>
                          <a:latin typeface="Arial" panose="020B0604020202020204" pitchFamily="34" charset="0"/>
                          <a:ea typeface="+mn-ea"/>
                          <a:cs typeface="Arial" panose="020B0604020202020204" pitchFamily="34" charset="0"/>
                        </a:rPr>
                        <a:t>0.5~0.75</a:t>
                      </a:r>
                      <a:r>
                        <a:rPr lang="ko-KR" altLang="en-US" sz="900" b="0" i="0" u="none" dirty="0">
                          <a:solidFill>
                            <a:schemeClr val="tx1"/>
                          </a:solidFill>
                          <a:latin typeface="Arial" panose="020B0604020202020204" pitchFamily="34" charset="0"/>
                          <a:ea typeface="+mn-ea"/>
                          <a:cs typeface="Arial" panose="020B0604020202020204" pitchFamily="34" charset="0"/>
                        </a:rPr>
                        <a:t>배의 생산속도인 </a:t>
                      </a:r>
                      <a:r>
                        <a:rPr lang="en-US" altLang="ko-KR" sz="900" b="0" i="0" u="none" dirty="0">
                          <a:solidFill>
                            <a:schemeClr val="tx1"/>
                          </a:solidFill>
                          <a:latin typeface="Arial" panose="020B0604020202020204" pitchFamily="34" charset="0"/>
                          <a:ea typeface="+mn-ea"/>
                          <a:cs typeface="Arial" panose="020B0604020202020204" pitchFamily="34" charset="0"/>
                        </a:rPr>
                        <a:t>Low-Loss FCCL </a:t>
                      </a:r>
                      <a:r>
                        <a:rPr lang="ko-KR" altLang="en-US" sz="900" b="0" i="0" u="none" dirty="0">
                          <a:solidFill>
                            <a:schemeClr val="tx1"/>
                          </a:solidFill>
                          <a:latin typeface="Arial" panose="020B0604020202020204" pitchFamily="34" charset="0"/>
                          <a:ea typeface="+mn-ea"/>
                          <a:cs typeface="Arial" panose="020B0604020202020204" pitchFamily="34" charset="0"/>
                        </a:rPr>
                        <a:t>제품 비중이 높아짐에 따라 </a:t>
                      </a:r>
                      <a:r>
                        <a:rPr lang="en-US" altLang="ko-KR" sz="900" b="0" i="0" u="none" dirty="0">
                          <a:solidFill>
                            <a:schemeClr val="tx1"/>
                          </a:solidFill>
                          <a:latin typeface="Arial" panose="020B0604020202020204" pitchFamily="34" charset="0"/>
                          <a:ea typeface="+mn-ea"/>
                          <a:cs typeface="Arial" panose="020B0604020202020204" pitchFamily="34" charset="0"/>
                        </a:rPr>
                        <a:t>2020</a:t>
                      </a:r>
                      <a:r>
                        <a:rPr lang="ko-KR" altLang="en-US" sz="900" b="0" i="0" u="none" dirty="0">
                          <a:solidFill>
                            <a:schemeClr val="tx1"/>
                          </a:solidFill>
                          <a:latin typeface="Arial" panose="020B0604020202020204" pitchFamily="34" charset="0"/>
                          <a:ea typeface="+mn-ea"/>
                          <a:cs typeface="Arial" panose="020B0604020202020204" pitchFamily="34" charset="0"/>
                        </a:rPr>
                        <a:t>년 연간 </a:t>
                      </a:r>
                      <a:r>
                        <a:rPr lang="en-US" altLang="ko-KR" sz="900" b="0" i="0" u="none" dirty="0">
                          <a:solidFill>
                            <a:schemeClr val="tx1"/>
                          </a:solidFill>
                          <a:latin typeface="Arial" panose="020B0604020202020204" pitchFamily="34" charset="0"/>
                          <a:ea typeface="+mn-ea"/>
                          <a:cs typeface="Arial" panose="020B0604020202020204" pitchFamily="34" charset="0"/>
                        </a:rPr>
                        <a:t>39% </a:t>
                      </a:r>
                      <a:r>
                        <a:rPr lang="ko-KR" altLang="en-US" sz="900" b="0" i="0" u="none" dirty="0">
                          <a:solidFill>
                            <a:schemeClr val="tx1"/>
                          </a:solidFill>
                          <a:latin typeface="Arial" panose="020B0604020202020204" pitchFamily="34" charset="0"/>
                          <a:ea typeface="+mn-ea"/>
                          <a:cs typeface="Arial" panose="020B0604020202020204" pitchFamily="34" charset="0"/>
                        </a:rPr>
                        <a:t>수준의 가동률이 </a:t>
                      </a:r>
                      <a:r>
                        <a:rPr lang="en-US" altLang="ko-KR" sz="900" b="0" i="0" u="none" dirty="0">
                          <a:solidFill>
                            <a:schemeClr val="tx1"/>
                          </a:solidFill>
                          <a:latin typeface="Arial" panose="020B0604020202020204" pitchFamily="34" charset="0"/>
                          <a:ea typeface="+mn-ea"/>
                          <a:cs typeface="Arial" panose="020B0604020202020204" pitchFamily="34" charset="0"/>
                        </a:rPr>
                        <a:t>2021</a:t>
                      </a:r>
                      <a:r>
                        <a:rPr lang="ko-KR" altLang="en-US" sz="900" b="0" i="0" u="none" dirty="0">
                          <a:solidFill>
                            <a:schemeClr val="tx1"/>
                          </a:solidFill>
                          <a:latin typeface="Arial" panose="020B0604020202020204" pitchFamily="34" charset="0"/>
                          <a:ea typeface="+mn-ea"/>
                          <a:cs typeface="Arial" panose="020B0604020202020204" pitchFamily="34" charset="0"/>
                        </a:rPr>
                        <a:t>년 연간 </a:t>
                      </a:r>
                      <a:r>
                        <a:rPr lang="en-US" altLang="ko-KR" sz="900" b="0" i="0" u="none" dirty="0">
                          <a:solidFill>
                            <a:schemeClr val="tx1"/>
                          </a:solidFill>
                          <a:latin typeface="Arial" panose="020B0604020202020204" pitchFamily="34" charset="0"/>
                          <a:ea typeface="+mn-ea"/>
                          <a:cs typeface="Arial" panose="020B0604020202020204" pitchFamily="34" charset="0"/>
                        </a:rPr>
                        <a:t>70% </a:t>
                      </a:r>
                      <a:r>
                        <a:rPr lang="ko-KR" altLang="en-US" sz="900" b="0" i="0" u="none" dirty="0">
                          <a:solidFill>
                            <a:schemeClr val="tx1"/>
                          </a:solidFill>
                          <a:latin typeface="Arial" panose="020B0604020202020204" pitchFamily="34" charset="0"/>
                          <a:ea typeface="+mn-ea"/>
                          <a:cs typeface="Arial" panose="020B0604020202020204" pitchFamily="34" charset="0"/>
                        </a:rPr>
                        <a:t>수준으로 급격히 증가함</a:t>
                      </a:r>
                      <a:endParaRPr lang="en-US" altLang="ko-KR" sz="900" b="0" i="0" u="none" dirty="0">
                        <a:solidFill>
                          <a:schemeClr val="tx1"/>
                        </a:solidFill>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dirty="0">
                          <a:solidFill>
                            <a:schemeClr val="tx1"/>
                          </a:solidFill>
                          <a:latin typeface="Arial" panose="020B0604020202020204" pitchFamily="34" charset="0"/>
                          <a:ea typeface="+mn-ea"/>
                          <a:cs typeface="Arial" panose="020B0604020202020204" pitchFamily="34" charset="0"/>
                        </a:rPr>
                        <a:t>특히 </a:t>
                      </a:r>
                      <a:r>
                        <a:rPr lang="en-US" altLang="ko-KR" sz="900" b="0" i="0" u="none" dirty="0">
                          <a:solidFill>
                            <a:schemeClr val="tx1"/>
                          </a:solidFill>
                          <a:latin typeface="Arial" panose="020B0604020202020204" pitchFamily="34" charset="0"/>
                          <a:ea typeface="+mn-ea"/>
                          <a:cs typeface="Arial" panose="020B0604020202020204" pitchFamily="34" charset="0"/>
                        </a:rPr>
                        <a:t>2021</a:t>
                      </a:r>
                      <a:r>
                        <a:rPr lang="ko-KR" altLang="en-US" sz="900" b="0" i="0" u="none" dirty="0">
                          <a:solidFill>
                            <a:schemeClr val="tx1"/>
                          </a:solidFill>
                          <a:latin typeface="Arial" panose="020B0604020202020204" pitchFamily="34" charset="0"/>
                          <a:ea typeface="+mn-ea"/>
                          <a:cs typeface="Arial" panose="020B0604020202020204" pitchFamily="34" charset="0"/>
                        </a:rPr>
                        <a:t>년 </a:t>
                      </a:r>
                      <a:r>
                        <a:rPr lang="en-US" altLang="ko-KR" sz="900" b="0" i="0" u="none" dirty="0">
                          <a:solidFill>
                            <a:schemeClr val="tx1"/>
                          </a:solidFill>
                          <a:latin typeface="Arial" panose="020B0604020202020204" pitchFamily="34" charset="0"/>
                          <a:ea typeface="+mn-ea"/>
                          <a:cs typeface="Arial" panose="020B0604020202020204" pitchFamily="34" charset="0"/>
                        </a:rPr>
                        <a:t>11~12</a:t>
                      </a:r>
                      <a:r>
                        <a:rPr lang="ko-KR" altLang="en-US" sz="900" b="0" i="0" u="none" dirty="0">
                          <a:solidFill>
                            <a:schemeClr val="tx1"/>
                          </a:solidFill>
                          <a:latin typeface="Arial" panose="020B0604020202020204" pitchFamily="34" charset="0"/>
                          <a:ea typeface="+mn-ea"/>
                          <a:cs typeface="Arial" panose="020B0604020202020204" pitchFamily="34" charset="0"/>
                        </a:rPr>
                        <a:t>월 경화공정의 경우</a:t>
                      </a:r>
                      <a:r>
                        <a:rPr lang="en-US" altLang="ko-KR" sz="900" b="0" i="0" u="none" dirty="0">
                          <a:solidFill>
                            <a:schemeClr val="tx1"/>
                          </a:solidFill>
                          <a:latin typeface="Arial" panose="020B0604020202020204" pitchFamily="34" charset="0"/>
                          <a:ea typeface="+mn-ea"/>
                          <a:cs typeface="Arial" panose="020B0604020202020204" pitchFamily="34" charset="0"/>
                        </a:rPr>
                        <a:t>, 93~95%</a:t>
                      </a:r>
                      <a:r>
                        <a:rPr lang="ko-KR" altLang="en-US" sz="900" b="0" i="0" u="none" dirty="0">
                          <a:solidFill>
                            <a:schemeClr val="tx1"/>
                          </a:solidFill>
                          <a:latin typeface="Arial" panose="020B0604020202020204" pitchFamily="34" charset="0"/>
                          <a:ea typeface="+mn-ea"/>
                          <a:cs typeface="Arial" panose="020B0604020202020204" pitchFamily="34" charset="0"/>
                        </a:rPr>
                        <a:t>의 </a:t>
                      </a:r>
                      <a:r>
                        <a:rPr lang="ko-KR" altLang="en-US" sz="900" b="0" i="0" u="none" dirty="0" err="1">
                          <a:solidFill>
                            <a:schemeClr val="tx1"/>
                          </a:solidFill>
                          <a:latin typeface="Arial" panose="020B0604020202020204" pitchFamily="34" charset="0"/>
                          <a:ea typeface="+mn-ea"/>
                          <a:cs typeface="Arial" panose="020B0604020202020204" pitchFamily="34" charset="0"/>
                        </a:rPr>
                        <a:t>가동률로</a:t>
                      </a:r>
                      <a:r>
                        <a:rPr lang="ko-KR" altLang="en-US" sz="900" b="0" i="0" u="none" dirty="0">
                          <a:solidFill>
                            <a:schemeClr val="tx1"/>
                          </a:solidFill>
                          <a:latin typeface="Arial" panose="020B0604020202020204" pitchFamily="34" charset="0"/>
                          <a:ea typeface="+mn-ea"/>
                          <a:cs typeface="Arial" panose="020B0604020202020204" pitchFamily="34" charset="0"/>
                        </a:rPr>
                        <a:t> </a:t>
                      </a:r>
                      <a:r>
                        <a:rPr lang="en-US" altLang="ko-KR" sz="900" b="0" i="0" u="none" dirty="0">
                          <a:solidFill>
                            <a:schemeClr val="tx1"/>
                          </a:solidFill>
                          <a:latin typeface="Arial" panose="020B0604020202020204" pitchFamily="34" charset="0"/>
                          <a:ea typeface="+mn-ea"/>
                          <a:cs typeface="Arial" panose="020B0604020202020204" pitchFamily="34" charset="0"/>
                        </a:rPr>
                        <a:t>2022</a:t>
                      </a:r>
                      <a:r>
                        <a:rPr lang="ko-KR" altLang="en-US" sz="900" b="0" i="0" u="none" dirty="0">
                          <a:solidFill>
                            <a:schemeClr val="tx1"/>
                          </a:solidFill>
                          <a:latin typeface="Arial" panose="020B0604020202020204" pitchFamily="34" charset="0"/>
                          <a:ea typeface="+mn-ea"/>
                          <a:cs typeface="Arial" panose="020B0604020202020204" pitchFamily="34" charset="0"/>
                        </a:rPr>
                        <a:t>년 최근 생산속도 </a:t>
                      </a:r>
                      <a:r>
                        <a:rPr lang="ko-KR" altLang="en-US" sz="900" b="0" i="0" u="none" dirty="0" err="1">
                          <a:solidFill>
                            <a:schemeClr val="tx1"/>
                          </a:solidFill>
                          <a:latin typeface="Arial" panose="020B0604020202020204" pitchFamily="34" charset="0"/>
                          <a:ea typeface="+mn-ea"/>
                          <a:cs typeface="Arial" panose="020B0604020202020204" pitchFamily="34" charset="0"/>
                        </a:rPr>
                        <a:t>증속효과를</a:t>
                      </a:r>
                      <a:r>
                        <a:rPr lang="ko-KR" altLang="en-US" sz="900" b="0" i="0" u="none" dirty="0">
                          <a:solidFill>
                            <a:schemeClr val="tx1"/>
                          </a:solidFill>
                          <a:latin typeface="Arial" panose="020B0604020202020204" pitchFamily="34" charset="0"/>
                          <a:ea typeface="+mn-ea"/>
                          <a:cs typeface="Arial" panose="020B0604020202020204" pitchFamily="34" charset="0"/>
                        </a:rPr>
                        <a:t> 반영한 한계가동률인 </a:t>
                      </a:r>
                      <a:r>
                        <a:rPr lang="en-US" altLang="ko-KR" sz="900" b="0" i="0" u="none" dirty="0">
                          <a:solidFill>
                            <a:schemeClr val="tx1"/>
                          </a:solidFill>
                          <a:latin typeface="Arial" panose="020B0604020202020204" pitchFamily="34" charset="0"/>
                          <a:ea typeface="+mn-ea"/>
                          <a:cs typeface="Arial" panose="020B0604020202020204" pitchFamily="34" charset="0"/>
                        </a:rPr>
                        <a:t>90%</a:t>
                      </a:r>
                      <a:r>
                        <a:rPr lang="ko-KR" altLang="en-US" sz="900" b="0" i="0" u="none" dirty="0">
                          <a:solidFill>
                            <a:schemeClr val="tx1"/>
                          </a:solidFill>
                          <a:latin typeface="Arial" panose="020B0604020202020204" pitchFamily="34" charset="0"/>
                          <a:ea typeface="+mn-ea"/>
                          <a:cs typeface="Arial" panose="020B0604020202020204" pitchFamily="34" charset="0"/>
                        </a:rPr>
                        <a:t>를 상회하는 수치를 보이고 있으며</a:t>
                      </a:r>
                      <a:r>
                        <a:rPr lang="en-US" altLang="ko-KR" sz="900" b="0" i="0" u="none" dirty="0">
                          <a:solidFill>
                            <a:schemeClr val="tx1"/>
                          </a:solidFill>
                          <a:latin typeface="Arial" panose="020B0604020202020204" pitchFamily="34" charset="0"/>
                          <a:ea typeface="+mn-ea"/>
                          <a:cs typeface="Arial" panose="020B0604020202020204" pitchFamily="34" charset="0"/>
                        </a:rPr>
                        <a:t>, 2024</a:t>
                      </a:r>
                      <a:r>
                        <a:rPr lang="ko-KR" altLang="en-US" sz="900" b="0" i="0" u="none" dirty="0">
                          <a:solidFill>
                            <a:schemeClr val="tx1"/>
                          </a:solidFill>
                          <a:latin typeface="Arial" panose="020B0604020202020204" pitchFamily="34" charset="0"/>
                          <a:ea typeface="+mn-ea"/>
                          <a:cs typeface="Arial" panose="020B0604020202020204" pitchFamily="34" charset="0"/>
                        </a:rPr>
                        <a:t>년 이후 안정화가 이루어지는 증설계획 이전의 사업계획 상 추정 판매물량을 충분히 확보하지 못할 위험이 존재함</a:t>
                      </a:r>
                      <a:endParaRPr lang="en-US" altLang="ko-KR" sz="900" b="0" i="0" u="none" dirty="0">
                        <a:solidFill>
                          <a:schemeClr val="tx1"/>
                        </a:solidFill>
                        <a:highlight>
                          <a:srgbClr val="FFFF00"/>
                        </a:highlight>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각 공정별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증속</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수율개선</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방안의 실효성 검토 및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Latest Status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확인</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향후 계획 수립이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상대적으로 느린 생산시간 및 낮은 </a:t>
                      </a:r>
                      <a:r>
                        <a:rPr lang="ko-KR" altLang="en-US" sz="900" b="0" i="0" u="none" kern="1200" dirty="0" err="1">
                          <a:solidFill>
                            <a:schemeClr val="tx1"/>
                          </a:solidFill>
                          <a:latin typeface="Arial" panose="020B0604020202020204" pitchFamily="34" charset="0"/>
                          <a:ea typeface="+mn-ea"/>
                          <a:cs typeface="Arial" panose="020B0604020202020204" pitchFamily="34" charset="0"/>
                        </a:rPr>
                        <a:t>수율을</a:t>
                      </a:r>
                      <a:r>
                        <a:rPr lang="ko-KR" altLang="en-US" sz="900" b="0" i="0" u="none" kern="1200" dirty="0">
                          <a:solidFill>
                            <a:schemeClr val="tx1"/>
                          </a:solidFill>
                          <a:latin typeface="Arial" panose="020B0604020202020204" pitchFamily="34" charset="0"/>
                          <a:ea typeface="+mn-ea"/>
                          <a:cs typeface="Arial" panose="020B0604020202020204" pitchFamily="34" charset="0"/>
                        </a:rPr>
                        <a:t> 보이는 </a:t>
                      </a:r>
                      <a:r>
                        <a:rPr lang="en-US" altLang="ko-KR" sz="900" b="0" i="0" u="none" kern="1200" dirty="0">
                          <a:solidFill>
                            <a:schemeClr val="tx1"/>
                          </a:solidFill>
                          <a:latin typeface="Arial" panose="020B0604020202020204" pitchFamily="34" charset="0"/>
                          <a:ea typeface="+mn-ea"/>
                          <a:cs typeface="Arial" panose="020B0604020202020204" pitchFamily="34" charset="0"/>
                        </a:rPr>
                        <a:t>Low-Loss FCCL</a:t>
                      </a:r>
                      <a:r>
                        <a:rPr lang="ko-KR" altLang="en-US" sz="900" b="0" i="0" u="none" kern="1200" dirty="0">
                          <a:solidFill>
                            <a:schemeClr val="tx1"/>
                          </a:solidFill>
                          <a:latin typeface="Arial" panose="020B0604020202020204" pitchFamily="34" charset="0"/>
                          <a:ea typeface="+mn-ea"/>
                          <a:cs typeface="Arial" panose="020B0604020202020204" pitchFamily="34" charset="0"/>
                        </a:rPr>
                        <a:t>의 향후 비중 고려</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회사 제시 사업계획 상 생산량 달성 가능 여부 모니터링 및 해당 물량 보장과 관련된 </a:t>
                      </a:r>
                      <a:r>
                        <a:rPr lang="en-US" altLang="ko-KR" sz="900" b="0" i="0" u="none" kern="1200" dirty="0">
                          <a:solidFill>
                            <a:schemeClr val="tx1"/>
                          </a:solidFill>
                          <a:latin typeface="Arial" panose="020B0604020202020204" pitchFamily="34" charset="0"/>
                          <a:ea typeface="+mn-ea"/>
                          <a:cs typeface="Arial" panose="020B0604020202020204" pitchFamily="34" charset="0"/>
                        </a:rPr>
                        <a:t>SPA </a:t>
                      </a:r>
                      <a:r>
                        <a:rPr lang="ko-KR" altLang="en-US" sz="900" b="0" i="0" u="none" kern="1200" dirty="0">
                          <a:solidFill>
                            <a:schemeClr val="tx1"/>
                          </a:solidFill>
                          <a:latin typeface="Arial" panose="020B0604020202020204" pitchFamily="34" charset="0"/>
                          <a:ea typeface="+mn-ea"/>
                          <a:cs typeface="Arial" panose="020B0604020202020204" pitchFamily="34" charset="0"/>
                        </a:rPr>
                        <a:t>반영 등 안전장치 마련 고려</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lang="ko-KR" altLang="en-US" sz="900" b="0" i="0" u="none" dirty="0">
                          <a:solidFill>
                            <a:schemeClr val="tx1"/>
                          </a:solidFill>
                          <a:latin typeface="Arial" panose="020B0604020202020204" pitchFamily="34" charset="0"/>
                          <a:ea typeface="+mn-ea"/>
                          <a:cs typeface="Arial" panose="020B0604020202020204" pitchFamily="34" charset="0"/>
                        </a:rPr>
                        <a:t>신규 증설 이후 실질적으로 가동이 이루어져 </a:t>
                      </a:r>
                      <a:r>
                        <a:rPr lang="en-US" altLang="ko-KR" sz="900" b="0" i="0" u="none" dirty="0">
                          <a:solidFill>
                            <a:schemeClr val="tx1"/>
                          </a:solidFill>
                          <a:latin typeface="Arial" panose="020B0604020202020204" pitchFamily="34" charset="0"/>
                          <a:ea typeface="+mn-ea"/>
                          <a:cs typeface="Arial" panose="020B0604020202020204" pitchFamily="34" charset="0"/>
                        </a:rPr>
                        <a:t>Capacity</a:t>
                      </a:r>
                      <a:r>
                        <a:rPr lang="ko-KR" altLang="en-US" sz="900" b="0" i="0" u="none" dirty="0">
                          <a:solidFill>
                            <a:schemeClr val="tx1"/>
                          </a:solidFill>
                          <a:latin typeface="Arial" panose="020B0604020202020204" pitchFamily="34" charset="0"/>
                          <a:ea typeface="+mn-ea"/>
                          <a:cs typeface="Arial" panose="020B0604020202020204" pitchFamily="34" charset="0"/>
                        </a:rPr>
                        <a:t>가 증가할 수 있는 시기 파악</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시운전 등 안정화 기간 고려</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환경평가 등 승인이 지체될 수 있는 위험요소에 대한 파악</a:t>
                      </a:r>
                      <a:endParaRPr lang="en-US" altLang="ko-KR" sz="900" b="0" i="0" u="none" dirty="0">
                        <a:solidFill>
                          <a:schemeClr val="tx1"/>
                        </a:solidFill>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SPA</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PMI</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Valuation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Pg</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64~67</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bl>
          </a:graphicData>
        </a:graphic>
      </p:graphicFrame>
    </p:spTree>
    <p:extLst>
      <p:ext uri="{BB962C8B-B14F-4D97-AF65-F5344CB8AC3E}">
        <p14:creationId xmlns:p14="http://schemas.microsoft.com/office/powerpoint/2010/main" val="332572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FDD Conclusion (4/4)</a:t>
            </a:r>
          </a:p>
        </p:txBody>
      </p:sp>
      <p:sp>
        <p:nvSpPr>
          <p:cNvPr id="15" name="제목 2">
            <a:extLst>
              <a:ext uri="{FF2B5EF4-FFF2-40B4-BE49-F238E27FC236}">
                <a16:creationId xmlns:a16="http://schemas.microsoft.com/office/drawing/2014/main" id="{348B6033-76F8-402C-BF1B-91CECF102D9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1" name="Group 3">
            <a:extLst>
              <a:ext uri="{FF2B5EF4-FFF2-40B4-BE49-F238E27FC236}">
                <a16:creationId xmlns:a16="http://schemas.microsoft.com/office/drawing/2014/main" id="{F9C3F4A4-9ADB-4E1F-A70A-59D51F065833}"/>
              </a:ext>
            </a:extLst>
          </p:cNvPr>
          <p:cNvGraphicFramePr>
            <a:graphicFrameLocks noGrp="1"/>
          </p:cNvGraphicFramePr>
          <p:nvPr>
            <p:extLst>
              <p:ext uri="{D42A27DB-BD31-4B8C-83A1-F6EECF244321}">
                <p14:modId xmlns:p14="http://schemas.microsoft.com/office/powerpoint/2010/main" val="1220054691"/>
              </p:ext>
            </p:extLst>
          </p:nvPr>
        </p:nvGraphicFramePr>
        <p:xfrm>
          <a:off x="467999" y="1191602"/>
          <a:ext cx="8614372" cy="5077815"/>
        </p:xfrm>
        <a:graphic>
          <a:graphicData uri="http://schemas.openxmlformats.org/drawingml/2006/table">
            <a:tbl>
              <a:tblPr/>
              <a:tblGrid>
                <a:gridCol w="828000">
                  <a:extLst>
                    <a:ext uri="{9D8B030D-6E8A-4147-A177-3AD203B41FA5}">
                      <a16:colId xmlns:a16="http://schemas.microsoft.com/office/drawing/2014/main" val="495417583"/>
                    </a:ext>
                  </a:extLst>
                </a:gridCol>
                <a:gridCol w="287621">
                  <a:extLst>
                    <a:ext uri="{9D8B030D-6E8A-4147-A177-3AD203B41FA5}">
                      <a16:colId xmlns:a16="http://schemas.microsoft.com/office/drawing/2014/main" val="20000"/>
                    </a:ext>
                  </a:extLst>
                </a:gridCol>
                <a:gridCol w="910042">
                  <a:extLst>
                    <a:ext uri="{9D8B030D-6E8A-4147-A177-3AD203B41FA5}">
                      <a16:colId xmlns:a16="http://schemas.microsoft.com/office/drawing/2014/main" val="20001"/>
                    </a:ext>
                  </a:extLst>
                </a:gridCol>
                <a:gridCol w="2818790">
                  <a:extLst>
                    <a:ext uri="{9D8B030D-6E8A-4147-A177-3AD203B41FA5}">
                      <a16:colId xmlns:a16="http://schemas.microsoft.com/office/drawing/2014/main" val="2480215624"/>
                    </a:ext>
                  </a:extLst>
                </a:gridCol>
                <a:gridCol w="2259897">
                  <a:extLst>
                    <a:ext uri="{9D8B030D-6E8A-4147-A177-3AD203B41FA5}">
                      <a16:colId xmlns:a16="http://schemas.microsoft.com/office/drawing/2014/main" val="434668288"/>
                    </a:ext>
                  </a:extLst>
                </a:gridCol>
                <a:gridCol w="790965">
                  <a:extLst>
                    <a:ext uri="{9D8B030D-6E8A-4147-A177-3AD203B41FA5}">
                      <a16:colId xmlns:a16="http://schemas.microsoft.com/office/drawing/2014/main" val="563160778"/>
                    </a:ext>
                  </a:extLst>
                </a:gridCol>
                <a:gridCol w="719057">
                  <a:extLst>
                    <a:ext uri="{9D8B030D-6E8A-4147-A177-3AD203B41FA5}">
                      <a16:colId xmlns:a16="http://schemas.microsoft.com/office/drawing/2014/main" val="2087855802"/>
                    </a:ext>
                  </a:extLst>
                </a:gridCol>
              </a:tblGrid>
              <a:tr h="248240">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Category</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Topic</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Key Findings and Observations</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gridSpan="2">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Implication</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hMerge="1">
                  <a:txBody>
                    <a:bodyPr/>
                    <a:lstStyle/>
                    <a:p>
                      <a:pPr latinLnBrk="1"/>
                      <a:endParaRPr lang="ko-KR" altLang="en-US"/>
                    </a:p>
                  </a:txBody>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9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Ref.</a:t>
                      </a:r>
                    </a:p>
                  </a:txBody>
                  <a:tcPr marL="49846" marR="49846" marT="49846" marB="49846" anchor="ctr" horzOverflow="overflow">
                    <a:lnL w="12700" cap="flat" cmpd="sng" algn="ctr">
                      <a:solidFill>
                        <a:schemeClr val="bg1"/>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002050">
                <a:tc rowSpan="2">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Others</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8</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주주 및           특수관계자    관련               고려사항</a:t>
                      </a: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지배주주에 대한 자본잉여금 배당</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자본준비금 감소를 통한 중간배당을 결의함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지배주주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스카이플렉스</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유한회사에 공탁금 지급을 위한 용도로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대여하였으며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이에 대한 대여금 및 이자 명목으로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자본잉여금 중간배당을 결의함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0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매출규모 성장에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지속적으로 양</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영업현금흐름이 발생하였으나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Net Cash</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과거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150~160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수준을 유지함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순자산이 지배주주에게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사외유출되지</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않도록 적절한 배당 수준 및 향후 계획에 대한 파악 필요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회사에 따르면 원칙적으로 주주총회를 통해 관련 법률이 정한 범위 내에서 배당금액을 결정하고 있으며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별도로 내부적인 목표 배당계획은 존재하지 않음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SPA</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19</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9704163"/>
                  </a:ext>
                </a:extLst>
              </a:tr>
              <a:tr h="2388457">
                <a:tc vMerge="1">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Quality of Earnings</a:t>
                      </a:r>
                    </a:p>
                  </a:txBody>
                  <a:tcPr marL="49846" marR="49846" marT="49846" marB="49846" anchor="ct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9</a:t>
                      </a:r>
                    </a:p>
                  </a:txBody>
                  <a:tcPr marL="49846" marR="49846" marT="49846" marB="49846" anchor="ctr" horzOverflow="overflow">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추가지출 </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예상항목</a:t>
                      </a:r>
                      <a:endPar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최근 사회적인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ESG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기조 내에서 엄격해진 환경평가로 인해 공장 신설이 당초 계획보다 지연될 가능성</a:t>
                      </a:r>
                      <a:endParaRPr lang="en-US" altLang="ko-KR" sz="900" b="1" i="0" u="sng" kern="1200" dirty="0">
                        <a:solidFill>
                          <a:schemeClr val="tx1"/>
                        </a:solidFill>
                        <a:latin typeface="Arial" panose="020B0604020202020204" pitchFamily="34" charset="0"/>
                        <a:ea typeface="+mn-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dirty="0">
                          <a:solidFill>
                            <a:schemeClr val="tx1"/>
                          </a:solidFill>
                          <a:latin typeface="Arial" panose="020B0604020202020204" pitchFamily="34" charset="0"/>
                          <a:ea typeface="+mn-ea"/>
                          <a:cs typeface="Arial" panose="020B0604020202020204" pitchFamily="34" charset="0"/>
                        </a:rPr>
                        <a:t>주요 설비의 설치 예상시기는 중합 </a:t>
                      </a:r>
                      <a:r>
                        <a:rPr lang="en-US" altLang="ko-KR" sz="900" b="0" i="0" u="none" dirty="0">
                          <a:solidFill>
                            <a:schemeClr val="tx1"/>
                          </a:solidFill>
                          <a:latin typeface="Arial" panose="020B0604020202020204" pitchFamily="34" charset="0"/>
                          <a:ea typeface="+mn-ea"/>
                          <a:cs typeface="Arial" panose="020B0604020202020204" pitchFamily="34" charset="0"/>
                        </a:rPr>
                        <a:t>2023</a:t>
                      </a:r>
                      <a:r>
                        <a:rPr lang="ko-KR" altLang="en-US" sz="900" b="0" i="0" u="none" dirty="0">
                          <a:solidFill>
                            <a:schemeClr val="tx1"/>
                          </a:solidFill>
                          <a:latin typeface="Arial" panose="020B0604020202020204" pitchFamily="34" charset="0"/>
                          <a:ea typeface="+mn-ea"/>
                          <a:cs typeface="Arial" panose="020B0604020202020204" pitchFamily="34" charset="0"/>
                        </a:rPr>
                        <a:t>년 </a:t>
                      </a:r>
                      <a:r>
                        <a:rPr lang="en-US" altLang="ko-KR" sz="900" b="0" i="0" u="none" dirty="0">
                          <a:solidFill>
                            <a:schemeClr val="tx1"/>
                          </a:solidFill>
                          <a:latin typeface="Arial" panose="020B0604020202020204" pitchFamily="34" charset="0"/>
                          <a:ea typeface="+mn-ea"/>
                          <a:cs typeface="Arial" panose="020B0604020202020204" pitchFamily="34" charset="0"/>
                        </a:rPr>
                        <a:t>2Q</a:t>
                      </a:r>
                      <a:r>
                        <a:rPr lang="ko-KR" altLang="en-US" sz="900" b="0" i="0" u="none" dirty="0">
                          <a:solidFill>
                            <a:schemeClr val="tx1"/>
                          </a:solidFill>
                          <a:latin typeface="Arial" panose="020B0604020202020204" pitchFamily="34" charset="0"/>
                          <a:ea typeface="+mn-ea"/>
                          <a:cs typeface="Arial" panose="020B0604020202020204" pitchFamily="34" charset="0"/>
                        </a:rPr>
                        <a:t>말</a:t>
                      </a:r>
                      <a:r>
                        <a:rPr lang="en-US" altLang="ko-KR" sz="900" b="0" i="0" u="none" dirty="0">
                          <a:solidFill>
                            <a:schemeClr val="tx1"/>
                          </a:solidFill>
                          <a:latin typeface="Arial" panose="020B0604020202020204" pitchFamily="34" charset="0"/>
                          <a:ea typeface="+mn-ea"/>
                          <a:cs typeface="Arial" panose="020B0604020202020204" pitchFamily="34" charset="0"/>
                        </a:rPr>
                        <a:t>, </a:t>
                      </a:r>
                      <a:r>
                        <a:rPr lang="ko-KR" altLang="en-US" sz="900" b="0" i="0" u="none" dirty="0" err="1">
                          <a:solidFill>
                            <a:schemeClr val="tx1"/>
                          </a:solidFill>
                          <a:latin typeface="Arial" panose="020B0604020202020204" pitchFamily="34" charset="0"/>
                          <a:ea typeface="+mn-ea"/>
                          <a:cs typeface="Arial" panose="020B0604020202020204" pitchFamily="34" charset="0"/>
                        </a:rPr>
                        <a:t>코터</a:t>
                      </a:r>
                      <a:r>
                        <a:rPr lang="ko-KR" altLang="en-US" sz="900" b="0" i="0" u="none" dirty="0">
                          <a:solidFill>
                            <a:schemeClr val="tx1"/>
                          </a:solidFill>
                          <a:latin typeface="Arial" panose="020B0604020202020204" pitchFamily="34" charset="0"/>
                          <a:ea typeface="+mn-ea"/>
                          <a:cs typeface="Arial" panose="020B0604020202020204" pitchFamily="34" charset="0"/>
                        </a:rPr>
                        <a:t> </a:t>
                      </a:r>
                      <a:r>
                        <a:rPr lang="en-US" altLang="ko-KR" sz="900" b="0" i="0" u="none" dirty="0">
                          <a:solidFill>
                            <a:schemeClr val="tx1"/>
                          </a:solidFill>
                          <a:latin typeface="Arial" panose="020B0604020202020204" pitchFamily="34" charset="0"/>
                          <a:ea typeface="+mn-ea"/>
                          <a:cs typeface="Arial" panose="020B0604020202020204" pitchFamily="34" charset="0"/>
                        </a:rPr>
                        <a:t>2024</a:t>
                      </a:r>
                      <a:r>
                        <a:rPr lang="ko-KR" altLang="en-US" sz="900" b="0" i="0" u="none" dirty="0">
                          <a:solidFill>
                            <a:schemeClr val="tx1"/>
                          </a:solidFill>
                          <a:latin typeface="Arial" panose="020B0604020202020204" pitchFamily="34" charset="0"/>
                          <a:ea typeface="+mn-ea"/>
                          <a:cs typeface="Arial" panose="020B0604020202020204" pitchFamily="34" charset="0"/>
                        </a:rPr>
                        <a:t>년 </a:t>
                      </a:r>
                      <a:r>
                        <a:rPr lang="en-US" altLang="ko-KR" sz="900" b="0" i="0" u="none" dirty="0">
                          <a:solidFill>
                            <a:schemeClr val="tx1"/>
                          </a:solidFill>
                          <a:latin typeface="Arial" panose="020B0604020202020204" pitchFamily="34" charset="0"/>
                          <a:ea typeface="+mn-ea"/>
                          <a:cs typeface="Arial" panose="020B0604020202020204" pitchFamily="34" charset="0"/>
                        </a:rPr>
                        <a:t>1Q</a:t>
                      </a:r>
                      <a:r>
                        <a:rPr lang="ko-KR" altLang="en-US" sz="900" b="0" i="0" u="none" dirty="0">
                          <a:solidFill>
                            <a:schemeClr val="tx1"/>
                          </a:solidFill>
                          <a:latin typeface="Arial" panose="020B0604020202020204" pitchFamily="34" charset="0"/>
                          <a:ea typeface="+mn-ea"/>
                          <a:cs typeface="Arial" panose="020B0604020202020204" pitchFamily="34" charset="0"/>
                        </a:rPr>
                        <a:t>말</a:t>
                      </a:r>
                      <a:r>
                        <a:rPr lang="en-US" altLang="ko-KR" sz="900" b="0" i="0" u="none" dirty="0">
                          <a:solidFill>
                            <a:schemeClr val="tx1"/>
                          </a:solidFill>
                          <a:latin typeface="Arial" panose="020B0604020202020204" pitchFamily="34" charset="0"/>
                          <a:ea typeface="+mn-ea"/>
                          <a:cs typeface="Arial" panose="020B0604020202020204" pitchFamily="34" charset="0"/>
                        </a:rPr>
                        <a:t>, </a:t>
                      </a:r>
                      <a:r>
                        <a:rPr lang="ko-KR" altLang="en-US" sz="900" b="0" i="0" u="none" dirty="0">
                          <a:solidFill>
                            <a:schemeClr val="tx1"/>
                          </a:solidFill>
                          <a:latin typeface="Arial" panose="020B0604020202020204" pitchFamily="34" charset="0"/>
                          <a:ea typeface="+mn-ea"/>
                          <a:cs typeface="Arial" panose="020B0604020202020204" pitchFamily="34" charset="0"/>
                        </a:rPr>
                        <a:t>경화 </a:t>
                      </a:r>
                      <a:r>
                        <a:rPr lang="en-US" altLang="ko-KR" sz="900" b="0" i="0" u="none" dirty="0">
                          <a:solidFill>
                            <a:schemeClr val="tx1"/>
                          </a:solidFill>
                          <a:latin typeface="Arial" panose="020B0604020202020204" pitchFamily="34" charset="0"/>
                          <a:ea typeface="+mn-ea"/>
                          <a:cs typeface="Arial" panose="020B0604020202020204" pitchFamily="34" charset="0"/>
                        </a:rPr>
                        <a:t>2023</a:t>
                      </a:r>
                      <a:r>
                        <a:rPr lang="ko-KR" altLang="en-US" sz="900" b="0" i="0" u="none" dirty="0">
                          <a:solidFill>
                            <a:schemeClr val="tx1"/>
                          </a:solidFill>
                          <a:latin typeface="Arial" panose="020B0604020202020204" pitchFamily="34" charset="0"/>
                          <a:ea typeface="+mn-ea"/>
                          <a:cs typeface="Arial" panose="020B0604020202020204" pitchFamily="34" charset="0"/>
                        </a:rPr>
                        <a:t>년 </a:t>
                      </a:r>
                      <a:r>
                        <a:rPr lang="en-US" altLang="ko-KR" sz="900" b="0" i="0" u="none" dirty="0">
                          <a:solidFill>
                            <a:schemeClr val="tx1"/>
                          </a:solidFill>
                          <a:latin typeface="Arial" panose="020B0604020202020204" pitchFamily="34" charset="0"/>
                          <a:ea typeface="+mn-ea"/>
                          <a:cs typeface="Arial" panose="020B0604020202020204" pitchFamily="34" charset="0"/>
                        </a:rPr>
                        <a:t>3Q</a:t>
                      </a:r>
                      <a:r>
                        <a:rPr lang="ko-KR" altLang="en-US" sz="900" b="0" i="0" u="none" dirty="0">
                          <a:solidFill>
                            <a:schemeClr val="tx1"/>
                          </a:solidFill>
                          <a:latin typeface="Arial" panose="020B0604020202020204" pitchFamily="34" charset="0"/>
                          <a:ea typeface="+mn-ea"/>
                          <a:cs typeface="Arial" panose="020B0604020202020204" pitchFamily="34" charset="0"/>
                        </a:rPr>
                        <a:t>중으로 </a:t>
                      </a:r>
                      <a:r>
                        <a:rPr lang="en-US" altLang="ko-KR" sz="900" b="0" i="0" u="none" dirty="0">
                          <a:solidFill>
                            <a:schemeClr val="tx1"/>
                          </a:solidFill>
                          <a:latin typeface="Arial" panose="020B0604020202020204" pitchFamily="34" charset="0"/>
                          <a:ea typeface="+mn-ea"/>
                          <a:cs typeface="Arial" panose="020B0604020202020204" pitchFamily="34" charset="0"/>
                        </a:rPr>
                        <a:t>6</a:t>
                      </a:r>
                      <a:r>
                        <a:rPr lang="ko-KR" altLang="en-US" sz="900" b="0" i="0" u="none" dirty="0">
                          <a:solidFill>
                            <a:schemeClr val="tx1"/>
                          </a:solidFill>
                          <a:latin typeface="Arial" panose="020B0604020202020204" pitchFamily="34" charset="0"/>
                          <a:ea typeface="+mn-ea"/>
                          <a:cs typeface="Arial" panose="020B0604020202020204" pitchFamily="34" charset="0"/>
                        </a:rPr>
                        <a:t>개월 가량의 안정화 기간을 고려 시</a:t>
                      </a:r>
                      <a:r>
                        <a:rPr lang="en-US" altLang="ko-KR" sz="900" b="0" i="0" u="none" dirty="0">
                          <a:solidFill>
                            <a:schemeClr val="tx1"/>
                          </a:solidFill>
                          <a:latin typeface="Arial" panose="020B0604020202020204" pitchFamily="34" charset="0"/>
                          <a:ea typeface="+mn-ea"/>
                          <a:cs typeface="Arial" panose="020B0604020202020204" pitchFamily="34" charset="0"/>
                        </a:rPr>
                        <a:t>, 2024</a:t>
                      </a:r>
                      <a:r>
                        <a:rPr lang="ko-KR" altLang="en-US" sz="900" b="0" i="0" u="none" dirty="0">
                          <a:solidFill>
                            <a:schemeClr val="tx1"/>
                          </a:solidFill>
                          <a:latin typeface="Arial" panose="020B0604020202020204" pitchFamily="34" charset="0"/>
                          <a:ea typeface="+mn-ea"/>
                          <a:cs typeface="Arial" panose="020B0604020202020204" pitchFamily="34" charset="0"/>
                        </a:rPr>
                        <a:t>년 </a:t>
                      </a:r>
                      <a:r>
                        <a:rPr lang="en-US" altLang="ko-KR" sz="900" b="0" i="0" u="none" dirty="0">
                          <a:solidFill>
                            <a:schemeClr val="tx1"/>
                          </a:solidFill>
                          <a:latin typeface="Arial" panose="020B0604020202020204" pitchFamily="34" charset="0"/>
                          <a:ea typeface="+mn-ea"/>
                          <a:cs typeface="Arial" panose="020B0604020202020204" pitchFamily="34" charset="0"/>
                        </a:rPr>
                        <a:t>2Q </a:t>
                      </a:r>
                      <a:r>
                        <a:rPr lang="ko-KR" altLang="en-US" sz="900" b="0" i="0" u="none" dirty="0">
                          <a:solidFill>
                            <a:schemeClr val="tx1"/>
                          </a:solidFill>
                          <a:latin typeface="Arial" panose="020B0604020202020204" pitchFamily="34" charset="0"/>
                          <a:ea typeface="+mn-ea"/>
                          <a:cs typeface="Arial" panose="020B0604020202020204" pitchFamily="34" charset="0"/>
                        </a:rPr>
                        <a:t>이후 정상 가동이 예상됨</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회사가 예상하는 증설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Schedule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상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2022</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년과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2023</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년 지출액은 각각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483</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억원과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508</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억원 수준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p>
                      <a:pPr marL="396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사업계획 상 총 투자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예상액</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1,128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회사 보유 기계장치 중 장부가액 약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1.3</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억원 가량의 유휴설비 존재</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환경규제 미충족으로 인한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Capacity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확보 지연으로 병목공정의 발생</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추가 </a:t>
                      </a:r>
                      <a:r>
                        <a:rPr kumimoji="0" lang="en-US" altLang="ko-KR"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 규제 위반 관련 지출 가능성</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생산과정 상 병목이 발생 가능한 설비 및 시기에 대한 사전적 파악</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신설</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기계장치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증설 및 관련 인건비 계획 관련 추가 지출 규모 및 자금계획 관리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증설 </a:t>
                      </a:r>
                      <a:r>
                        <a:rPr lang="en-US" altLang="ko-KR" sz="900" b="0" i="0" u="none" kern="1200" dirty="0">
                          <a:solidFill>
                            <a:schemeClr val="tx1"/>
                          </a:solidFill>
                          <a:latin typeface="Arial" panose="020B0604020202020204" pitchFamily="34" charset="0"/>
                          <a:ea typeface="+mn-ea"/>
                          <a:cs typeface="Arial" panose="020B0604020202020204" pitchFamily="34" charset="0"/>
                        </a:rPr>
                        <a:t>Capacity </a:t>
                      </a:r>
                      <a:r>
                        <a:rPr lang="ko-KR" altLang="en-US" sz="900" b="0" i="0" u="none" kern="1200" dirty="0">
                          <a:solidFill>
                            <a:schemeClr val="tx1"/>
                          </a:solidFill>
                          <a:latin typeface="Arial" panose="020B0604020202020204" pitchFamily="34" charset="0"/>
                          <a:ea typeface="+mn-ea"/>
                          <a:cs typeface="Arial" panose="020B0604020202020204" pitchFamily="34" charset="0"/>
                        </a:rPr>
                        <a:t>대비 적절한 수준의 인건비 등 추가지출이 사업계획에 반영되었는지 여부 검토</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360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ü"/>
                        <a:tabLst/>
                        <a:defRPr/>
                      </a:pPr>
                      <a:r>
                        <a:rPr lang="ko-KR" altLang="en-US" sz="900" b="0" i="0" u="none" kern="1200" dirty="0">
                          <a:solidFill>
                            <a:schemeClr val="tx1"/>
                          </a:solidFill>
                          <a:latin typeface="Arial" panose="020B0604020202020204" pitchFamily="34" charset="0"/>
                          <a:ea typeface="+mn-ea"/>
                          <a:cs typeface="Arial" panose="020B0604020202020204" pitchFamily="34" charset="0"/>
                        </a:rPr>
                        <a:t>사업계획 상 생산량 달성을 위한 추가 </a:t>
                      </a:r>
                      <a:r>
                        <a:rPr lang="en-US" altLang="ko-KR" sz="900" b="0" i="0" u="none" kern="1200" dirty="0" err="1">
                          <a:solidFill>
                            <a:schemeClr val="tx1"/>
                          </a:solidFill>
                          <a:latin typeface="Arial" panose="020B0604020202020204" pitchFamily="34" charset="0"/>
                          <a:ea typeface="+mn-ea"/>
                          <a:cs typeface="Arial" panose="020B0604020202020204" pitchFamily="34" charset="0"/>
                        </a:rPr>
                        <a:t>CapEx</a:t>
                      </a:r>
                      <a:r>
                        <a:rPr lang="ko-KR" altLang="en-US" sz="900" b="0" i="0" u="none" kern="1200" dirty="0">
                          <a:solidFill>
                            <a:schemeClr val="tx1"/>
                          </a:solidFill>
                          <a:latin typeface="Arial" panose="020B0604020202020204" pitchFamily="34" charset="0"/>
                          <a:ea typeface="+mn-ea"/>
                          <a:cs typeface="Arial" panose="020B0604020202020204" pitchFamily="34" charset="0"/>
                        </a:rPr>
                        <a:t>가 발생할 가능 여부 파악 및 관련 내용 </a:t>
                      </a:r>
                      <a:r>
                        <a:rPr lang="en-US" altLang="ko-KR" sz="900" b="0" i="0" u="none" kern="1200" dirty="0">
                          <a:solidFill>
                            <a:schemeClr val="tx1"/>
                          </a:solidFill>
                          <a:latin typeface="Arial" panose="020B0604020202020204" pitchFamily="34" charset="0"/>
                          <a:ea typeface="+mn-ea"/>
                          <a:cs typeface="Arial" panose="020B0604020202020204" pitchFamily="34" charset="0"/>
                        </a:rPr>
                        <a:t>SPA </a:t>
                      </a:r>
                      <a:r>
                        <a:rPr lang="ko-KR" altLang="en-US" sz="900" b="0" i="0" u="none" kern="1200" dirty="0">
                          <a:solidFill>
                            <a:schemeClr val="tx1"/>
                          </a:solidFill>
                          <a:latin typeface="Arial" panose="020B0604020202020204" pitchFamily="34" charset="0"/>
                          <a:ea typeface="+mn-ea"/>
                          <a:cs typeface="Arial" panose="020B0604020202020204" pitchFamily="34" charset="0"/>
                        </a:rPr>
                        <a:t>반영 고려 </a:t>
                      </a:r>
                      <a:endParaRPr lang="en-US" altLang="ko-KR" sz="900" b="0" i="0" u="none" kern="1200" dirty="0">
                        <a:solidFill>
                          <a:schemeClr val="tx1"/>
                        </a:solidFill>
                        <a:latin typeface="Arial" panose="020B0604020202020204" pitchFamily="34" charset="0"/>
                        <a:ea typeface="+mn-ea"/>
                        <a:cs typeface="Arial" panose="020B0604020202020204" pitchFamily="34" charset="0"/>
                      </a:endParaRPr>
                    </a:p>
                    <a:p>
                      <a:pPr marL="252000" marR="0" lvl="0" indent="-171450" algn="l" defTabSz="914400" rtl="0" eaLnBrk="0" fontAlgn="base" latinLnBrk="1" hangingPunct="0">
                        <a:lnSpc>
                          <a:spcPct val="120000"/>
                        </a:lnSpc>
                        <a:spcBef>
                          <a:spcPct val="40000"/>
                        </a:spcBef>
                        <a:spcAft>
                          <a:spcPct val="0"/>
                        </a:spcAft>
                        <a:buClrTx/>
                        <a:buSzTx/>
                        <a:buFont typeface="Wingdings" panose="05000000000000000000" pitchFamily="2" charset="2"/>
                        <a:buChar char="§"/>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유휴설비에 대한 손상여부 검토 필요</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SPA</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PMI</a:t>
                      </a:r>
                    </a:p>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Valuation</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 64~67, 70</a:t>
                      </a:r>
                    </a:p>
                  </a:txBody>
                  <a:tcPr marL="49846" marR="49846" marT="49846" marB="49846"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0165182"/>
                  </a:ext>
                </a:extLst>
              </a:tr>
            </a:tbl>
          </a:graphicData>
        </a:graphic>
      </p:graphicFrame>
    </p:spTree>
    <p:extLst>
      <p:ext uri="{BB962C8B-B14F-4D97-AF65-F5344CB8AC3E}">
        <p14:creationId xmlns:p14="http://schemas.microsoft.com/office/powerpoint/2010/main" val="377949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943333729"/>
              </p:ext>
            </p:extLst>
          </p:nvPr>
        </p:nvGraphicFramePr>
        <p:xfrm>
          <a:off x="468001" y="1191600"/>
          <a:ext cx="9038334" cy="50320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2020</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회사의 매출은 각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Set</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사향 매출이 전반적으로 성장하는 모습을 보였으나</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2021</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Apple</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향 매출 중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USB Dock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매출의 급증으로 인해 전체 매출액이 전년 대비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92.5%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상승하였음</a:t>
                      </a:r>
                      <a:endPar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Revenue_By</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Set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Normal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삼성향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Low-Loss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(5G</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케이블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Local</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Normal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제품군의 판매량이 전년 대비 증가함에 따라 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사향 매출액 또한 전반적으로 성장하였으며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전년 대비 매출액이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Low-Loss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USB Dock Module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최대공급업체로 선정됨에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향 매출액이 크게 성장하였으며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삼성향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매출의 경우에도 높은 점유율을 차지하고 있는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Low-Loss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매출의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5G</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케이블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Module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판매량이 증가함에 따라 전년 대비 매출액이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744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성장하였음</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Bridge</a:t>
            </a:r>
            <a:endParaRPr lang="en-US" altLang="ko-KR" sz="4400" b="1" dirty="0">
              <a:solidFill>
                <a:srgbClr val="00338D"/>
              </a:solidFill>
              <a:highlight>
                <a:srgbClr val="FFFF00"/>
              </a:highlight>
              <a:latin typeface="KPMG Extralight" panose="020B0303030202040204" pitchFamily="34" charset="0"/>
            </a:endParaRPr>
          </a:p>
        </p:txBody>
      </p:sp>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C0C4A765-4852-460B-B172-4A0B70FCB351}"/>
                  </a:ext>
                </a:extLst>
              </p:cNvPr>
              <p:cNvGraphicFramePr/>
              <p:nvPr/>
            </p:nvGraphicFramePr>
            <p:xfrm>
              <a:off x="2255740" y="3414332"/>
              <a:ext cx="2242681" cy="79502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7" name="차트 66">
                <a:extLst>
                  <a:ext uri="{FF2B5EF4-FFF2-40B4-BE49-F238E27FC236}">
                    <a16:creationId xmlns:a16="http://schemas.microsoft.com/office/drawing/2014/main" id="{C0C4A765-4852-460B-B172-4A0B70FCB351}"/>
                  </a:ext>
                </a:extLst>
              </p:cNvPr>
              <p:cNvPicPr>
                <a:picLocks noGrp="1" noRot="1" noChangeAspect="1" noMove="1" noResize="1" noEditPoints="1" noAdjustHandles="1" noChangeArrowheads="1" noChangeShapeType="1"/>
              </p:cNvPicPr>
              <p:nvPr/>
            </p:nvPicPr>
            <p:blipFill>
              <a:blip r:embed="rId4"/>
              <a:stretch>
                <a:fillRect/>
              </a:stretch>
            </p:blipFill>
            <p:spPr>
              <a:xfrm>
                <a:off x="2255740" y="3414332"/>
                <a:ext cx="2242681" cy="79502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8" name="차트 67">
                <a:extLst>
                  <a:ext uri="{FF2B5EF4-FFF2-40B4-BE49-F238E27FC236}">
                    <a16:creationId xmlns:a16="http://schemas.microsoft.com/office/drawing/2014/main" id="{B7224750-EB23-40E8-A6ED-3F775AC39FBC}"/>
                  </a:ext>
                </a:extLst>
              </p:cNvPr>
              <p:cNvGraphicFramePr/>
              <p:nvPr/>
            </p:nvGraphicFramePr>
            <p:xfrm>
              <a:off x="2255740" y="4395006"/>
              <a:ext cx="2236347" cy="79169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8" name="차트 67">
                <a:extLst>
                  <a:ext uri="{FF2B5EF4-FFF2-40B4-BE49-F238E27FC236}">
                    <a16:creationId xmlns:a16="http://schemas.microsoft.com/office/drawing/2014/main" id="{B7224750-EB23-40E8-A6ED-3F775AC39FBC}"/>
                  </a:ext>
                </a:extLst>
              </p:cNvPr>
              <p:cNvPicPr>
                <a:picLocks noGrp="1" noRot="1" noChangeAspect="1" noMove="1" noResize="1" noEditPoints="1" noAdjustHandles="1" noChangeArrowheads="1" noChangeShapeType="1"/>
              </p:cNvPicPr>
              <p:nvPr/>
            </p:nvPicPr>
            <p:blipFill>
              <a:blip r:embed="rId8"/>
              <a:stretch>
                <a:fillRect/>
              </a:stretch>
            </p:blipFill>
            <p:spPr>
              <a:xfrm>
                <a:off x="2255740" y="4395006"/>
                <a:ext cx="2236347" cy="791694"/>
              </a:xfrm>
              <a:prstGeom prst="rect">
                <a:avLst/>
              </a:prstGeom>
            </p:spPr>
          </p:pic>
        </mc:Fallback>
      </mc:AlternateContent>
      <p:sp>
        <p:nvSpPr>
          <p:cNvPr id="69" name="직사각형 68">
            <a:extLst>
              <a:ext uri="{FF2B5EF4-FFF2-40B4-BE49-F238E27FC236}">
                <a16:creationId xmlns:a16="http://schemas.microsoft.com/office/drawing/2014/main" id="{B79155A3-CB50-41C4-B55A-66CCF2D02C90}"/>
              </a:ext>
            </a:extLst>
          </p:cNvPr>
          <p:cNvSpPr/>
          <p:nvPr/>
        </p:nvSpPr>
        <p:spPr>
          <a:xfrm>
            <a:off x="2890773" y="2379561"/>
            <a:ext cx="51282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0" name="순서도: 연결자 69">
            <a:extLst>
              <a:ext uri="{FF2B5EF4-FFF2-40B4-BE49-F238E27FC236}">
                <a16:creationId xmlns:a16="http://schemas.microsoft.com/office/drawing/2014/main" id="{E1DE0628-65D1-4829-A241-DF46ACFB20BA}"/>
              </a:ext>
            </a:extLst>
          </p:cNvPr>
          <p:cNvSpPr/>
          <p:nvPr/>
        </p:nvSpPr>
        <p:spPr bwMode="auto">
          <a:xfrm>
            <a:off x="2816262" y="22987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02" name="직사각형 101">
            <a:extLst>
              <a:ext uri="{FF2B5EF4-FFF2-40B4-BE49-F238E27FC236}">
                <a16:creationId xmlns:a16="http://schemas.microsoft.com/office/drawing/2014/main" id="{7B02488C-772B-49C8-A809-2C58C9628E78}"/>
              </a:ext>
            </a:extLst>
          </p:cNvPr>
          <p:cNvSpPr/>
          <p:nvPr/>
        </p:nvSpPr>
        <p:spPr>
          <a:xfrm>
            <a:off x="3552622" y="2379561"/>
            <a:ext cx="51282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3" name="순서도: 연결자 102">
            <a:extLst>
              <a:ext uri="{FF2B5EF4-FFF2-40B4-BE49-F238E27FC236}">
                <a16:creationId xmlns:a16="http://schemas.microsoft.com/office/drawing/2014/main" id="{35770344-2813-4EDB-852D-27E9C0800C62}"/>
              </a:ext>
            </a:extLst>
          </p:cNvPr>
          <p:cNvSpPr/>
          <p:nvPr/>
        </p:nvSpPr>
        <p:spPr bwMode="auto">
          <a:xfrm>
            <a:off x="3478111" y="22987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05" name="직사각형 104">
            <a:extLst>
              <a:ext uri="{FF2B5EF4-FFF2-40B4-BE49-F238E27FC236}">
                <a16:creationId xmlns:a16="http://schemas.microsoft.com/office/drawing/2014/main" id="{376D2C28-22D5-4BC9-8E0C-C62A367A985C}"/>
              </a:ext>
            </a:extLst>
          </p:cNvPr>
          <p:cNvSpPr/>
          <p:nvPr/>
        </p:nvSpPr>
        <p:spPr>
          <a:xfrm>
            <a:off x="4214471" y="2341461"/>
            <a:ext cx="51282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6" name="순서도: 연결자 105">
            <a:extLst>
              <a:ext uri="{FF2B5EF4-FFF2-40B4-BE49-F238E27FC236}">
                <a16:creationId xmlns:a16="http://schemas.microsoft.com/office/drawing/2014/main" id="{71FF4F87-130A-44DE-AC41-0B28EA65A1E1}"/>
              </a:ext>
            </a:extLst>
          </p:cNvPr>
          <p:cNvSpPr/>
          <p:nvPr/>
        </p:nvSpPr>
        <p:spPr bwMode="auto">
          <a:xfrm>
            <a:off x="4139960" y="22606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07" name="직사각형 106">
            <a:extLst>
              <a:ext uri="{FF2B5EF4-FFF2-40B4-BE49-F238E27FC236}">
                <a16:creationId xmlns:a16="http://schemas.microsoft.com/office/drawing/2014/main" id="{78C57C0A-0A84-40FC-B320-8B78317303C8}"/>
              </a:ext>
            </a:extLst>
          </p:cNvPr>
          <p:cNvSpPr/>
          <p:nvPr/>
        </p:nvSpPr>
        <p:spPr>
          <a:xfrm>
            <a:off x="6166827" y="1844675"/>
            <a:ext cx="512827" cy="77168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8" name="순서도: 연결자 107">
            <a:extLst>
              <a:ext uri="{FF2B5EF4-FFF2-40B4-BE49-F238E27FC236}">
                <a16:creationId xmlns:a16="http://schemas.microsoft.com/office/drawing/2014/main" id="{7729000D-182E-4802-97FB-83D2EAB515C7}"/>
              </a:ext>
            </a:extLst>
          </p:cNvPr>
          <p:cNvSpPr/>
          <p:nvPr/>
        </p:nvSpPr>
        <p:spPr bwMode="auto">
          <a:xfrm>
            <a:off x="6084869" y="17539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CC47F544-9834-4C43-A398-B8C4758656EC}"/>
              </a:ext>
            </a:extLst>
          </p:cNvPr>
          <p:cNvSpPr/>
          <p:nvPr/>
        </p:nvSpPr>
        <p:spPr>
          <a:xfrm>
            <a:off x="6810172" y="1750911"/>
            <a:ext cx="51282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A85B498E-999E-4C8F-9432-B6BD253D73FB}"/>
              </a:ext>
            </a:extLst>
          </p:cNvPr>
          <p:cNvSpPr/>
          <p:nvPr/>
        </p:nvSpPr>
        <p:spPr bwMode="auto">
          <a:xfrm>
            <a:off x="6735661" y="167007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13" name="직사각형 112">
            <a:extLst>
              <a:ext uri="{FF2B5EF4-FFF2-40B4-BE49-F238E27FC236}">
                <a16:creationId xmlns:a16="http://schemas.microsoft.com/office/drawing/2014/main" id="{E05BC2C6-CACE-4600-8E9B-97F55817A8A6}"/>
              </a:ext>
            </a:extLst>
          </p:cNvPr>
          <p:cNvSpPr/>
          <p:nvPr/>
        </p:nvSpPr>
        <p:spPr>
          <a:xfrm>
            <a:off x="7472021" y="1789011"/>
            <a:ext cx="51282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24BACFD2-30D8-455C-88E2-0E1CBFDEEC5F}"/>
              </a:ext>
            </a:extLst>
          </p:cNvPr>
          <p:cNvSpPr/>
          <p:nvPr/>
        </p:nvSpPr>
        <p:spPr bwMode="auto">
          <a:xfrm>
            <a:off x="7397510" y="170817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115" name="직사각형 114">
            <a:extLst>
              <a:ext uri="{FF2B5EF4-FFF2-40B4-BE49-F238E27FC236}">
                <a16:creationId xmlns:a16="http://schemas.microsoft.com/office/drawing/2014/main" id="{C7059347-54DC-443A-9EB3-57FE435FF2D0}"/>
              </a:ext>
            </a:extLst>
          </p:cNvPr>
          <p:cNvSpPr/>
          <p:nvPr/>
        </p:nvSpPr>
        <p:spPr>
          <a:xfrm>
            <a:off x="2255740" y="3414331"/>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9E7037F7-5864-47DB-B975-9609D9740360}"/>
              </a:ext>
            </a:extLst>
          </p:cNvPr>
          <p:cNvSpPr/>
          <p:nvPr/>
        </p:nvSpPr>
        <p:spPr bwMode="auto">
          <a:xfrm>
            <a:off x="2181229" y="33334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17" name="직사각형 116">
            <a:extLst>
              <a:ext uri="{FF2B5EF4-FFF2-40B4-BE49-F238E27FC236}">
                <a16:creationId xmlns:a16="http://schemas.microsoft.com/office/drawing/2014/main" id="{7B00EC3D-9DDA-4397-9C10-84035FD8045F}"/>
              </a:ext>
            </a:extLst>
          </p:cNvPr>
          <p:cNvSpPr/>
          <p:nvPr/>
        </p:nvSpPr>
        <p:spPr>
          <a:xfrm>
            <a:off x="2255740" y="4397141"/>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8" name="순서도: 연결자 117">
            <a:extLst>
              <a:ext uri="{FF2B5EF4-FFF2-40B4-BE49-F238E27FC236}">
                <a16:creationId xmlns:a16="http://schemas.microsoft.com/office/drawing/2014/main" id="{1B84613E-3A89-4229-8144-2771B72BA4F3}"/>
              </a:ext>
            </a:extLst>
          </p:cNvPr>
          <p:cNvSpPr/>
          <p:nvPr/>
        </p:nvSpPr>
        <p:spPr bwMode="auto">
          <a:xfrm>
            <a:off x="2181229" y="4325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9" name="차트 118">
                <a:extLst>
                  <a:ext uri="{FF2B5EF4-FFF2-40B4-BE49-F238E27FC236}">
                    <a16:creationId xmlns:a16="http://schemas.microsoft.com/office/drawing/2014/main" id="{B1F05898-575D-49EC-BD62-28BDED3B10C8}"/>
                  </a:ext>
                </a:extLst>
              </p:cNvPr>
              <p:cNvGraphicFramePr/>
              <p:nvPr/>
            </p:nvGraphicFramePr>
            <p:xfrm>
              <a:off x="7096375" y="3429000"/>
              <a:ext cx="2242680" cy="78858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9" name="차트 118">
                <a:extLst>
                  <a:ext uri="{FF2B5EF4-FFF2-40B4-BE49-F238E27FC236}">
                    <a16:creationId xmlns:a16="http://schemas.microsoft.com/office/drawing/2014/main" id="{B1F05898-575D-49EC-BD62-28BDED3B10C8}"/>
                  </a:ext>
                </a:extLst>
              </p:cNvPr>
              <p:cNvPicPr>
                <a:picLocks noGrp="1" noRot="1" noChangeAspect="1" noMove="1" noResize="1" noEditPoints="1" noAdjustHandles="1" noChangeArrowheads="1" noChangeShapeType="1"/>
              </p:cNvPicPr>
              <p:nvPr/>
            </p:nvPicPr>
            <p:blipFill>
              <a:blip r:embed="rId10"/>
              <a:stretch>
                <a:fillRect/>
              </a:stretch>
            </p:blipFill>
            <p:spPr>
              <a:xfrm>
                <a:off x="7096375" y="3429000"/>
                <a:ext cx="2242680" cy="78858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0" name="차트 119">
                <a:extLst>
                  <a:ext uri="{FF2B5EF4-FFF2-40B4-BE49-F238E27FC236}">
                    <a16:creationId xmlns:a16="http://schemas.microsoft.com/office/drawing/2014/main" id="{85B5257D-3300-4E27-86E5-1237B73E7A69}"/>
                  </a:ext>
                </a:extLst>
              </p:cNvPr>
              <p:cNvGraphicFramePr/>
              <p:nvPr/>
            </p:nvGraphicFramePr>
            <p:xfrm>
              <a:off x="7096374" y="4397761"/>
              <a:ext cx="2242680" cy="788587"/>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20" name="차트 119">
                <a:extLst>
                  <a:ext uri="{FF2B5EF4-FFF2-40B4-BE49-F238E27FC236}">
                    <a16:creationId xmlns:a16="http://schemas.microsoft.com/office/drawing/2014/main" id="{85B5257D-3300-4E27-86E5-1237B73E7A69}"/>
                  </a:ext>
                </a:extLst>
              </p:cNvPr>
              <p:cNvPicPr>
                <a:picLocks noGrp="1" noRot="1" noChangeAspect="1" noMove="1" noResize="1" noEditPoints="1" noAdjustHandles="1" noChangeArrowheads="1" noChangeShapeType="1"/>
              </p:cNvPicPr>
              <p:nvPr/>
            </p:nvPicPr>
            <p:blipFill>
              <a:blip r:embed="rId12"/>
              <a:stretch>
                <a:fillRect/>
              </a:stretch>
            </p:blipFill>
            <p:spPr>
              <a:xfrm>
                <a:off x="7096374" y="4397761"/>
                <a:ext cx="2242680" cy="78858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1" name="차트 120">
                <a:extLst>
                  <a:ext uri="{FF2B5EF4-FFF2-40B4-BE49-F238E27FC236}">
                    <a16:creationId xmlns:a16="http://schemas.microsoft.com/office/drawing/2014/main" id="{1FF43B4D-086B-4594-9DAC-31A657252D2A}"/>
                  </a:ext>
                </a:extLst>
              </p:cNvPr>
              <p:cNvGraphicFramePr/>
              <p:nvPr/>
            </p:nvGraphicFramePr>
            <p:xfrm>
              <a:off x="4655065" y="3414332"/>
              <a:ext cx="2242680" cy="803255"/>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21" name="차트 120">
                <a:extLst>
                  <a:ext uri="{FF2B5EF4-FFF2-40B4-BE49-F238E27FC236}">
                    <a16:creationId xmlns:a16="http://schemas.microsoft.com/office/drawing/2014/main" id="{1FF43B4D-086B-4594-9DAC-31A657252D2A}"/>
                  </a:ext>
                </a:extLst>
              </p:cNvPr>
              <p:cNvPicPr>
                <a:picLocks noGrp="1" noRot="1" noChangeAspect="1" noMove="1" noResize="1" noEditPoints="1" noAdjustHandles="1" noChangeArrowheads="1" noChangeShapeType="1"/>
              </p:cNvPicPr>
              <p:nvPr/>
            </p:nvPicPr>
            <p:blipFill>
              <a:blip r:embed="rId14"/>
              <a:stretch>
                <a:fillRect/>
              </a:stretch>
            </p:blipFill>
            <p:spPr>
              <a:xfrm>
                <a:off x="4655065" y="3414332"/>
                <a:ext cx="2242680" cy="8032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2" name="차트 121">
                <a:extLst>
                  <a:ext uri="{FF2B5EF4-FFF2-40B4-BE49-F238E27FC236}">
                    <a16:creationId xmlns:a16="http://schemas.microsoft.com/office/drawing/2014/main" id="{BE24E186-EE40-4307-8648-C2EB5D612ECD}"/>
                  </a:ext>
                </a:extLst>
              </p:cNvPr>
              <p:cNvGraphicFramePr/>
              <p:nvPr/>
            </p:nvGraphicFramePr>
            <p:xfrm>
              <a:off x="4661398" y="4395006"/>
              <a:ext cx="2218263" cy="79169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22" name="차트 121">
                <a:extLst>
                  <a:ext uri="{FF2B5EF4-FFF2-40B4-BE49-F238E27FC236}">
                    <a16:creationId xmlns:a16="http://schemas.microsoft.com/office/drawing/2014/main" id="{BE24E186-EE40-4307-8648-C2EB5D612ECD}"/>
                  </a:ext>
                </a:extLst>
              </p:cNvPr>
              <p:cNvPicPr>
                <a:picLocks noGrp="1" noRot="1" noChangeAspect="1" noMove="1" noResize="1" noEditPoints="1" noAdjustHandles="1" noChangeArrowheads="1" noChangeShapeType="1"/>
              </p:cNvPicPr>
              <p:nvPr/>
            </p:nvPicPr>
            <p:blipFill>
              <a:blip r:embed="rId16"/>
              <a:stretch>
                <a:fillRect/>
              </a:stretch>
            </p:blipFill>
            <p:spPr>
              <a:xfrm>
                <a:off x="4661398" y="4395006"/>
                <a:ext cx="2218263" cy="791694"/>
              </a:xfrm>
              <a:prstGeom prst="rect">
                <a:avLst/>
              </a:prstGeom>
            </p:spPr>
          </p:pic>
        </mc:Fallback>
      </mc:AlternateContent>
      <p:sp>
        <p:nvSpPr>
          <p:cNvPr id="127" name="직사각형 126">
            <a:extLst>
              <a:ext uri="{FF2B5EF4-FFF2-40B4-BE49-F238E27FC236}">
                <a16:creationId xmlns:a16="http://schemas.microsoft.com/office/drawing/2014/main" id="{4D451381-899A-4B25-A593-9C0DBDA4286F}"/>
              </a:ext>
            </a:extLst>
          </p:cNvPr>
          <p:cNvSpPr/>
          <p:nvPr/>
        </p:nvSpPr>
        <p:spPr>
          <a:xfrm>
            <a:off x="4655064" y="3423856"/>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9" name="직사각형 128">
            <a:extLst>
              <a:ext uri="{FF2B5EF4-FFF2-40B4-BE49-F238E27FC236}">
                <a16:creationId xmlns:a16="http://schemas.microsoft.com/office/drawing/2014/main" id="{CE021831-F0C3-4493-A6D6-19D35B42F9E2}"/>
              </a:ext>
            </a:extLst>
          </p:cNvPr>
          <p:cNvSpPr/>
          <p:nvPr/>
        </p:nvSpPr>
        <p:spPr>
          <a:xfrm>
            <a:off x="7096375" y="3423855"/>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1" name="직사각형 130">
            <a:extLst>
              <a:ext uri="{FF2B5EF4-FFF2-40B4-BE49-F238E27FC236}">
                <a16:creationId xmlns:a16="http://schemas.microsoft.com/office/drawing/2014/main" id="{D171A909-D47E-4E19-81B1-550C75D9C1E1}"/>
              </a:ext>
            </a:extLst>
          </p:cNvPr>
          <p:cNvSpPr/>
          <p:nvPr/>
        </p:nvSpPr>
        <p:spPr>
          <a:xfrm>
            <a:off x="4655064" y="4397761"/>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2" name="직사각형 131">
            <a:extLst>
              <a:ext uri="{FF2B5EF4-FFF2-40B4-BE49-F238E27FC236}">
                <a16:creationId xmlns:a16="http://schemas.microsoft.com/office/drawing/2014/main" id="{A0944CE7-63A2-405B-B99B-C65551B0AC1D}"/>
              </a:ext>
            </a:extLst>
          </p:cNvPr>
          <p:cNvSpPr/>
          <p:nvPr/>
        </p:nvSpPr>
        <p:spPr>
          <a:xfrm>
            <a:off x="7096374" y="4397761"/>
            <a:ext cx="2242681" cy="79502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3" name="순서도: 연결자 32">
            <a:extLst>
              <a:ext uri="{FF2B5EF4-FFF2-40B4-BE49-F238E27FC236}">
                <a16:creationId xmlns:a16="http://schemas.microsoft.com/office/drawing/2014/main" id="{7C908C24-0261-45FA-BDB2-D98998C017A7}"/>
              </a:ext>
            </a:extLst>
          </p:cNvPr>
          <p:cNvSpPr/>
          <p:nvPr/>
        </p:nvSpPr>
        <p:spPr bwMode="auto">
          <a:xfrm>
            <a:off x="4576730" y="33334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4" name="순서도: 연결자 33">
            <a:extLst>
              <a:ext uri="{FF2B5EF4-FFF2-40B4-BE49-F238E27FC236}">
                <a16:creationId xmlns:a16="http://schemas.microsoft.com/office/drawing/2014/main" id="{C7029742-23CD-4AF5-B942-4F6663F4D430}"/>
              </a:ext>
            </a:extLst>
          </p:cNvPr>
          <p:cNvSpPr/>
          <p:nvPr/>
        </p:nvSpPr>
        <p:spPr bwMode="auto">
          <a:xfrm>
            <a:off x="4576730" y="4325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35" name="순서도: 연결자 34">
            <a:extLst>
              <a:ext uri="{FF2B5EF4-FFF2-40B4-BE49-F238E27FC236}">
                <a16:creationId xmlns:a16="http://schemas.microsoft.com/office/drawing/2014/main" id="{6A81FEBB-437E-4C00-A162-7B85664D0858}"/>
              </a:ext>
            </a:extLst>
          </p:cNvPr>
          <p:cNvSpPr/>
          <p:nvPr/>
        </p:nvSpPr>
        <p:spPr bwMode="auto">
          <a:xfrm>
            <a:off x="7041532" y="33334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36" name="순서도: 연결자 35">
            <a:extLst>
              <a:ext uri="{FF2B5EF4-FFF2-40B4-BE49-F238E27FC236}">
                <a16:creationId xmlns:a16="http://schemas.microsoft.com/office/drawing/2014/main" id="{8902377B-7AAD-4AFF-98DE-E01D64FD4985}"/>
              </a:ext>
            </a:extLst>
          </p:cNvPr>
          <p:cNvSpPr/>
          <p:nvPr/>
        </p:nvSpPr>
        <p:spPr bwMode="auto">
          <a:xfrm>
            <a:off x="7041532" y="43251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38" name="제목 2">
            <a:extLst>
              <a:ext uri="{FF2B5EF4-FFF2-40B4-BE49-F238E27FC236}">
                <a16:creationId xmlns:a16="http://schemas.microsoft.com/office/drawing/2014/main" id="{B135AA97-B763-496C-A916-8EF54894823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mc:AlternateContent xmlns:mc="http://schemas.openxmlformats.org/markup-compatibility/2006" xmlns:cx1="http://schemas.microsoft.com/office/drawing/2015/9/8/chartex">
        <mc:Choice Requires="cx1">
          <p:graphicFrame>
            <p:nvGraphicFramePr>
              <p:cNvPr id="40" name="차트 39">
                <a:extLst>
                  <a:ext uri="{FF2B5EF4-FFF2-40B4-BE49-F238E27FC236}">
                    <a16:creationId xmlns:a16="http://schemas.microsoft.com/office/drawing/2014/main" id="{EE69D0B5-C58E-4C7C-9585-B8921FEEF147}"/>
                  </a:ext>
                </a:extLst>
              </p:cNvPr>
              <p:cNvGraphicFramePr/>
              <p:nvPr/>
            </p:nvGraphicFramePr>
            <p:xfrm>
              <a:off x="2105025" y="1624289"/>
              <a:ext cx="7324725" cy="1804711"/>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40" name="차트 39">
                <a:extLst>
                  <a:ext uri="{FF2B5EF4-FFF2-40B4-BE49-F238E27FC236}">
                    <a16:creationId xmlns:a16="http://schemas.microsoft.com/office/drawing/2014/main" id="{EE69D0B5-C58E-4C7C-9585-B8921FEEF147}"/>
                  </a:ext>
                </a:extLst>
              </p:cNvPr>
              <p:cNvPicPr>
                <a:picLocks noGrp="1" noRot="1" noChangeAspect="1" noMove="1" noResize="1" noEditPoints="1" noAdjustHandles="1" noChangeArrowheads="1" noChangeShapeType="1"/>
              </p:cNvPicPr>
              <p:nvPr/>
            </p:nvPicPr>
            <p:blipFill>
              <a:blip r:embed="rId18"/>
              <a:stretch>
                <a:fillRect/>
              </a:stretch>
            </p:blipFill>
            <p:spPr>
              <a:xfrm>
                <a:off x="2105025" y="1624289"/>
                <a:ext cx="7324725" cy="1804711"/>
              </a:xfrm>
              <a:prstGeom prst="rect">
                <a:avLst/>
              </a:prstGeom>
            </p:spPr>
          </p:pic>
        </mc:Fallback>
      </mc:AlternateContent>
      <p:sp>
        <p:nvSpPr>
          <p:cNvPr id="41" name="직사각형 119">
            <a:extLst>
              <a:ext uri="{FF2B5EF4-FFF2-40B4-BE49-F238E27FC236}">
                <a16:creationId xmlns:a16="http://schemas.microsoft.com/office/drawing/2014/main" id="{52BE544C-A773-463F-9B0D-87EBC6B16058}"/>
              </a:ext>
            </a:extLst>
          </p:cNvPr>
          <p:cNvSpPr/>
          <p:nvPr/>
        </p:nvSpPr>
        <p:spPr bwMode="auto">
          <a:xfrm>
            <a:off x="7307791" y="1593475"/>
            <a:ext cx="1972574" cy="1785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백만원</a:t>
            </a:r>
            <a:r>
              <a:rPr lang="en-US" altLang="ko-KR" sz="700" dirty="0">
                <a:latin typeface="Arial" panose="020B0604020202020204" pitchFamily="34" charset="0"/>
                <a:ea typeface="+mj-ea"/>
                <a:cs typeface="Arial" panose="020B0604020202020204" pitchFamily="34" charset="0"/>
              </a:rPr>
              <a:t>)</a:t>
            </a:r>
          </a:p>
        </p:txBody>
      </p:sp>
      <p:sp>
        <p:nvSpPr>
          <p:cNvPr id="37" name="직사각형 119">
            <a:extLst>
              <a:ext uri="{FF2B5EF4-FFF2-40B4-BE49-F238E27FC236}">
                <a16:creationId xmlns:a16="http://schemas.microsoft.com/office/drawing/2014/main" id="{43E96D3D-08BC-4683-88CD-8F4CF92705D2}"/>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526504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223942803"/>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EBITDA Movement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endParaRPr>
                    </a:p>
                    <a:p>
                      <a:pPr marL="0" lvl="4" algn="just">
                        <a:spcBef>
                          <a:spcPts val="600"/>
                        </a:spcBef>
                      </a:pP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EBITDA%</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는 마진율이 높은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Low-Loss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제품의 판매 확대로 인한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Product Mix</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효과와</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 전체 판매량 증가에 따른 고정비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Leverage</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효과로 인하여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2019</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10.2%</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에서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2021</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년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33.6%</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로 증가함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j-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Bridge</a:t>
            </a:r>
          </a:p>
        </p:txBody>
      </p:sp>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72" name="TextBox 71">
            <a:extLst>
              <a:ext uri="{FF2B5EF4-FFF2-40B4-BE49-F238E27FC236}">
                <a16:creationId xmlns:a16="http://schemas.microsoft.com/office/drawing/2014/main" id="{735D26E6-9DDF-453F-B659-916A60C0CD79}"/>
              </a:ext>
            </a:extLst>
          </p:cNvPr>
          <p:cNvSpPr txBox="1"/>
          <p:nvPr/>
        </p:nvSpPr>
        <p:spPr>
          <a:xfrm>
            <a:off x="2164480" y="4722796"/>
            <a:ext cx="7142634" cy="1493863"/>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Product Mix</a:t>
            </a:r>
            <a:r>
              <a:rPr lang="ko-KR" altLang="en-US" sz="900" dirty="0">
                <a:solidFill>
                  <a:srgbClr val="000000"/>
                </a:solidFill>
                <a:latin typeface="Arial" panose="020B0604020202020204" pitchFamily="34" charset="0"/>
                <a:cs typeface="Arial" panose="020B0604020202020204" pitchFamily="34" charset="0"/>
              </a:rPr>
              <a:t>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개선은 주로 마진율이 높은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Low-Loss 5G</a:t>
            </a:r>
            <a:r>
              <a:rPr lang="ko-KR" altLang="en-US" sz="900" dirty="0">
                <a:solidFill>
                  <a:srgbClr val="000000"/>
                </a:solidFill>
                <a:latin typeface="Arial" panose="020B0604020202020204" pitchFamily="34" charset="0"/>
                <a:cs typeface="Arial" panose="020B0604020202020204" pitchFamily="34" charset="0"/>
              </a:rPr>
              <a:t>케이블</a:t>
            </a:r>
            <a:r>
              <a:rPr lang="en-US" altLang="ko-KR" sz="900" dirty="0">
                <a:solidFill>
                  <a:srgbClr val="000000"/>
                </a:solidFill>
                <a:latin typeface="Arial" panose="020B0604020202020204" pitchFamily="34" charset="0"/>
                <a:cs typeface="Arial" panose="020B0604020202020204" pitchFamily="34" charset="0"/>
              </a:rPr>
              <a:t>(Spread: 26,000~39,000</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판매 확대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매출비중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2.1%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10.7%)</a:t>
            </a:r>
            <a:r>
              <a:rPr lang="ko-KR" altLang="en-US" sz="900" dirty="0">
                <a:solidFill>
                  <a:srgbClr val="000000"/>
                </a:solidFill>
                <a:latin typeface="Arial" panose="020B0604020202020204" pitchFamily="34" charset="0"/>
                <a:cs typeface="Arial" panose="020B0604020202020204" pitchFamily="34" charset="0"/>
              </a:rPr>
              <a:t>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낮은 마진율의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Normal </a:t>
            </a:r>
            <a:r>
              <a:rPr lang="ko-KR" altLang="en-US" sz="900" dirty="0">
                <a:solidFill>
                  <a:srgbClr val="000000"/>
                </a:solidFill>
                <a:latin typeface="Arial" panose="020B0604020202020204" pitchFamily="34" charset="0"/>
                <a:cs typeface="Arial" panose="020B0604020202020204" pitchFamily="34" charset="0"/>
              </a:rPr>
              <a:t>기타 제품</a:t>
            </a:r>
            <a:r>
              <a:rPr lang="en-US" altLang="ko-KR" sz="900" dirty="0">
                <a:solidFill>
                  <a:srgbClr val="000000"/>
                </a:solidFill>
                <a:latin typeface="Arial" panose="020B0604020202020204" pitchFamily="34" charset="0"/>
                <a:cs typeface="Arial" panose="020B0604020202020204" pitchFamily="34" charset="0"/>
              </a:rPr>
              <a:t>(Spread: 9,500</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판매 감소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매출비중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7.5%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3.9%)</a:t>
            </a:r>
            <a:r>
              <a:rPr lang="ko-KR" altLang="en-US" sz="900" dirty="0">
                <a:solidFill>
                  <a:srgbClr val="000000"/>
                </a:solidFill>
                <a:latin typeface="Arial" panose="020B0604020202020204" pitchFamily="34" charset="0"/>
                <a:cs typeface="Arial" panose="020B0604020202020204" pitchFamily="34" charset="0"/>
              </a:rPr>
              <a:t>에 기인함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Product Mix</a:t>
            </a:r>
            <a:r>
              <a:rPr lang="ko-KR" altLang="en-US" sz="900" dirty="0">
                <a:solidFill>
                  <a:srgbClr val="000000"/>
                </a:solidFill>
                <a:latin typeface="Arial" panose="020B0604020202020204" pitchFamily="34" charset="0"/>
                <a:cs typeface="Arial" panose="020B0604020202020204" pitchFamily="34" charset="0"/>
              </a:rPr>
              <a:t>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개선은 주로 마진율이 높은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a:t>
            </a:r>
            <a:r>
              <a:rPr lang="en-US" altLang="ko-KR" sz="900" dirty="0">
                <a:solidFill>
                  <a:srgbClr val="000000"/>
                </a:solidFill>
                <a:latin typeface="Arial" panose="020B0604020202020204" pitchFamily="34" charset="0"/>
                <a:cs typeface="Arial" panose="020B0604020202020204" pitchFamily="34" charset="0"/>
              </a:rPr>
              <a:t>Low-Loss USB Dock(Spread: 30,000~39,000</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판매 확대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매출비중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0.2%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47.8%)</a:t>
            </a:r>
            <a:r>
              <a:rPr lang="ko-KR" altLang="en-US" sz="900" dirty="0">
                <a:solidFill>
                  <a:srgbClr val="000000"/>
                </a:solidFill>
                <a:latin typeface="Arial" panose="020B0604020202020204" pitchFamily="34" charset="0"/>
                <a:cs typeface="Arial" panose="020B0604020202020204" pitchFamily="34" charset="0"/>
              </a:rPr>
              <a:t>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낮은 마진율의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a:t>
            </a:r>
            <a:r>
              <a:rPr lang="en-US" altLang="ko-KR" sz="900" dirty="0">
                <a:solidFill>
                  <a:srgbClr val="000000"/>
                </a:solidFill>
                <a:latin typeface="Arial" panose="020B0604020202020204" pitchFamily="34" charset="0"/>
                <a:cs typeface="Arial" panose="020B0604020202020204" pitchFamily="34" charset="0"/>
              </a:rPr>
              <a:t>Normal </a:t>
            </a:r>
            <a:r>
              <a:rPr lang="ko-KR" altLang="en-US" sz="900" dirty="0" err="1">
                <a:solidFill>
                  <a:srgbClr val="000000"/>
                </a:solidFill>
                <a:latin typeface="Arial" panose="020B0604020202020204" pitchFamily="34" charset="0"/>
                <a:cs typeface="Arial" panose="020B0604020202020204" pitchFamily="34" charset="0"/>
              </a:rPr>
              <a:t>무선이어폰</a:t>
            </a:r>
            <a:r>
              <a:rPr lang="ko-KR" altLang="en-US" sz="900" dirty="0">
                <a:solidFill>
                  <a:srgbClr val="000000"/>
                </a:solidFill>
                <a:latin typeface="Arial" panose="020B0604020202020204" pitchFamily="34" charset="0"/>
                <a:cs typeface="Arial" panose="020B0604020202020204" pitchFamily="34" charset="0"/>
              </a:rPr>
              <a:t> 제품</a:t>
            </a:r>
            <a:r>
              <a:rPr lang="en-US" altLang="ko-KR" sz="900" dirty="0">
                <a:solidFill>
                  <a:srgbClr val="000000"/>
                </a:solidFill>
                <a:latin typeface="Arial" panose="020B0604020202020204" pitchFamily="34" charset="0"/>
                <a:cs typeface="Arial" panose="020B0604020202020204" pitchFamily="34" charset="0"/>
              </a:rPr>
              <a:t>(Spread: 4,700~12,000</a:t>
            </a:r>
            <a:r>
              <a:rPr lang="ko-KR" altLang="en-US" sz="900" dirty="0">
                <a:solidFill>
                  <a:srgbClr val="000000"/>
                </a:solidFill>
                <a:latin typeface="Arial" panose="020B0604020202020204" pitchFamily="34" charset="0"/>
                <a:cs typeface="Arial" panose="020B0604020202020204" pitchFamily="34" charset="0"/>
              </a:rPr>
              <a:t>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판매 감소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매출비중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19.6% </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3.6%)</a:t>
            </a:r>
            <a:r>
              <a:rPr lang="ko-KR" altLang="en-US" sz="900" dirty="0">
                <a:solidFill>
                  <a:srgbClr val="000000"/>
                </a:solidFill>
                <a:latin typeface="Arial" panose="020B0604020202020204" pitchFamily="34" charset="0"/>
                <a:cs typeface="Arial" panose="020B0604020202020204" pitchFamily="34" charset="0"/>
              </a:rPr>
              <a:t>에 기인함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판매량 증가에 따른 고정비 </a:t>
            </a:r>
            <a:r>
              <a:rPr lang="en-US" altLang="ko-KR" sz="900" dirty="0">
                <a:solidFill>
                  <a:srgbClr val="000000"/>
                </a:solidFill>
                <a:latin typeface="Arial" panose="020B0604020202020204" pitchFamily="34" charset="0"/>
                <a:cs typeface="Arial" panose="020B0604020202020204" pitchFamily="34" charset="0"/>
              </a:rPr>
              <a:t>Leverage</a:t>
            </a:r>
            <a:r>
              <a:rPr lang="ko-KR" altLang="en-US" sz="900" dirty="0">
                <a:solidFill>
                  <a:srgbClr val="000000"/>
                </a:solidFill>
                <a:latin typeface="Arial" panose="020B0604020202020204" pitchFamily="34" charset="0"/>
                <a:cs typeface="Arial" panose="020B0604020202020204" pitchFamily="34" charset="0"/>
              </a:rPr>
              <a:t>효과로 매년 기타 제조경비에서 </a:t>
            </a:r>
            <a:r>
              <a:rPr lang="en-US" altLang="ko-KR" sz="900" dirty="0">
                <a:solidFill>
                  <a:srgbClr val="000000"/>
                </a:solidFill>
                <a:latin typeface="Arial" panose="020B0604020202020204" pitchFamily="34" charset="0"/>
                <a:cs typeface="Arial" panose="020B0604020202020204" pitchFamily="34" charset="0"/>
              </a:rPr>
              <a:t>4~5%</a:t>
            </a:r>
            <a:r>
              <a:rPr lang="ko-KR" altLang="en-US" sz="900" dirty="0">
                <a:solidFill>
                  <a:srgbClr val="000000"/>
                </a:solidFill>
                <a:latin typeface="Arial" panose="020B0604020202020204" pitchFamily="34" charset="0"/>
                <a:cs typeface="Arial" panose="020B0604020202020204" pitchFamily="34" charset="0"/>
              </a:rPr>
              <a:t>씩</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판매관리비에서 약 </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씩 </a:t>
            </a:r>
            <a:r>
              <a:rPr lang="en-US" altLang="ko-KR" sz="900" dirty="0">
                <a:solidFill>
                  <a:srgbClr val="000000"/>
                </a:solidFill>
                <a:latin typeface="Arial" panose="020B0604020202020204" pitchFamily="34" charset="0"/>
                <a:cs typeface="Arial" panose="020B0604020202020204" pitchFamily="34" charset="0"/>
              </a:rPr>
              <a:t>EBITDA%</a:t>
            </a:r>
            <a:r>
              <a:rPr lang="ko-KR" altLang="en-US" sz="900" dirty="0">
                <a:solidFill>
                  <a:srgbClr val="000000"/>
                </a:solidFill>
                <a:latin typeface="Arial" panose="020B0604020202020204" pitchFamily="34" charset="0"/>
                <a:cs typeface="Arial" panose="020B0604020202020204" pitchFamily="34" charset="0"/>
              </a:rPr>
              <a:t>가 개선되는 효과가 존재함</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50" name="순서도: 연결자 49">
            <a:extLst>
              <a:ext uri="{FF2B5EF4-FFF2-40B4-BE49-F238E27FC236}">
                <a16:creationId xmlns:a16="http://schemas.microsoft.com/office/drawing/2014/main" id="{CD21C893-F20F-48E1-9703-9BEDD789B5F5}"/>
              </a:ext>
            </a:extLst>
          </p:cNvPr>
          <p:cNvSpPr/>
          <p:nvPr/>
        </p:nvSpPr>
        <p:spPr bwMode="auto">
          <a:xfrm>
            <a:off x="2179719" y="48453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1" name="순서도: 연결자 50">
            <a:extLst>
              <a:ext uri="{FF2B5EF4-FFF2-40B4-BE49-F238E27FC236}">
                <a16:creationId xmlns:a16="http://schemas.microsoft.com/office/drawing/2014/main" id="{2A04E35D-0A0A-42F5-8123-1F5F1FF84267}"/>
              </a:ext>
            </a:extLst>
          </p:cNvPr>
          <p:cNvSpPr/>
          <p:nvPr/>
        </p:nvSpPr>
        <p:spPr bwMode="auto">
          <a:xfrm>
            <a:off x="2172098" y="52217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2" name="순서도: 연결자 51">
            <a:extLst>
              <a:ext uri="{FF2B5EF4-FFF2-40B4-BE49-F238E27FC236}">
                <a16:creationId xmlns:a16="http://schemas.microsoft.com/office/drawing/2014/main" id="{FA0CDDDB-A0C0-4591-86F4-9344A2FF0524}"/>
              </a:ext>
            </a:extLst>
          </p:cNvPr>
          <p:cNvSpPr/>
          <p:nvPr/>
        </p:nvSpPr>
        <p:spPr bwMode="auto">
          <a:xfrm>
            <a:off x="2179718" y="5754853"/>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E</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5" name="차트 64">
                <a:extLst>
                  <a:ext uri="{FF2B5EF4-FFF2-40B4-BE49-F238E27FC236}">
                    <a16:creationId xmlns:a16="http://schemas.microsoft.com/office/drawing/2014/main" id="{B6566605-9522-490B-9E1E-F57474E687FC}"/>
                  </a:ext>
                </a:extLst>
              </p:cNvPr>
              <p:cNvGraphicFramePr/>
              <p:nvPr/>
            </p:nvGraphicFramePr>
            <p:xfrm>
              <a:off x="7624800" y="3247200"/>
              <a:ext cx="1728000" cy="11808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5" name="차트 64">
                <a:extLst>
                  <a:ext uri="{FF2B5EF4-FFF2-40B4-BE49-F238E27FC236}">
                    <a16:creationId xmlns:a16="http://schemas.microsoft.com/office/drawing/2014/main" id="{B6566605-9522-490B-9E1E-F57474E687FC}"/>
                  </a:ext>
                </a:extLst>
              </p:cNvPr>
              <p:cNvPicPr>
                <a:picLocks noGrp="1" noRot="1" noChangeAspect="1" noMove="1" noResize="1" noEditPoints="1" noAdjustHandles="1" noChangeArrowheads="1" noChangeShapeType="1"/>
              </p:cNvPicPr>
              <p:nvPr/>
            </p:nvPicPr>
            <p:blipFill>
              <a:blip r:embed="rId4"/>
              <a:stretch>
                <a:fillRect/>
              </a:stretch>
            </p:blipFill>
            <p:spPr>
              <a:xfrm>
                <a:off x="7624800" y="3247200"/>
                <a:ext cx="1728000" cy="11808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6" name="차트 65">
                <a:extLst>
                  <a:ext uri="{FF2B5EF4-FFF2-40B4-BE49-F238E27FC236}">
                    <a16:creationId xmlns:a16="http://schemas.microsoft.com/office/drawing/2014/main" id="{0D8D7DEF-CB67-4E52-97F4-E09A80280F74}"/>
                  </a:ext>
                </a:extLst>
              </p:cNvPr>
              <p:cNvGraphicFramePr/>
              <p:nvPr/>
            </p:nvGraphicFramePr>
            <p:xfrm>
              <a:off x="3970800" y="3247200"/>
              <a:ext cx="1728000" cy="11808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6" name="차트 65">
                <a:extLst>
                  <a:ext uri="{FF2B5EF4-FFF2-40B4-BE49-F238E27FC236}">
                    <a16:creationId xmlns:a16="http://schemas.microsoft.com/office/drawing/2014/main" id="{0D8D7DEF-CB67-4E52-97F4-E09A80280F74}"/>
                  </a:ext>
                </a:extLst>
              </p:cNvPr>
              <p:cNvPicPr>
                <a:picLocks noGrp="1" noRot="1" noChangeAspect="1" noMove="1" noResize="1" noEditPoints="1" noAdjustHandles="1" noChangeArrowheads="1" noChangeShapeType="1"/>
              </p:cNvPicPr>
              <p:nvPr/>
            </p:nvPicPr>
            <p:blipFill>
              <a:blip r:embed="rId6"/>
              <a:stretch>
                <a:fillRect/>
              </a:stretch>
            </p:blipFill>
            <p:spPr>
              <a:xfrm>
                <a:off x="3970800" y="3247200"/>
                <a:ext cx="1728000" cy="11808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9" name="차트 68">
                <a:extLst>
                  <a:ext uri="{FF2B5EF4-FFF2-40B4-BE49-F238E27FC236}">
                    <a16:creationId xmlns:a16="http://schemas.microsoft.com/office/drawing/2014/main" id="{BFF1B2B1-A529-4448-8212-C5BE7EB353BF}"/>
                  </a:ext>
                </a:extLst>
              </p:cNvPr>
              <p:cNvGraphicFramePr/>
              <p:nvPr/>
            </p:nvGraphicFramePr>
            <p:xfrm>
              <a:off x="5810400" y="3247200"/>
              <a:ext cx="1728000" cy="11808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9" name="차트 68">
                <a:extLst>
                  <a:ext uri="{FF2B5EF4-FFF2-40B4-BE49-F238E27FC236}">
                    <a16:creationId xmlns:a16="http://schemas.microsoft.com/office/drawing/2014/main" id="{BFF1B2B1-A529-4448-8212-C5BE7EB353BF}"/>
                  </a:ext>
                </a:extLst>
              </p:cNvPr>
              <p:cNvPicPr>
                <a:picLocks noGrp="1" noRot="1" noChangeAspect="1" noMove="1" noResize="1" noEditPoints="1" noAdjustHandles="1" noChangeArrowheads="1" noChangeShapeType="1"/>
              </p:cNvPicPr>
              <p:nvPr/>
            </p:nvPicPr>
            <p:blipFill>
              <a:blip r:embed="rId8"/>
              <a:stretch>
                <a:fillRect/>
              </a:stretch>
            </p:blipFill>
            <p:spPr>
              <a:xfrm>
                <a:off x="5810400" y="3247200"/>
                <a:ext cx="1728000" cy="11808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5" name="차트 74">
                <a:extLst>
                  <a:ext uri="{FF2B5EF4-FFF2-40B4-BE49-F238E27FC236}">
                    <a16:creationId xmlns:a16="http://schemas.microsoft.com/office/drawing/2014/main" id="{3CBA6F95-5B14-40DA-8349-A339116F3699}"/>
                  </a:ext>
                </a:extLst>
              </p:cNvPr>
              <p:cNvGraphicFramePr/>
              <p:nvPr/>
            </p:nvGraphicFramePr>
            <p:xfrm>
              <a:off x="2164480" y="3245626"/>
              <a:ext cx="1728000" cy="1180926"/>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75" name="차트 74">
                <a:extLst>
                  <a:ext uri="{FF2B5EF4-FFF2-40B4-BE49-F238E27FC236}">
                    <a16:creationId xmlns:a16="http://schemas.microsoft.com/office/drawing/2014/main" id="{3CBA6F95-5B14-40DA-8349-A339116F3699}"/>
                  </a:ext>
                </a:extLst>
              </p:cNvPr>
              <p:cNvPicPr>
                <a:picLocks noGrp="1" noRot="1" noChangeAspect="1" noMove="1" noResize="1" noEditPoints="1" noAdjustHandles="1" noChangeArrowheads="1" noChangeShapeType="1"/>
              </p:cNvPicPr>
              <p:nvPr/>
            </p:nvPicPr>
            <p:blipFill>
              <a:blip r:embed="rId10"/>
              <a:stretch>
                <a:fillRect/>
              </a:stretch>
            </p:blipFill>
            <p:spPr>
              <a:xfrm>
                <a:off x="2164480" y="3245626"/>
                <a:ext cx="1728000" cy="118092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E05067FE-8387-4C12-8B80-437B39ADDB11}"/>
                  </a:ext>
                </a:extLst>
              </p:cNvPr>
              <p:cNvGraphicFramePr/>
              <p:nvPr/>
            </p:nvGraphicFramePr>
            <p:xfrm>
              <a:off x="2088280" y="1589837"/>
              <a:ext cx="7349719" cy="1650667"/>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6" name="차트 75">
                <a:extLst>
                  <a:ext uri="{FF2B5EF4-FFF2-40B4-BE49-F238E27FC236}">
                    <a16:creationId xmlns:a16="http://schemas.microsoft.com/office/drawing/2014/main" id="{E05067FE-8387-4C12-8B80-437B39ADDB11}"/>
                  </a:ext>
                </a:extLst>
              </p:cNvPr>
              <p:cNvPicPr>
                <a:picLocks noGrp="1" noRot="1" noChangeAspect="1" noMove="1" noResize="1" noEditPoints="1" noAdjustHandles="1" noChangeArrowheads="1" noChangeShapeType="1"/>
              </p:cNvPicPr>
              <p:nvPr/>
            </p:nvPicPr>
            <p:blipFill>
              <a:blip r:embed="rId12"/>
              <a:stretch>
                <a:fillRect/>
              </a:stretch>
            </p:blipFill>
            <p:spPr>
              <a:xfrm>
                <a:off x="2088280" y="1589837"/>
                <a:ext cx="7349719" cy="1650667"/>
              </a:xfrm>
              <a:prstGeom prst="rect">
                <a:avLst/>
              </a:prstGeom>
            </p:spPr>
          </p:pic>
        </mc:Fallback>
      </mc:AlternateContent>
      <p:sp>
        <p:nvSpPr>
          <p:cNvPr id="77" name="직사각형 76">
            <a:extLst>
              <a:ext uri="{FF2B5EF4-FFF2-40B4-BE49-F238E27FC236}">
                <a16:creationId xmlns:a16="http://schemas.microsoft.com/office/drawing/2014/main" id="{0FDA1B8C-89E7-4BAE-A109-26D0D8DEB7DF}"/>
              </a:ext>
            </a:extLst>
          </p:cNvPr>
          <p:cNvSpPr/>
          <p:nvPr/>
        </p:nvSpPr>
        <p:spPr>
          <a:xfrm>
            <a:off x="3141195" y="2240687"/>
            <a:ext cx="432000" cy="389007"/>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F35FA79E-5D54-4537-BB19-CA47F1A76335}"/>
              </a:ext>
            </a:extLst>
          </p:cNvPr>
          <p:cNvSpPr/>
          <p:nvPr/>
        </p:nvSpPr>
        <p:spPr bwMode="auto">
          <a:xfrm>
            <a:off x="3079101" y="217523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79" name="직사각형 78">
            <a:extLst>
              <a:ext uri="{FF2B5EF4-FFF2-40B4-BE49-F238E27FC236}">
                <a16:creationId xmlns:a16="http://schemas.microsoft.com/office/drawing/2014/main" id="{0FF8FA9D-C617-4337-BC56-0D762F71F0D6}"/>
              </a:ext>
            </a:extLst>
          </p:cNvPr>
          <p:cNvSpPr/>
          <p:nvPr/>
        </p:nvSpPr>
        <p:spPr>
          <a:xfrm>
            <a:off x="3637142" y="2349766"/>
            <a:ext cx="433147" cy="341047"/>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순서도: 연결자 79">
            <a:extLst>
              <a:ext uri="{FF2B5EF4-FFF2-40B4-BE49-F238E27FC236}">
                <a16:creationId xmlns:a16="http://schemas.microsoft.com/office/drawing/2014/main" id="{D15212FC-65DB-4223-BCA0-D6467934AAD1}"/>
              </a:ext>
            </a:extLst>
          </p:cNvPr>
          <p:cNvSpPr/>
          <p:nvPr/>
        </p:nvSpPr>
        <p:spPr bwMode="auto">
          <a:xfrm>
            <a:off x="3601081" y="2275612"/>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1" name="직사각형 80">
            <a:extLst>
              <a:ext uri="{FF2B5EF4-FFF2-40B4-BE49-F238E27FC236}">
                <a16:creationId xmlns:a16="http://schemas.microsoft.com/office/drawing/2014/main" id="{CB28E118-BDAB-46B7-834B-0AD9FD860B63}"/>
              </a:ext>
            </a:extLst>
          </p:cNvPr>
          <p:cNvSpPr/>
          <p:nvPr/>
        </p:nvSpPr>
        <p:spPr>
          <a:xfrm>
            <a:off x="6497764" y="1709236"/>
            <a:ext cx="432000" cy="671917"/>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순서도: 연결자 81">
            <a:extLst>
              <a:ext uri="{FF2B5EF4-FFF2-40B4-BE49-F238E27FC236}">
                <a16:creationId xmlns:a16="http://schemas.microsoft.com/office/drawing/2014/main" id="{BB3A319C-B8B5-470B-B346-51E89EE42FDC}"/>
              </a:ext>
            </a:extLst>
          </p:cNvPr>
          <p:cNvSpPr/>
          <p:nvPr/>
        </p:nvSpPr>
        <p:spPr bwMode="auto">
          <a:xfrm>
            <a:off x="6438186" y="1636897"/>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3" name="직사각형 82">
            <a:extLst>
              <a:ext uri="{FF2B5EF4-FFF2-40B4-BE49-F238E27FC236}">
                <a16:creationId xmlns:a16="http://schemas.microsoft.com/office/drawing/2014/main" id="{9B579859-2FEB-4ADA-BE0B-9C4540EA73D4}"/>
              </a:ext>
            </a:extLst>
          </p:cNvPr>
          <p:cNvSpPr/>
          <p:nvPr/>
        </p:nvSpPr>
        <p:spPr>
          <a:xfrm>
            <a:off x="6978767" y="1822113"/>
            <a:ext cx="432000" cy="366893"/>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95BC1A0F-8A0B-4A93-BFFC-A43E1952D429}"/>
              </a:ext>
            </a:extLst>
          </p:cNvPr>
          <p:cNvSpPr/>
          <p:nvPr/>
        </p:nvSpPr>
        <p:spPr bwMode="auto">
          <a:xfrm>
            <a:off x="6947515" y="1744079"/>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5" name="직사각형 84">
            <a:extLst>
              <a:ext uri="{FF2B5EF4-FFF2-40B4-BE49-F238E27FC236}">
                <a16:creationId xmlns:a16="http://schemas.microsoft.com/office/drawing/2014/main" id="{B093E855-8231-4378-85C4-FD6773704240}"/>
              </a:ext>
            </a:extLst>
          </p:cNvPr>
          <p:cNvSpPr/>
          <p:nvPr/>
        </p:nvSpPr>
        <p:spPr>
          <a:xfrm>
            <a:off x="2195896" y="3301798"/>
            <a:ext cx="1656000" cy="1129221"/>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5867BDF6-F5E8-41A0-AA20-6BD4AB352921}"/>
              </a:ext>
            </a:extLst>
          </p:cNvPr>
          <p:cNvSpPr/>
          <p:nvPr/>
        </p:nvSpPr>
        <p:spPr bwMode="auto">
          <a:xfrm>
            <a:off x="2126908" y="322311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0F152EBA-D2BB-4E94-A8A2-3A857810D5EC}"/>
              </a:ext>
            </a:extLst>
          </p:cNvPr>
          <p:cNvSpPr/>
          <p:nvPr/>
        </p:nvSpPr>
        <p:spPr>
          <a:xfrm>
            <a:off x="5838526" y="3299258"/>
            <a:ext cx="1656000" cy="1129221"/>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순서도: 연결자 87">
            <a:extLst>
              <a:ext uri="{FF2B5EF4-FFF2-40B4-BE49-F238E27FC236}">
                <a16:creationId xmlns:a16="http://schemas.microsoft.com/office/drawing/2014/main" id="{4E4379FB-4CA0-452E-B430-332A0ECF4A9E}"/>
              </a:ext>
            </a:extLst>
          </p:cNvPr>
          <p:cNvSpPr/>
          <p:nvPr/>
        </p:nvSpPr>
        <p:spPr bwMode="auto">
          <a:xfrm>
            <a:off x="5771199" y="322311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9940EAAC-3317-4EF1-A918-05A80D4EB60F}"/>
              </a:ext>
            </a:extLst>
          </p:cNvPr>
          <p:cNvSpPr/>
          <p:nvPr/>
        </p:nvSpPr>
        <p:spPr>
          <a:xfrm>
            <a:off x="4009997" y="3301798"/>
            <a:ext cx="1656000" cy="1129221"/>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순서도: 연결자 89">
            <a:extLst>
              <a:ext uri="{FF2B5EF4-FFF2-40B4-BE49-F238E27FC236}">
                <a16:creationId xmlns:a16="http://schemas.microsoft.com/office/drawing/2014/main" id="{E4BDA785-616F-4E6D-A921-85F6C9FB4D34}"/>
              </a:ext>
            </a:extLst>
          </p:cNvPr>
          <p:cNvSpPr/>
          <p:nvPr/>
        </p:nvSpPr>
        <p:spPr bwMode="auto">
          <a:xfrm>
            <a:off x="3936320" y="322311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1" name="직사각형 90">
            <a:extLst>
              <a:ext uri="{FF2B5EF4-FFF2-40B4-BE49-F238E27FC236}">
                <a16:creationId xmlns:a16="http://schemas.microsoft.com/office/drawing/2014/main" id="{CB5E6AE6-5568-43F0-8910-2CAA05262E12}"/>
              </a:ext>
            </a:extLst>
          </p:cNvPr>
          <p:cNvSpPr/>
          <p:nvPr/>
        </p:nvSpPr>
        <p:spPr>
          <a:xfrm>
            <a:off x="7651114" y="3299258"/>
            <a:ext cx="1656000" cy="1129221"/>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순서도: 연결자 91">
            <a:extLst>
              <a:ext uri="{FF2B5EF4-FFF2-40B4-BE49-F238E27FC236}">
                <a16:creationId xmlns:a16="http://schemas.microsoft.com/office/drawing/2014/main" id="{7C05B81C-53F4-44AA-B755-6BD29AFFAB9F}"/>
              </a:ext>
            </a:extLst>
          </p:cNvPr>
          <p:cNvSpPr/>
          <p:nvPr/>
        </p:nvSpPr>
        <p:spPr bwMode="auto">
          <a:xfrm>
            <a:off x="7591743" y="322311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3" name="순서도: 연결자 92">
            <a:extLst>
              <a:ext uri="{FF2B5EF4-FFF2-40B4-BE49-F238E27FC236}">
                <a16:creationId xmlns:a16="http://schemas.microsoft.com/office/drawing/2014/main" id="{8671ABE4-5F2D-4D6F-915D-9620F66747D8}"/>
              </a:ext>
            </a:extLst>
          </p:cNvPr>
          <p:cNvSpPr/>
          <p:nvPr/>
        </p:nvSpPr>
        <p:spPr bwMode="auto">
          <a:xfrm>
            <a:off x="2583129" y="38562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4" name="순서도: 연결자 93">
            <a:extLst>
              <a:ext uri="{FF2B5EF4-FFF2-40B4-BE49-F238E27FC236}">
                <a16:creationId xmlns:a16="http://schemas.microsoft.com/office/drawing/2014/main" id="{8EB06200-2142-477D-9A8A-CA73B933E284}"/>
              </a:ext>
            </a:extLst>
          </p:cNvPr>
          <p:cNvSpPr/>
          <p:nvPr/>
        </p:nvSpPr>
        <p:spPr bwMode="auto">
          <a:xfrm>
            <a:off x="4401975" y="37772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5" name="순서도: 연결자 94">
            <a:extLst>
              <a:ext uri="{FF2B5EF4-FFF2-40B4-BE49-F238E27FC236}">
                <a16:creationId xmlns:a16="http://schemas.microsoft.com/office/drawing/2014/main" id="{0A3BF07E-E63C-418B-BAE0-80CAB85C3ED1}"/>
              </a:ext>
            </a:extLst>
          </p:cNvPr>
          <p:cNvSpPr/>
          <p:nvPr/>
        </p:nvSpPr>
        <p:spPr bwMode="auto">
          <a:xfrm>
            <a:off x="5873602" y="33803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6" name="순서도: 연결자 95">
            <a:extLst>
              <a:ext uri="{FF2B5EF4-FFF2-40B4-BE49-F238E27FC236}">
                <a16:creationId xmlns:a16="http://schemas.microsoft.com/office/drawing/2014/main" id="{942125DF-9192-4F10-AF03-44410053DCC3}"/>
              </a:ext>
            </a:extLst>
          </p:cNvPr>
          <p:cNvSpPr/>
          <p:nvPr/>
        </p:nvSpPr>
        <p:spPr bwMode="auto">
          <a:xfrm>
            <a:off x="7679325" y="37372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7" name="직사각형 96">
            <a:extLst>
              <a:ext uri="{FF2B5EF4-FFF2-40B4-BE49-F238E27FC236}">
                <a16:creationId xmlns:a16="http://schemas.microsoft.com/office/drawing/2014/main" id="{C4CF00F3-1002-4B2C-928F-121550A38310}"/>
              </a:ext>
            </a:extLst>
          </p:cNvPr>
          <p:cNvSpPr/>
          <p:nvPr/>
        </p:nvSpPr>
        <p:spPr>
          <a:xfrm>
            <a:off x="4572432" y="2165090"/>
            <a:ext cx="930745" cy="389007"/>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순서도: 연결자 97">
            <a:extLst>
              <a:ext uri="{FF2B5EF4-FFF2-40B4-BE49-F238E27FC236}">
                <a16:creationId xmlns:a16="http://schemas.microsoft.com/office/drawing/2014/main" id="{208E929A-A63E-44C7-82F5-8D7D5D2B107D}"/>
              </a:ext>
            </a:extLst>
          </p:cNvPr>
          <p:cNvSpPr/>
          <p:nvPr/>
        </p:nvSpPr>
        <p:spPr bwMode="auto">
          <a:xfrm>
            <a:off x="4510339" y="2099633"/>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E</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99" name="직사각형 98">
            <a:extLst>
              <a:ext uri="{FF2B5EF4-FFF2-40B4-BE49-F238E27FC236}">
                <a16:creationId xmlns:a16="http://schemas.microsoft.com/office/drawing/2014/main" id="{5FA2DFCB-6627-43D7-B9DF-500DCEA463C4}"/>
              </a:ext>
            </a:extLst>
          </p:cNvPr>
          <p:cNvSpPr/>
          <p:nvPr/>
        </p:nvSpPr>
        <p:spPr>
          <a:xfrm>
            <a:off x="7924351" y="1710626"/>
            <a:ext cx="930745" cy="389007"/>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순서도: 연결자 99">
            <a:extLst>
              <a:ext uri="{FF2B5EF4-FFF2-40B4-BE49-F238E27FC236}">
                <a16:creationId xmlns:a16="http://schemas.microsoft.com/office/drawing/2014/main" id="{4123BF39-15FA-4211-A9EA-4208A3F04EA1}"/>
              </a:ext>
            </a:extLst>
          </p:cNvPr>
          <p:cNvSpPr/>
          <p:nvPr/>
        </p:nvSpPr>
        <p:spPr bwMode="auto">
          <a:xfrm>
            <a:off x="7862258" y="1645169"/>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E</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8" name="직사각형 119">
            <a:extLst>
              <a:ext uri="{FF2B5EF4-FFF2-40B4-BE49-F238E27FC236}">
                <a16:creationId xmlns:a16="http://schemas.microsoft.com/office/drawing/2014/main" id="{BAD581E0-E859-4F67-A2CE-3E72775D51E0}"/>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22738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 매년 양</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의 영업현금흐름을 창출하고 있으나</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과거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년간의 영업현금유입은 대부분 배당금 지급으로 유출되었음</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(1/4)</a:t>
            </a:r>
          </a:p>
        </p:txBody>
      </p:sp>
      <p:sp>
        <p:nvSpPr>
          <p:cNvPr id="46" name="순서도: 연결자 45">
            <a:extLst>
              <a:ext uri="{FF2B5EF4-FFF2-40B4-BE49-F238E27FC236}">
                <a16:creationId xmlns:a16="http://schemas.microsoft.com/office/drawing/2014/main" id="{D395F604-8278-4FB2-87E0-8D5AB3182525}"/>
              </a:ext>
            </a:extLst>
          </p:cNvPr>
          <p:cNvSpPr/>
          <p:nvPr/>
        </p:nvSpPr>
        <p:spPr bwMode="auto">
          <a:xfrm>
            <a:off x="5987899" y="152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7" name="TextBox 46">
            <a:extLst>
              <a:ext uri="{FF2B5EF4-FFF2-40B4-BE49-F238E27FC236}">
                <a16:creationId xmlns:a16="http://schemas.microsoft.com/office/drawing/2014/main" id="{2F549734-9AD5-4930-92FF-4237D9FF5612}"/>
              </a:ext>
            </a:extLst>
          </p:cNvPr>
          <p:cNvSpPr txBox="1"/>
          <p:nvPr/>
        </p:nvSpPr>
        <p:spPr>
          <a:xfrm>
            <a:off x="6168454" y="1523213"/>
            <a:ext cx="3242775" cy="600229"/>
          </a:xfrm>
          <a:prstGeom prst="rect">
            <a:avLst/>
          </a:prstGeom>
          <a:noFill/>
        </p:spPr>
        <p:txBody>
          <a:bodyPr wrap="square" lIns="0" tIns="0" rIns="0" bIns="0" rtlCol="0">
            <a:spAutoFit/>
          </a:bodyPr>
          <a:lstStyle/>
          <a:p>
            <a:pPr>
              <a:lnSpc>
                <a:spcPts val="1200"/>
              </a:lnSpc>
            </a:pPr>
            <a:r>
              <a:rPr lang="en-US" altLang="ko-KR" sz="900" b="1" u="sng" dirty="0">
                <a:latin typeface="Arial" panose="020B0604020202020204" pitchFamily="34" charset="0"/>
                <a:cs typeface="Arial" panose="020B0604020202020204" pitchFamily="34" charset="0"/>
              </a:rPr>
              <a:t>Net Cash Flow </a:t>
            </a:r>
            <a:r>
              <a:rPr lang="ko-KR" altLang="en-US" sz="900" b="1" u="sng" dirty="0">
                <a:latin typeface="Arial" panose="020B0604020202020204" pitchFamily="34" charset="0"/>
                <a:cs typeface="Arial" panose="020B0604020202020204" pitchFamily="34" charset="0"/>
              </a:rPr>
              <a:t>증가 </a:t>
            </a:r>
            <a:r>
              <a:rPr lang="en-US" altLang="ko-KR" sz="900" b="1" u="sng" dirty="0">
                <a:latin typeface="Arial" panose="020B0604020202020204" pitchFamily="34" charset="0"/>
                <a:cs typeface="Arial" panose="020B0604020202020204" pitchFamily="34" charset="0"/>
              </a:rPr>
              <a:t>(61</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en-US" altLang="ko-KR" sz="800" dirty="0">
                <a:latin typeface="Arial" panose="020B0604020202020204" pitchFamily="34" charset="0"/>
                <a:cs typeface="Arial" panose="020B0604020202020204" pitchFamily="34" charset="0"/>
              </a:rPr>
              <a:t>2019</a:t>
            </a:r>
            <a:r>
              <a:rPr lang="ko-KR" altLang="en-US" sz="800" dirty="0">
                <a:latin typeface="Arial" panose="020B0604020202020204" pitchFamily="34" charset="0"/>
                <a:cs typeface="Arial" panose="020B0604020202020204" pitchFamily="34" charset="0"/>
              </a:rPr>
              <a:t>년 이후 </a:t>
            </a:r>
            <a:r>
              <a:rPr lang="ko-KR" altLang="en-US" sz="800" dirty="0" err="1">
                <a:latin typeface="Arial" panose="020B0604020202020204" pitchFamily="34" charset="0"/>
                <a:cs typeface="Arial" panose="020B0604020202020204" pitchFamily="34" charset="0"/>
              </a:rPr>
              <a:t>활동별</a:t>
            </a:r>
            <a:r>
              <a:rPr lang="ko-KR" altLang="en-US" sz="800" dirty="0">
                <a:latin typeface="Arial" panose="020B0604020202020204" pitchFamily="34" charset="0"/>
                <a:cs typeface="Arial" panose="020B0604020202020204" pitchFamily="34" charset="0"/>
              </a:rPr>
              <a:t> 현금흐름은 영업활동현금흐름 </a:t>
            </a:r>
            <a:r>
              <a:rPr lang="en-US" altLang="ko-KR" sz="800" dirty="0">
                <a:latin typeface="Arial" panose="020B0604020202020204" pitchFamily="34" charset="0"/>
                <a:cs typeface="Arial" panose="020B0604020202020204" pitchFamily="34" charset="0"/>
              </a:rPr>
              <a:t>310</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투자활동현금흐름</a:t>
            </a:r>
            <a:r>
              <a:rPr lang="en-US" altLang="ko-KR" sz="800" dirty="0">
                <a:latin typeface="Arial" panose="020B0604020202020204" pitchFamily="34" charset="0"/>
                <a:cs typeface="Arial" panose="020B0604020202020204" pitchFamily="34" charset="0"/>
              </a:rPr>
              <a:t> (-)31</a:t>
            </a:r>
            <a:r>
              <a:rPr lang="ko-KR" altLang="en-US" sz="800" dirty="0">
                <a:latin typeface="Arial" panose="020B0604020202020204" pitchFamily="34" charset="0"/>
                <a:cs typeface="Arial" panose="020B0604020202020204" pitchFamily="34" charset="0"/>
              </a:rPr>
              <a:t>억원 및</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재무활동현금흐름</a:t>
            </a:r>
            <a:r>
              <a:rPr lang="en-US" altLang="ko-KR" sz="800" dirty="0">
                <a:latin typeface="Arial" panose="020B0604020202020204" pitchFamily="34" charset="0"/>
                <a:cs typeface="Arial" panose="020B0604020202020204" pitchFamily="34" charset="0"/>
              </a:rPr>
              <a:t> (-)217</a:t>
            </a:r>
            <a:r>
              <a:rPr lang="ko-KR" altLang="en-US" sz="800" dirty="0">
                <a:latin typeface="Arial" panose="020B0604020202020204" pitchFamily="34" charset="0"/>
                <a:cs typeface="Arial" panose="020B0604020202020204" pitchFamily="34" charset="0"/>
              </a:rPr>
              <a:t>억원으로</a:t>
            </a:r>
            <a:r>
              <a:rPr lang="en-US" altLang="ko-KR" sz="800" dirty="0">
                <a:latin typeface="Arial" panose="020B0604020202020204" pitchFamily="34" charset="0"/>
                <a:cs typeface="Arial" panose="020B0604020202020204" pitchFamily="34" charset="0"/>
              </a:rPr>
              <a:t>, Net Cash</a:t>
            </a:r>
            <a:r>
              <a:rPr lang="ko-KR" altLang="en-US" sz="800" dirty="0">
                <a:latin typeface="Arial" panose="020B0604020202020204" pitchFamily="34" charset="0"/>
                <a:cs typeface="Arial" panose="020B0604020202020204" pitchFamily="34" charset="0"/>
              </a:rPr>
              <a:t>로 약 </a:t>
            </a:r>
            <a:r>
              <a:rPr lang="en-US" altLang="ko-KR" sz="800" dirty="0">
                <a:latin typeface="Arial" panose="020B0604020202020204" pitchFamily="34" charset="0"/>
                <a:cs typeface="Arial" panose="020B0604020202020204" pitchFamily="34" charset="0"/>
              </a:rPr>
              <a:t>61</a:t>
            </a:r>
            <a:r>
              <a:rPr lang="ko-KR" altLang="en-US" sz="800" dirty="0">
                <a:latin typeface="Arial" panose="020B0604020202020204" pitchFamily="34" charset="0"/>
                <a:cs typeface="Arial" panose="020B0604020202020204" pitchFamily="34" charset="0"/>
              </a:rPr>
              <a:t>억원이 유입됨</a:t>
            </a:r>
            <a:endParaRPr lang="en-US" altLang="ko-KR" sz="800" dirty="0">
              <a:latin typeface="Arial" panose="020B0604020202020204" pitchFamily="34" charset="0"/>
              <a:cs typeface="Arial" panose="020B0604020202020204" pitchFamily="34" charset="0"/>
            </a:endParaRP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22274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2221926"/>
            <a:ext cx="3242775" cy="2408416"/>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배당금의 지급 </a:t>
            </a:r>
            <a:r>
              <a:rPr lang="en-US" altLang="ko-KR" sz="900" b="1" u="sng" dirty="0">
                <a:latin typeface="Arial" panose="020B0604020202020204" pitchFamily="34" charset="0"/>
                <a:cs typeface="Arial" panose="020B0604020202020204" pitchFamily="34" charset="0"/>
              </a:rPr>
              <a:t>((-)272</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회사는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사업양수도 과정에서 자본금 대비 자본잉여금을 크게 적립할 수 있었으며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매년 해당 자본잉여금 감액을 통해 지배주주에게 배당을 진행하였음</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실제 이사회의 결의를 통한 자본잉여금의 감소는 </a:t>
            </a:r>
            <a:r>
              <a:rPr lang="en-US" altLang="ko-KR" sz="800" dirty="0">
                <a:latin typeface="Arial" panose="020B0604020202020204" pitchFamily="34" charset="0"/>
                <a:cs typeface="Arial" panose="020B0604020202020204" pitchFamily="34" charset="0"/>
              </a:rPr>
              <a:t>2019</a:t>
            </a:r>
            <a:r>
              <a:rPr lang="ko-KR" altLang="en-US" sz="800" dirty="0">
                <a:latin typeface="Arial" panose="020B0604020202020204" pitchFamily="34" charset="0"/>
                <a:cs typeface="Arial" panose="020B0604020202020204" pitchFamily="34" charset="0"/>
              </a:rPr>
              <a:t>년 약 </a:t>
            </a:r>
            <a:r>
              <a:rPr lang="en-US" altLang="ko-KR" sz="800" dirty="0">
                <a:latin typeface="Arial" panose="020B0604020202020204" pitchFamily="34" charset="0"/>
                <a:cs typeface="Arial" panose="020B0604020202020204" pitchFamily="34" charset="0"/>
              </a:rPr>
              <a:t>50</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 2020</a:t>
            </a:r>
            <a:r>
              <a:rPr lang="ko-KR" altLang="en-US" sz="800" dirty="0">
                <a:latin typeface="Arial" panose="020B0604020202020204" pitchFamily="34" charset="0"/>
                <a:cs typeface="Arial" panose="020B0604020202020204" pitchFamily="34" charset="0"/>
              </a:rPr>
              <a:t>년 약 </a:t>
            </a:r>
            <a:r>
              <a:rPr lang="en-US" altLang="ko-KR" sz="800" dirty="0">
                <a:latin typeface="Arial" panose="020B0604020202020204" pitchFamily="34" charset="0"/>
                <a:cs typeface="Arial" panose="020B0604020202020204" pitchFamily="34" charset="0"/>
              </a:rPr>
              <a:t>150</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 2021</a:t>
            </a:r>
            <a:r>
              <a:rPr lang="ko-KR" altLang="en-US" sz="800" dirty="0">
                <a:latin typeface="Arial" panose="020B0604020202020204" pitchFamily="34" charset="0"/>
                <a:cs typeface="Arial" panose="020B0604020202020204" pitchFamily="34" charset="0"/>
              </a:rPr>
              <a:t>년 약 </a:t>
            </a:r>
            <a:r>
              <a:rPr lang="en-US" altLang="ko-KR" sz="800" dirty="0">
                <a:latin typeface="Arial" panose="020B0604020202020204" pitchFamily="34" charset="0"/>
                <a:cs typeface="Arial" panose="020B0604020202020204" pitchFamily="34" charset="0"/>
              </a:rPr>
              <a:t>72</a:t>
            </a:r>
            <a:r>
              <a:rPr lang="ko-KR" altLang="en-US" sz="800" dirty="0">
                <a:latin typeface="Arial" panose="020B0604020202020204" pitchFamily="34" charset="0"/>
                <a:cs typeface="Arial" panose="020B0604020202020204" pitchFamily="34" charset="0"/>
              </a:rPr>
              <a:t>억원 존재하였으나</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회사는 </a:t>
            </a:r>
            <a:r>
              <a:rPr lang="en-US" altLang="ko-KR" sz="800" dirty="0">
                <a:latin typeface="Arial" panose="020B0604020202020204" pitchFamily="34" charset="0"/>
                <a:cs typeface="Arial" panose="020B0604020202020204" pitchFamily="34" charset="0"/>
              </a:rPr>
              <a:t>2020</a:t>
            </a:r>
            <a:r>
              <a:rPr lang="ko-KR" altLang="en-US" sz="800" dirty="0">
                <a:latin typeface="Arial" panose="020B0604020202020204" pitchFamily="34" charset="0"/>
                <a:cs typeface="Arial" panose="020B0604020202020204" pitchFamily="34" charset="0"/>
              </a:rPr>
              <a:t>년 지배주주에게 약 </a:t>
            </a:r>
            <a:r>
              <a:rPr lang="en-US" altLang="ko-KR" sz="800" dirty="0">
                <a:latin typeface="Arial" panose="020B0604020202020204" pitchFamily="34" charset="0"/>
                <a:cs typeface="Arial" panose="020B0604020202020204" pitchFamily="34" charset="0"/>
              </a:rPr>
              <a:t>70</a:t>
            </a:r>
            <a:r>
              <a:rPr lang="ko-KR" altLang="en-US" sz="800" dirty="0">
                <a:latin typeface="Arial" panose="020B0604020202020204" pitchFamily="34" charset="0"/>
                <a:cs typeface="Arial" panose="020B0604020202020204" pitchFamily="34" charset="0"/>
              </a:rPr>
              <a:t>억원을 대여한 후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해당 대여금 및 미수이자</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약 </a:t>
            </a:r>
            <a:r>
              <a:rPr lang="en-US" altLang="ko-KR" sz="800" dirty="0">
                <a:latin typeface="Arial" panose="020B0604020202020204" pitchFamily="34" charset="0"/>
                <a:cs typeface="Arial" panose="020B0604020202020204" pitchFamily="34" charset="0"/>
              </a:rPr>
              <a:t>2</a:t>
            </a:r>
            <a:r>
              <a:rPr lang="ko-KR" altLang="en-US" sz="800" dirty="0">
                <a:latin typeface="Arial" panose="020B0604020202020204" pitchFamily="34" charset="0"/>
                <a:cs typeface="Arial" panose="020B0604020202020204" pitchFamily="34" charset="0"/>
              </a:rPr>
              <a:t>억원</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잔액을 감액시키며 자본잉여금을 상계하는 방식을 통해 배당을 진행하였음</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과거 </a:t>
            </a:r>
            <a:r>
              <a:rPr lang="en-US" altLang="ko-KR" sz="800" dirty="0">
                <a:latin typeface="Arial" panose="020B0604020202020204" pitchFamily="34" charset="0"/>
                <a:cs typeface="Arial" panose="020B0604020202020204" pitchFamily="34" charset="0"/>
              </a:rPr>
              <a:t>3</a:t>
            </a:r>
            <a:r>
              <a:rPr lang="ko-KR" altLang="en-US" sz="800" dirty="0">
                <a:latin typeface="Arial" panose="020B0604020202020204" pitchFamily="34" charset="0"/>
                <a:cs typeface="Arial" panose="020B0604020202020204" pitchFamily="34" charset="0"/>
              </a:rPr>
              <a:t>개년간 영업으로 인한 현금유입 중 </a:t>
            </a:r>
            <a:r>
              <a:rPr lang="en-US" altLang="ko-KR" sz="800" dirty="0">
                <a:latin typeface="Arial" panose="020B0604020202020204" pitchFamily="34" charset="0"/>
                <a:cs typeface="Arial" panose="020B0604020202020204" pitchFamily="34" charset="0"/>
              </a:rPr>
              <a:t>80% </a:t>
            </a:r>
            <a:r>
              <a:rPr lang="ko-KR" altLang="en-US" sz="800" dirty="0">
                <a:latin typeface="Arial" panose="020B0604020202020204" pitchFamily="34" charset="0"/>
                <a:cs typeface="Arial" panose="020B0604020202020204" pitchFamily="34" charset="0"/>
              </a:rPr>
              <a:t>이상이 배당으로 현금유출 되었음</a:t>
            </a:r>
            <a:endParaRPr lang="en-US" altLang="ko-KR" sz="800" dirty="0">
              <a:latin typeface="Arial" panose="020B0604020202020204" pitchFamily="34" charset="0"/>
              <a:cs typeface="Arial" panose="020B0604020202020204" pitchFamily="34" charset="0"/>
            </a:endParaRPr>
          </a:p>
        </p:txBody>
      </p:sp>
      <p:sp>
        <p:nvSpPr>
          <p:cNvPr id="51" name="직사각형 50">
            <a:extLst>
              <a:ext uri="{FF2B5EF4-FFF2-40B4-BE49-F238E27FC236}">
                <a16:creationId xmlns:a16="http://schemas.microsoft.com/office/drawing/2014/main" id="{7DAB783D-A4BC-47B1-9FEE-964E40CC1710}"/>
              </a:ext>
            </a:extLst>
          </p:cNvPr>
          <p:cNvSpPr/>
          <p:nvPr/>
        </p:nvSpPr>
        <p:spPr>
          <a:xfrm>
            <a:off x="2154963" y="4318433"/>
            <a:ext cx="3705554"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D3E3C8CE-C618-4A9B-AB04-0911ADF3B2DC}"/>
              </a:ext>
            </a:extLst>
          </p:cNvPr>
          <p:cNvGraphicFramePr>
            <a:graphicFrameLocks noGrp="1"/>
          </p:cNvGraphicFramePr>
          <p:nvPr>
            <p:extLst>
              <p:ext uri="{D42A27DB-BD31-4B8C-83A1-F6EECF244321}">
                <p14:modId xmlns:p14="http://schemas.microsoft.com/office/powerpoint/2010/main" val="2379120679"/>
              </p:ext>
            </p:extLst>
          </p:nvPr>
        </p:nvGraphicFramePr>
        <p:xfrm>
          <a:off x="2138400" y="1515600"/>
          <a:ext cx="3723614" cy="3048000"/>
        </p:xfrm>
        <a:graphic>
          <a:graphicData uri="http://schemas.openxmlformats.org/drawingml/2006/table">
            <a:tbl>
              <a:tblPr/>
              <a:tblGrid>
                <a:gridCol w="97400">
                  <a:extLst>
                    <a:ext uri="{9D8B030D-6E8A-4147-A177-3AD203B41FA5}">
                      <a16:colId xmlns:a16="http://schemas.microsoft.com/office/drawing/2014/main" val="3449057709"/>
                    </a:ext>
                  </a:extLst>
                </a:gridCol>
                <a:gridCol w="533267">
                  <a:extLst>
                    <a:ext uri="{9D8B030D-6E8A-4147-A177-3AD203B41FA5}">
                      <a16:colId xmlns:a16="http://schemas.microsoft.com/office/drawing/2014/main" val="3524006546"/>
                    </a:ext>
                  </a:extLst>
                </a:gridCol>
                <a:gridCol w="533267">
                  <a:extLst>
                    <a:ext uri="{9D8B030D-6E8A-4147-A177-3AD203B41FA5}">
                      <a16:colId xmlns:a16="http://schemas.microsoft.com/office/drawing/2014/main" val="1088854064"/>
                    </a:ext>
                  </a:extLst>
                </a:gridCol>
                <a:gridCol w="639920">
                  <a:extLst>
                    <a:ext uri="{9D8B030D-6E8A-4147-A177-3AD203B41FA5}">
                      <a16:colId xmlns:a16="http://schemas.microsoft.com/office/drawing/2014/main" val="1739528424"/>
                    </a:ext>
                  </a:extLst>
                </a:gridCol>
                <a:gridCol w="639920">
                  <a:extLst>
                    <a:ext uri="{9D8B030D-6E8A-4147-A177-3AD203B41FA5}">
                      <a16:colId xmlns:a16="http://schemas.microsoft.com/office/drawing/2014/main" val="3718630974"/>
                    </a:ext>
                  </a:extLst>
                </a:gridCol>
                <a:gridCol w="639920">
                  <a:extLst>
                    <a:ext uri="{9D8B030D-6E8A-4147-A177-3AD203B41FA5}">
                      <a16:colId xmlns:a16="http://schemas.microsoft.com/office/drawing/2014/main" val="2966622413"/>
                    </a:ext>
                  </a:extLst>
                </a:gridCol>
                <a:gridCol w="639920">
                  <a:extLst>
                    <a:ext uri="{9D8B030D-6E8A-4147-A177-3AD203B41FA5}">
                      <a16:colId xmlns:a16="http://schemas.microsoft.com/office/drawing/2014/main" val="2438380006"/>
                    </a:ext>
                  </a:extLst>
                </a:gridCol>
              </a:tblGrid>
              <a:tr h="4309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33904156"/>
                  </a:ext>
                </a:extLst>
              </a:tr>
              <a:tr h="4309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0624480"/>
                  </a:ext>
                </a:extLst>
              </a:tr>
              <a:tr h="4309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9060265"/>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31220987"/>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68,182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80,371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303,290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93446169"/>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6,985</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0939471"/>
                  </a:ext>
                </a:extLst>
              </a:tr>
              <a:tr h="43090">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5326579"/>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15,628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361250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86,217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270,279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28893041"/>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원재료의 매입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(152,808)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660234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인건비성항목의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39600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5538405"/>
                  </a:ext>
                </a:extLst>
              </a:tr>
              <a:tr h="4309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184674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701732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57885823"/>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14197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기계장치의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1082339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공기구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173826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82684"/>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기타투자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54639271"/>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0923022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차입금의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39537365"/>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배당금의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85055449"/>
                  </a:ext>
                </a:extLst>
              </a:tr>
              <a:tr h="43090">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6,145</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7326586"/>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0359360"/>
                  </a:ext>
                </a:extLst>
              </a:tr>
            </a:tbl>
          </a:graphicData>
        </a:graphic>
      </p:graphicFrame>
      <mc:AlternateContent xmlns:mc="http://schemas.openxmlformats.org/markup-compatibility/2006" xmlns:cx1="http://schemas.microsoft.com/office/drawing/2015/9/8/chartex">
        <mc:Choice Requires="cx1">
          <p:graphicFrame>
            <p:nvGraphicFramePr>
              <p:cNvPr id="34" name="차트 33">
                <a:extLst>
                  <a:ext uri="{FF2B5EF4-FFF2-40B4-BE49-F238E27FC236}">
                    <a16:creationId xmlns:a16="http://schemas.microsoft.com/office/drawing/2014/main" id="{E99B872E-B6D0-4405-99AB-E81BE4F876F4}"/>
                  </a:ext>
                </a:extLst>
              </p:cNvPr>
              <p:cNvGraphicFramePr/>
              <p:nvPr/>
            </p:nvGraphicFramePr>
            <p:xfrm>
              <a:off x="2030400" y="4827807"/>
              <a:ext cx="7477200" cy="13068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4" name="차트 33">
                <a:extLst>
                  <a:ext uri="{FF2B5EF4-FFF2-40B4-BE49-F238E27FC236}">
                    <a16:creationId xmlns:a16="http://schemas.microsoft.com/office/drawing/2014/main" id="{E99B872E-B6D0-4405-99AB-E81BE4F876F4}"/>
                  </a:ext>
                </a:extLst>
              </p:cNvPr>
              <p:cNvPicPr>
                <a:picLocks noGrp="1" noRot="1" noChangeAspect="1" noMove="1" noResize="1" noEditPoints="1" noAdjustHandles="1" noChangeArrowheads="1" noChangeShapeType="1"/>
              </p:cNvPicPr>
              <p:nvPr/>
            </p:nvPicPr>
            <p:blipFill>
              <a:blip r:embed="rId4"/>
              <a:stretch>
                <a:fillRect/>
              </a:stretch>
            </p:blipFill>
            <p:spPr>
              <a:xfrm>
                <a:off x="2030400" y="4827807"/>
                <a:ext cx="7477200" cy="1306800"/>
              </a:xfrm>
              <a:prstGeom prst="rect">
                <a:avLst/>
              </a:prstGeom>
            </p:spPr>
          </p:pic>
        </mc:Fallback>
      </mc:AlternateContent>
      <p:sp>
        <p:nvSpPr>
          <p:cNvPr id="26" name="TextBox 25">
            <a:extLst>
              <a:ext uri="{FF2B5EF4-FFF2-40B4-BE49-F238E27FC236}">
                <a16:creationId xmlns:a16="http://schemas.microsoft.com/office/drawing/2014/main" id="{659A0A5F-EFB5-4A6A-805D-7B9D1CD98D43}"/>
              </a:ext>
            </a:extLst>
          </p:cNvPr>
          <p:cNvSpPr txBox="1"/>
          <p:nvPr/>
        </p:nvSpPr>
        <p:spPr>
          <a:xfrm>
            <a:off x="7714272" y="5889600"/>
            <a:ext cx="495686" cy="323165"/>
          </a:xfrm>
          <a:prstGeom prst="rect">
            <a:avLst/>
          </a:prstGeom>
          <a:solidFill>
            <a:schemeClr val="bg1"/>
          </a:solidFill>
        </p:spPr>
        <p:txBody>
          <a:bodyPr wrap="square" lIns="0" tIns="0" rIns="0" bIns="0" rtlCol="0">
            <a:spAutoFit/>
          </a:bodyPr>
          <a:lstStyle/>
          <a:p>
            <a:r>
              <a:rPr lang="en-US" altLang="ko-KR" sz="700" b="1" dirty="0">
                <a:latin typeface="Arial" panose="020B0604020202020204" pitchFamily="34" charset="0"/>
                <a:cs typeface="Arial" panose="020B0604020202020204" pitchFamily="34" charset="0"/>
              </a:rPr>
              <a:t>Cash after </a:t>
            </a:r>
            <a:r>
              <a:rPr lang="en-US" altLang="ko-KR" sz="700" b="1" spc="-50" dirty="0">
                <a:latin typeface="Arial" panose="020B0604020202020204" pitchFamily="34" charset="0"/>
                <a:cs typeface="Arial" panose="020B0604020202020204" pitchFamily="34" charset="0"/>
              </a:rPr>
              <a:t>Operating &amp;</a:t>
            </a:r>
          </a:p>
          <a:p>
            <a:r>
              <a:rPr lang="en-US" altLang="ko-KR" sz="700" b="1" spc="-50" dirty="0">
                <a:latin typeface="Arial" panose="020B0604020202020204" pitchFamily="34" charset="0"/>
                <a:cs typeface="Arial" panose="020B0604020202020204" pitchFamily="34" charset="0"/>
              </a:rPr>
              <a:t>Investing</a:t>
            </a:r>
            <a:endParaRPr lang="ko-KR" altLang="en-US" sz="700" b="1" spc="-5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F7D186F-96E1-4D08-B6AF-8C08583029DF}"/>
              </a:ext>
            </a:extLst>
          </p:cNvPr>
          <p:cNvSpPr txBox="1"/>
          <p:nvPr/>
        </p:nvSpPr>
        <p:spPr>
          <a:xfrm>
            <a:off x="5583367" y="5889115"/>
            <a:ext cx="427962" cy="323165"/>
          </a:xfrm>
          <a:prstGeom prst="rect">
            <a:avLst/>
          </a:prstGeom>
          <a:solidFill>
            <a:schemeClr val="bg1"/>
          </a:solidFill>
        </p:spPr>
        <p:txBody>
          <a:bodyPr wrap="square" lIns="0" tIns="0" rIns="0" bIns="0" rtlCol="0">
            <a:spAutoFit/>
          </a:bodyPr>
          <a:lstStyle/>
          <a:p>
            <a:r>
              <a:rPr lang="en-US" altLang="ko-KR" sz="700" b="1" dirty="0">
                <a:latin typeface="Arial" panose="020B0604020202020204" pitchFamily="34" charset="0"/>
                <a:cs typeface="Arial" panose="020B0604020202020204" pitchFamily="34" charset="0"/>
              </a:rPr>
              <a:t>Cash </a:t>
            </a:r>
          </a:p>
          <a:p>
            <a:r>
              <a:rPr lang="en-US" altLang="ko-KR" sz="700" b="1" dirty="0">
                <a:latin typeface="Arial" panose="020B0604020202020204" pitchFamily="34" charset="0"/>
                <a:cs typeface="Arial" panose="020B0604020202020204" pitchFamily="34" charset="0"/>
              </a:rPr>
              <a:t>after </a:t>
            </a:r>
            <a:r>
              <a:rPr lang="en-US" altLang="ko-KR" sz="700" b="1" spc="-50" dirty="0">
                <a:latin typeface="Arial" panose="020B0604020202020204" pitchFamily="34" charset="0"/>
                <a:cs typeface="Arial" panose="020B0604020202020204" pitchFamily="34" charset="0"/>
              </a:rPr>
              <a:t>Operating</a:t>
            </a:r>
            <a:endParaRPr lang="ko-KR" altLang="en-US" sz="700" b="1" spc="-50" dirty="0">
              <a:latin typeface="Arial" panose="020B0604020202020204" pitchFamily="34" charset="0"/>
              <a:cs typeface="Arial" panose="020B0604020202020204" pitchFamily="34" charset="0"/>
            </a:endParaRPr>
          </a:p>
        </p:txBody>
      </p:sp>
      <p:cxnSp>
        <p:nvCxnSpPr>
          <p:cNvPr id="18" name="꺾인 연결선 40">
            <a:extLst>
              <a:ext uri="{FF2B5EF4-FFF2-40B4-BE49-F238E27FC236}">
                <a16:creationId xmlns:a16="http://schemas.microsoft.com/office/drawing/2014/main" id="{58264EDE-321F-4B06-83CA-5AC232F34569}"/>
              </a:ext>
            </a:extLst>
          </p:cNvPr>
          <p:cNvCxnSpPr>
            <a:cxnSpLocks/>
          </p:cNvCxnSpPr>
          <p:nvPr/>
        </p:nvCxnSpPr>
        <p:spPr>
          <a:xfrm rot="5400000" flipH="1" flipV="1">
            <a:off x="3972104" y="3923921"/>
            <a:ext cx="132052" cy="3438402"/>
          </a:xfrm>
          <a:prstGeom prst="bentConnector3">
            <a:avLst>
              <a:gd name="adj1" fmla="val 678134"/>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9BEF9A-56B0-4CEE-B57E-027E2E021F28}"/>
              </a:ext>
            </a:extLst>
          </p:cNvPr>
          <p:cNvSpPr txBox="1"/>
          <p:nvPr/>
        </p:nvSpPr>
        <p:spPr>
          <a:xfrm>
            <a:off x="3232314" y="4701428"/>
            <a:ext cx="1606127" cy="123111"/>
          </a:xfrm>
          <a:prstGeom prst="rect">
            <a:avLst/>
          </a:prstGeom>
          <a:noFill/>
        </p:spPr>
        <p:txBody>
          <a:bodyPr wrap="square" lIns="36000" tIns="0" rIns="36000" bIns="0" rtlCol="0" anchor="ctr">
            <a:spAutoFit/>
          </a:bodyPr>
          <a:lstStyle/>
          <a:p>
            <a:pPr algn="ctr"/>
            <a:r>
              <a:rPr lang="en-US" altLang="ko-KR" sz="800" dirty="0">
                <a:solidFill>
                  <a:schemeClr val="accent1">
                    <a:lumMod val="75000"/>
                  </a:schemeClr>
                </a:solidFill>
                <a:latin typeface="Arial" panose="020B0604020202020204" pitchFamily="34" charset="0"/>
                <a:cs typeface="Arial" panose="020B0604020202020204" pitchFamily="34" charset="0"/>
              </a:rPr>
              <a:t>Total Operating CF: 31,010</a:t>
            </a:r>
            <a:endParaRPr lang="ko-KR" altLang="en-US" sz="800" dirty="0">
              <a:solidFill>
                <a:schemeClr val="accent1">
                  <a:lumMod val="7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3082001-B73F-4263-B747-11991C7970A9}"/>
              </a:ext>
            </a:extLst>
          </p:cNvPr>
          <p:cNvSpPr txBox="1"/>
          <p:nvPr/>
        </p:nvSpPr>
        <p:spPr>
          <a:xfrm>
            <a:off x="6061597" y="4701428"/>
            <a:ext cx="1698809" cy="123111"/>
          </a:xfrm>
          <a:prstGeom prst="rect">
            <a:avLst/>
          </a:prstGeom>
          <a:solidFill>
            <a:schemeClr val="bg1"/>
          </a:solidFill>
        </p:spPr>
        <p:txBody>
          <a:bodyPr wrap="square" lIns="36000" tIns="0" rIns="36000" bIns="0" rtlCol="0" anchor="ctr">
            <a:spAutoFit/>
          </a:bodyPr>
          <a:lstStyle/>
          <a:p>
            <a:pPr algn="ctr"/>
            <a:r>
              <a:rPr lang="en-US" altLang="ko-KR" sz="800" dirty="0">
                <a:solidFill>
                  <a:schemeClr val="accent5">
                    <a:lumMod val="50000"/>
                  </a:schemeClr>
                </a:solidFill>
                <a:latin typeface="Arial" panose="020B0604020202020204" pitchFamily="34" charset="0"/>
                <a:cs typeface="Arial" panose="020B0604020202020204" pitchFamily="34" charset="0"/>
              </a:rPr>
              <a:t>Total Investing CF: (3,121)</a:t>
            </a:r>
            <a:endParaRPr lang="ko-KR" altLang="en-US" sz="800" dirty="0">
              <a:solidFill>
                <a:schemeClr val="accent5">
                  <a:lumMod val="50000"/>
                </a:schemeClr>
              </a:solidFill>
              <a:latin typeface="Arial" panose="020B0604020202020204" pitchFamily="34" charset="0"/>
              <a:cs typeface="Arial" panose="020B0604020202020204" pitchFamily="34" charset="0"/>
            </a:endParaRPr>
          </a:p>
        </p:txBody>
      </p:sp>
      <p:cxnSp>
        <p:nvCxnSpPr>
          <p:cNvPr id="30" name="꺾인 연결선 42">
            <a:extLst>
              <a:ext uri="{FF2B5EF4-FFF2-40B4-BE49-F238E27FC236}">
                <a16:creationId xmlns:a16="http://schemas.microsoft.com/office/drawing/2014/main" id="{4FB0AC67-F91C-4E03-9010-9791435ED719}"/>
              </a:ext>
            </a:extLst>
          </p:cNvPr>
          <p:cNvCxnSpPr>
            <a:cxnSpLocks/>
          </p:cNvCxnSpPr>
          <p:nvPr/>
        </p:nvCxnSpPr>
        <p:spPr>
          <a:xfrm rot="16200000" flipV="1">
            <a:off x="6875332" y="4528103"/>
            <a:ext cx="17246" cy="2115231"/>
          </a:xfrm>
          <a:prstGeom prst="bentConnector3">
            <a:avLst>
              <a:gd name="adj1" fmla="val 4526748"/>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B28D56F-14AB-4990-897A-C2B5A771A939}"/>
              </a:ext>
            </a:extLst>
          </p:cNvPr>
          <p:cNvSpPr txBox="1"/>
          <p:nvPr/>
        </p:nvSpPr>
        <p:spPr>
          <a:xfrm>
            <a:off x="7985177" y="4701428"/>
            <a:ext cx="1358813" cy="123111"/>
          </a:xfrm>
          <a:prstGeom prst="rect">
            <a:avLst/>
          </a:prstGeom>
          <a:solidFill>
            <a:schemeClr val="bg1"/>
          </a:solidFill>
        </p:spPr>
        <p:txBody>
          <a:bodyPr wrap="square" lIns="36000" tIns="0" rIns="36000" bIns="0" rtlCol="0" anchor="ctr">
            <a:spAutoFit/>
          </a:bodyPr>
          <a:lstStyle/>
          <a:p>
            <a:pPr algn="ctr"/>
            <a:r>
              <a:rPr lang="en-US" altLang="ko-KR" sz="800" dirty="0">
                <a:solidFill>
                  <a:schemeClr val="accent1">
                    <a:lumMod val="75000"/>
                  </a:schemeClr>
                </a:solidFill>
                <a:latin typeface="Arial" panose="020B0604020202020204" pitchFamily="34" charset="0"/>
                <a:cs typeface="Arial" panose="020B0604020202020204" pitchFamily="34" charset="0"/>
              </a:rPr>
              <a:t>Total Financing CF: (21,745)</a:t>
            </a:r>
            <a:endParaRPr lang="ko-KR" altLang="en-US" sz="800" dirty="0">
              <a:solidFill>
                <a:schemeClr val="accent1">
                  <a:lumMod val="75000"/>
                </a:schemeClr>
              </a:solidFill>
              <a:latin typeface="Arial" panose="020B0604020202020204" pitchFamily="34" charset="0"/>
              <a:cs typeface="Arial" panose="020B0604020202020204" pitchFamily="34" charset="0"/>
            </a:endParaRPr>
          </a:p>
        </p:txBody>
      </p:sp>
      <p:cxnSp>
        <p:nvCxnSpPr>
          <p:cNvPr id="36" name="꺾인 연결선 48">
            <a:extLst>
              <a:ext uri="{FF2B5EF4-FFF2-40B4-BE49-F238E27FC236}">
                <a16:creationId xmlns:a16="http://schemas.microsoft.com/office/drawing/2014/main" id="{A98627AF-A392-4FFF-B4AE-9CF7BD86AA28}"/>
              </a:ext>
            </a:extLst>
          </p:cNvPr>
          <p:cNvCxnSpPr>
            <a:cxnSpLocks/>
          </p:cNvCxnSpPr>
          <p:nvPr/>
        </p:nvCxnSpPr>
        <p:spPr>
          <a:xfrm rot="16200000" flipH="1">
            <a:off x="8555211" y="5032457"/>
            <a:ext cx="104586" cy="1228357"/>
          </a:xfrm>
          <a:prstGeom prst="bentConnector3">
            <a:avLst>
              <a:gd name="adj1" fmla="val -743161"/>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0733C12-6BED-44CE-8E70-4686E4955C3C}"/>
              </a:ext>
            </a:extLst>
          </p:cNvPr>
          <p:cNvSpPr txBox="1"/>
          <p:nvPr/>
        </p:nvSpPr>
        <p:spPr>
          <a:xfrm>
            <a:off x="4617549" y="4943291"/>
            <a:ext cx="1098715" cy="538609"/>
          </a:xfrm>
          <a:prstGeom prst="rect">
            <a:avLst/>
          </a:prstGeom>
          <a:noFill/>
        </p:spPr>
        <p:txBody>
          <a:bodyPr wrap="square" lIns="0" tIns="0" bIns="0" rtlCol="0">
            <a:spAutoFit/>
          </a:bodyPr>
          <a:lstStyle/>
          <a:p>
            <a:r>
              <a:rPr lang="en-US" altLang="ko-KR" sz="700" dirty="0">
                <a:latin typeface="Arial" panose="020B0604020202020204" pitchFamily="34" charset="0"/>
                <a:ea typeface="+mj-ea"/>
                <a:cs typeface="Arial" panose="020B0604020202020204" pitchFamily="34" charset="0"/>
              </a:rPr>
              <a:t>A: </a:t>
            </a:r>
            <a:r>
              <a:rPr lang="ko-KR" altLang="en-US" sz="700" dirty="0">
                <a:latin typeface="Arial" panose="020B0604020202020204" pitchFamily="34" charset="0"/>
                <a:ea typeface="+mj-ea"/>
                <a:cs typeface="Arial" panose="020B0604020202020204" pitchFamily="34" charset="0"/>
              </a:rPr>
              <a:t>매출 현금 유입</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B: </a:t>
            </a:r>
            <a:r>
              <a:rPr lang="ko-KR" altLang="en-US" sz="700" dirty="0">
                <a:latin typeface="Arial" panose="020B0604020202020204" pitchFamily="34" charset="0"/>
                <a:ea typeface="+mj-ea"/>
                <a:cs typeface="Arial" panose="020B0604020202020204" pitchFamily="34" charset="0"/>
              </a:rPr>
              <a:t>원재료의 매입</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C: </a:t>
            </a:r>
            <a:r>
              <a:rPr lang="ko-KR" altLang="en-US" sz="700" dirty="0" err="1">
                <a:latin typeface="Arial" panose="020B0604020202020204" pitchFamily="34" charset="0"/>
                <a:ea typeface="+mj-ea"/>
                <a:cs typeface="Arial" panose="020B0604020202020204" pitchFamily="34" charset="0"/>
              </a:rPr>
              <a:t>인건비성항목의</a:t>
            </a:r>
            <a:r>
              <a:rPr lang="ko-KR" altLang="en-US" sz="700" dirty="0">
                <a:latin typeface="Arial" panose="020B0604020202020204" pitchFamily="34" charset="0"/>
                <a:ea typeface="+mj-ea"/>
                <a:cs typeface="Arial" panose="020B0604020202020204" pitchFamily="34" charset="0"/>
              </a:rPr>
              <a:t> 지급</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D: </a:t>
            </a:r>
            <a:r>
              <a:rPr lang="ko-KR" altLang="en-US" sz="700" dirty="0">
                <a:latin typeface="Arial" panose="020B0604020202020204" pitchFamily="34" charset="0"/>
                <a:ea typeface="+mj-ea"/>
                <a:cs typeface="Arial" panose="020B0604020202020204" pitchFamily="34" charset="0"/>
              </a:rPr>
              <a:t>제조경비의 지급</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E: </a:t>
            </a:r>
            <a:r>
              <a:rPr lang="ko-KR" altLang="en-US" sz="700" dirty="0">
                <a:latin typeface="Arial" panose="020B0604020202020204" pitchFamily="34" charset="0"/>
                <a:ea typeface="+mj-ea"/>
                <a:cs typeface="Arial" panose="020B0604020202020204" pitchFamily="34" charset="0"/>
              </a:rPr>
              <a:t>법인세의 지급</a:t>
            </a:r>
            <a:endParaRPr lang="en-US" altLang="ko-KR" sz="700" dirty="0">
              <a:latin typeface="Arial" panose="020B0604020202020204" pitchFamily="34" charset="0"/>
              <a:ea typeface="+mj-ea"/>
              <a:cs typeface="Arial" panose="020B0604020202020204" pitchFamily="34" charset="0"/>
            </a:endParaRPr>
          </a:p>
        </p:txBody>
      </p:sp>
      <p:sp>
        <p:nvSpPr>
          <p:cNvPr id="44" name="TextBox 43">
            <a:extLst>
              <a:ext uri="{FF2B5EF4-FFF2-40B4-BE49-F238E27FC236}">
                <a16:creationId xmlns:a16="http://schemas.microsoft.com/office/drawing/2014/main" id="{BF06A795-B21C-454C-B387-BA74FEA0F251}"/>
              </a:ext>
            </a:extLst>
          </p:cNvPr>
          <p:cNvSpPr txBox="1"/>
          <p:nvPr/>
        </p:nvSpPr>
        <p:spPr>
          <a:xfrm>
            <a:off x="6314843" y="4942800"/>
            <a:ext cx="1172588" cy="646331"/>
          </a:xfrm>
          <a:prstGeom prst="rect">
            <a:avLst/>
          </a:prstGeom>
          <a:noFill/>
        </p:spPr>
        <p:txBody>
          <a:bodyPr wrap="square" lIns="0" tIns="0" bIns="0" rtlCol="0">
            <a:spAutoFit/>
          </a:bodyPr>
          <a:lstStyle/>
          <a:p>
            <a:r>
              <a:rPr lang="en-US" altLang="ko-KR" sz="700" dirty="0">
                <a:latin typeface="Arial" panose="020B0604020202020204" pitchFamily="34" charset="0"/>
                <a:ea typeface="+mj-ea"/>
                <a:cs typeface="Arial" panose="020B0604020202020204" pitchFamily="34" charset="0"/>
              </a:rPr>
              <a:t>F: </a:t>
            </a:r>
            <a:r>
              <a:rPr lang="ko-KR" altLang="en-US" sz="700" dirty="0">
                <a:latin typeface="Arial" panose="020B0604020202020204" pitchFamily="34" charset="0"/>
                <a:ea typeface="+mj-ea"/>
                <a:cs typeface="Arial" panose="020B0604020202020204" pitchFamily="34" charset="0"/>
              </a:rPr>
              <a:t>판매관리비의 지급</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G: </a:t>
            </a:r>
            <a:r>
              <a:rPr lang="ko-KR" altLang="en-US" sz="700" dirty="0">
                <a:latin typeface="Arial" panose="020B0604020202020204" pitchFamily="34" charset="0"/>
                <a:ea typeface="+mj-ea"/>
                <a:cs typeface="Arial" panose="020B0604020202020204" pitchFamily="34" charset="0"/>
              </a:rPr>
              <a:t>기타</a:t>
            </a:r>
            <a:r>
              <a:rPr lang="en-US" altLang="ko-KR" sz="700" dirty="0">
                <a:latin typeface="Arial" panose="020B0604020202020204" pitchFamily="34" charset="0"/>
                <a:ea typeface="+mj-ea"/>
                <a:cs typeface="Arial" panose="020B0604020202020204" pitchFamily="34" charset="0"/>
              </a:rPr>
              <a:t>CF</a:t>
            </a:r>
          </a:p>
          <a:p>
            <a:r>
              <a:rPr lang="en-US" altLang="ko-KR" sz="700" dirty="0">
                <a:latin typeface="Arial" panose="020B0604020202020204" pitchFamily="34" charset="0"/>
                <a:ea typeface="+mj-ea"/>
                <a:cs typeface="Arial" panose="020B0604020202020204" pitchFamily="34" charset="0"/>
              </a:rPr>
              <a:t>H: </a:t>
            </a:r>
            <a:r>
              <a:rPr lang="ko-KR" altLang="en-US" sz="700" dirty="0">
                <a:latin typeface="Arial" panose="020B0604020202020204" pitchFamily="34" charset="0"/>
                <a:ea typeface="+mj-ea"/>
                <a:cs typeface="Arial" panose="020B0604020202020204" pitchFamily="34" charset="0"/>
              </a:rPr>
              <a:t>기계장치의 취득</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I: </a:t>
            </a:r>
            <a:r>
              <a:rPr lang="ko-KR" altLang="en-US" sz="700" dirty="0">
                <a:latin typeface="Arial" panose="020B0604020202020204" pitchFamily="34" charset="0"/>
                <a:ea typeface="+mj-ea"/>
                <a:cs typeface="Arial" panose="020B0604020202020204" pitchFamily="34" charset="0"/>
              </a:rPr>
              <a:t>공기구</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비품의 취득</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J: </a:t>
            </a:r>
            <a:r>
              <a:rPr lang="ko-KR" altLang="en-US" sz="700" dirty="0">
                <a:latin typeface="Arial" panose="020B0604020202020204" pitchFamily="34" charset="0"/>
                <a:ea typeface="+mj-ea"/>
                <a:cs typeface="Arial" panose="020B0604020202020204" pitchFamily="34" charset="0"/>
              </a:rPr>
              <a:t>무형자산의 취득</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cs typeface="Arial" panose="020B0604020202020204" pitchFamily="34" charset="0"/>
              </a:rPr>
              <a:t>K: </a:t>
            </a:r>
            <a:r>
              <a:rPr lang="ko-KR" altLang="en-US" sz="700" dirty="0">
                <a:latin typeface="Arial" panose="020B0604020202020204" pitchFamily="34" charset="0"/>
                <a:cs typeface="Arial" panose="020B0604020202020204" pitchFamily="34" charset="0"/>
              </a:rPr>
              <a:t>기타투자 </a:t>
            </a:r>
            <a:r>
              <a:rPr lang="en-US" altLang="ko-KR" sz="700" dirty="0">
                <a:latin typeface="Arial" panose="020B0604020202020204" pitchFamily="34" charset="0"/>
                <a:cs typeface="Arial" panose="020B0604020202020204" pitchFamily="34" charset="0"/>
              </a:rPr>
              <a:t>CF</a:t>
            </a:r>
          </a:p>
        </p:txBody>
      </p:sp>
      <p:sp>
        <p:nvSpPr>
          <p:cNvPr id="45" name="TextBox 44">
            <a:extLst>
              <a:ext uri="{FF2B5EF4-FFF2-40B4-BE49-F238E27FC236}">
                <a16:creationId xmlns:a16="http://schemas.microsoft.com/office/drawing/2014/main" id="{C0C1C8D7-9606-4FF4-9960-DA40D5C152C7}"/>
              </a:ext>
            </a:extLst>
          </p:cNvPr>
          <p:cNvSpPr txBox="1"/>
          <p:nvPr/>
        </p:nvSpPr>
        <p:spPr>
          <a:xfrm>
            <a:off x="8199764" y="5011114"/>
            <a:ext cx="929640" cy="215444"/>
          </a:xfrm>
          <a:prstGeom prst="rect">
            <a:avLst/>
          </a:prstGeom>
          <a:noFill/>
        </p:spPr>
        <p:txBody>
          <a:bodyPr wrap="square" lIns="0" tIns="0" bIns="0" rtlCol="0">
            <a:spAutoFit/>
          </a:bodyPr>
          <a:lstStyle/>
          <a:p>
            <a:r>
              <a:rPr lang="en-US" altLang="ko-KR" sz="700" dirty="0">
                <a:latin typeface="Arial" panose="020B0604020202020204" pitchFamily="34" charset="0"/>
                <a:ea typeface="+mj-ea"/>
                <a:cs typeface="Arial" panose="020B0604020202020204" pitchFamily="34" charset="0"/>
              </a:rPr>
              <a:t>L: </a:t>
            </a:r>
            <a:r>
              <a:rPr lang="ko-KR" altLang="en-US" sz="700" dirty="0">
                <a:latin typeface="Arial" panose="020B0604020202020204" pitchFamily="34" charset="0"/>
                <a:ea typeface="+mj-ea"/>
                <a:cs typeface="Arial" panose="020B0604020202020204" pitchFamily="34" charset="0"/>
              </a:rPr>
              <a:t>차입금 현금유입</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M: </a:t>
            </a:r>
            <a:r>
              <a:rPr lang="ko-KR" altLang="en-US" sz="700" dirty="0">
                <a:latin typeface="Arial" panose="020B0604020202020204" pitchFamily="34" charset="0"/>
                <a:ea typeface="+mj-ea"/>
                <a:cs typeface="Arial" panose="020B0604020202020204" pitchFamily="34" charset="0"/>
              </a:rPr>
              <a:t>배당금의 지급</a:t>
            </a:r>
            <a:endParaRPr lang="en-US" altLang="ko-KR" sz="700" dirty="0">
              <a:latin typeface="Arial" panose="020B0604020202020204" pitchFamily="34" charset="0"/>
              <a:ea typeface="+mj-ea"/>
              <a:cs typeface="Arial" panose="020B0604020202020204" pitchFamily="34" charset="0"/>
            </a:endParaRPr>
          </a:p>
        </p:txBody>
      </p:sp>
      <p:sp>
        <p:nvSpPr>
          <p:cNvPr id="65" name="직사각형 64">
            <a:extLst>
              <a:ext uri="{FF2B5EF4-FFF2-40B4-BE49-F238E27FC236}">
                <a16:creationId xmlns:a16="http://schemas.microsoft.com/office/drawing/2014/main" id="{1DCC311B-6BB9-4806-8E1C-98FE1A87CB1D}"/>
              </a:ext>
            </a:extLst>
          </p:cNvPr>
          <p:cNvSpPr/>
          <p:nvPr/>
        </p:nvSpPr>
        <p:spPr>
          <a:xfrm>
            <a:off x="2154963" y="4199332"/>
            <a:ext cx="3705554"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9" name="표 68">
            <a:extLst>
              <a:ext uri="{FF2B5EF4-FFF2-40B4-BE49-F238E27FC236}">
                <a16:creationId xmlns:a16="http://schemas.microsoft.com/office/drawing/2014/main" id="{52B88689-10B5-48D0-9BCD-DFE3249D4924}"/>
              </a:ext>
            </a:extLst>
          </p:cNvPr>
          <p:cNvGraphicFramePr>
            <a:graphicFrameLocks noGrp="1"/>
          </p:cNvGraphicFramePr>
          <p:nvPr/>
        </p:nvGraphicFramePr>
        <p:xfrm>
          <a:off x="6145200" y="2403408"/>
          <a:ext cx="3060002" cy="516255"/>
        </p:xfrm>
        <a:graphic>
          <a:graphicData uri="http://schemas.openxmlformats.org/drawingml/2006/table">
            <a:tbl>
              <a:tblPr/>
              <a:tblGrid>
                <a:gridCol w="1263914">
                  <a:extLst>
                    <a:ext uri="{9D8B030D-6E8A-4147-A177-3AD203B41FA5}">
                      <a16:colId xmlns:a16="http://schemas.microsoft.com/office/drawing/2014/main" val="539413837"/>
                    </a:ext>
                  </a:extLst>
                </a:gridCol>
                <a:gridCol w="449022">
                  <a:extLst>
                    <a:ext uri="{9D8B030D-6E8A-4147-A177-3AD203B41FA5}">
                      <a16:colId xmlns:a16="http://schemas.microsoft.com/office/drawing/2014/main" val="1290191709"/>
                    </a:ext>
                  </a:extLst>
                </a:gridCol>
                <a:gridCol w="449022">
                  <a:extLst>
                    <a:ext uri="{9D8B030D-6E8A-4147-A177-3AD203B41FA5}">
                      <a16:colId xmlns:a16="http://schemas.microsoft.com/office/drawing/2014/main" val="2066981776"/>
                    </a:ext>
                  </a:extLst>
                </a:gridCol>
                <a:gridCol w="449022">
                  <a:extLst>
                    <a:ext uri="{9D8B030D-6E8A-4147-A177-3AD203B41FA5}">
                      <a16:colId xmlns:a16="http://schemas.microsoft.com/office/drawing/2014/main" val="2585167727"/>
                    </a:ext>
                  </a:extLst>
                </a:gridCol>
                <a:gridCol w="449022">
                  <a:extLst>
                    <a:ext uri="{9D8B030D-6E8A-4147-A177-3AD203B41FA5}">
                      <a16:colId xmlns:a16="http://schemas.microsoft.com/office/drawing/2014/main" val="3191408241"/>
                    </a:ext>
                  </a:extLst>
                </a:gridCol>
              </a:tblGrid>
              <a:tr h="81482">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81482">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자본잉여금 감액배당</a:t>
                      </a:r>
                    </a:p>
                  </a:txBody>
                  <a:tcPr marL="9525" marR="9525" marT="9525"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9525" marR="9525"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(15,001)</a:t>
                      </a:r>
                    </a:p>
                  </a:txBody>
                  <a:tcPr marL="9525" marR="9525"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(7,198)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8148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대여금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9525" marR="9525"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9525" marR="9525"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(7,146)</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7,146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4717691"/>
                  </a:ext>
                </a:extLst>
              </a:tr>
              <a:tr h="81482">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배당금의 지급</a:t>
                      </a:r>
                    </a:p>
                  </a:txBody>
                  <a:tcPr marL="9525" marR="9525" marT="9525"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9525" marR="9525" marT="9525"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9525"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9525"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9525"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470226232"/>
                  </a:ext>
                </a:extLst>
              </a:tr>
            </a:tbl>
          </a:graphicData>
        </a:graphic>
      </p:graphicFrame>
      <p:sp>
        <p:nvSpPr>
          <p:cNvPr id="37" name="제목 2">
            <a:extLst>
              <a:ext uri="{FF2B5EF4-FFF2-40B4-BE49-F238E27FC236}">
                <a16:creationId xmlns:a16="http://schemas.microsoft.com/office/drawing/2014/main" id="{0DEA42B1-75AA-4FD7-B770-7C5BC12CF9F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6" name="순서도: 연결자 65">
            <a:extLst>
              <a:ext uri="{FF2B5EF4-FFF2-40B4-BE49-F238E27FC236}">
                <a16:creationId xmlns:a16="http://schemas.microsoft.com/office/drawing/2014/main" id="{5E39AC9F-1209-4DCA-8930-F2B050508623}"/>
              </a:ext>
            </a:extLst>
          </p:cNvPr>
          <p:cNvSpPr/>
          <p:nvPr/>
        </p:nvSpPr>
        <p:spPr bwMode="auto">
          <a:xfrm>
            <a:off x="2027741" y="41890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2" name="순서도: 연결자 51">
            <a:extLst>
              <a:ext uri="{FF2B5EF4-FFF2-40B4-BE49-F238E27FC236}">
                <a16:creationId xmlns:a16="http://schemas.microsoft.com/office/drawing/2014/main" id="{82448162-9920-4BE8-A0D5-69DDC61E6CBB}"/>
              </a:ext>
            </a:extLst>
          </p:cNvPr>
          <p:cNvSpPr/>
          <p:nvPr/>
        </p:nvSpPr>
        <p:spPr bwMode="auto">
          <a:xfrm>
            <a:off x="2027741" y="43081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7" name="직사각형 119">
            <a:extLst>
              <a:ext uri="{FF2B5EF4-FFF2-40B4-BE49-F238E27FC236}">
                <a16:creationId xmlns:a16="http://schemas.microsoft.com/office/drawing/2014/main" id="{919705B1-2CA2-4714-B8D3-FB75761DBD2E}"/>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17930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5</a:t>
            </a:r>
            <a:r>
              <a:rPr lang="ko-KR" altLang="en-US" dirty="0">
                <a:solidFill>
                  <a:srgbClr val="000000"/>
                </a:solidFill>
                <a:latin typeface="Arial" panose="020B0604020202020204" pitchFamily="34" charset="0"/>
                <a:ea typeface="+mj-ea"/>
                <a:cs typeface="Arial" panose="020B0604020202020204" pitchFamily="34" charset="0"/>
              </a:rPr>
              <a:t>월</a:t>
            </a:r>
            <a:endParaRPr lang="en-US" altLang="ko-KR" dirty="0">
              <a:solidFill>
                <a:srgbClr val="000000"/>
              </a:solidFill>
              <a:latin typeface="Arial" panose="020B0604020202020204" pitchFamily="34" charset="0"/>
              <a:ea typeface="+mj-ea"/>
              <a:cs typeface="Arial" panose="020B0604020202020204" pitchFamily="34" charset="0"/>
            </a:endParaRPr>
          </a:p>
          <a:p>
            <a:pPr lvl="1">
              <a:defRPr/>
            </a:pPr>
            <a:r>
              <a:rPr lang="ko-KR" altLang="en-US"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일진머티리얼즈</a:t>
            </a:r>
            <a:r>
              <a:rPr lang="ko-KR" altLang="en-US" dirty="0">
                <a:solidFill>
                  <a:srgbClr val="000000"/>
                </a:solidFill>
                <a:latin typeface="Arial" panose="020B0604020202020204" pitchFamily="34" charset="0"/>
                <a:ea typeface="+mj-ea"/>
                <a:cs typeface="Arial" panose="020B0604020202020204" pitchFamily="34" charset="0"/>
              </a:rPr>
              <a:t> 귀하</a:t>
            </a:r>
            <a:endParaRPr lang="en-US" altLang="ko-KR" dirty="0">
              <a:solidFill>
                <a:srgbClr val="000000"/>
              </a:solidFill>
              <a:latin typeface="Arial" panose="020B0604020202020204" pitchFamily="34" charset="0"/>
              <a:ea typeface="+mj-ea"/>
              <a:cs typeface="Arial" panose="020B0604020202020204" pitchFamily="34" charset="0"/>
            </a:endParaRPr>
          </a:p>
          <a:p>
            <a:pPr lvl="1">
              <a:defRPr/>
            </a:pPr>
            <a:endParaRPr lang="en-US" dirty="0">
              <a:solidFill>
                <a:srgbClr val="000000"/>
              </a:solidFill>
              <a:latin typeface="Arial" panose="020B0604020202020204" pitchFamily="34" charset="0"/>
              <a:ea typeface="+mj-ea"/>
              <a:cs typeface="Arial" panose="020B0604020202020204" pitchFamily="34" charset="0"/>
            </a:endParaRPr>
          </a:p>
          <a:p>
            <a:pPr>
              <a:defRPr/>
            </a:pPr>
            <a:r>
              <a:rPr lang="ko-KR" altLang="en-US" dirty="0" err="1">
                <a:solidFill>
                  <a:srgbClr val="000000"/>
                </a:solidFill>
                <a:latin typeface="Arial" panose="020B0604020202020204" pitchFamily="34" charset="0"/>
                <a:ea typeface="+mj-ea"/>
                <a:cs typeface="Arial" panose="020B0604020202020204" pitchFamily="34" charset="0"/>
              </a:rPr>
              <a:t>삼정회계법인</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이하”삼정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은 ㈜</a:t>
            </a:r>
            <a:r>
              <a:rPr lang="ko-KR" altLang="en-US" dirty="0" err="1">
                <a:solidFill>
                  <a:srgbClr val="000000"/>
                </a:solidFill>
                <a:latin typeface="Arial" panose="020B0604020202020204" pitchFamily="34" charset="0"/>
                <a:ea typeface="+mj-ea"/>
                <a:cs typeface="Arial" panose="020B0604020202020204" pitchFamily="34" charset="0"/>
              </a:rPr>
              <a:t>일진머티리얼즈</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“귀사” 또는 “회사”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과 체결한 용역 계약에 따라 ㈜</a:t>
            </a:r>
            <a:r>
              <a:rPr lang="ko-KR" altLang="en-US" dirty="0" err="1">
                <a:solidFill>
                  <a:srgbClr val="000000"/>
                </a:solidFill>
                <a:latin typeface="Arial" panose="020B0604020202020204" pitchFamily="34" charset="0"/>
                <a:ea typeface="+mj-ea"/>
                <a:cs typeface="Arial" panose="020B0604020202020204" pitchFamily="34" charset="0"/>
              </a:rPr>
              <a:t>넥스플렉스</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“대상회사”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에 대한 재무실사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‘용역</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업무를 수행하였으며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이를 바탕으로 본 보고서를 작성하였습니다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용역은 대상회사에 대한 모든 중요한 사항들을 언급하는 것은 아니며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부정</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보고서는 그 특성상</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보고서의 전체 또는 일부가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a:solidFill>
                  <a:srgbClr val="000000"/>
                </a:solidFill>
                <a:latin typeface="Arial" panose="020B0604020202020204" pitchFamily="34" charset="0"/>
                <a:ea typeface="+mj-ea"/>
                <a:cs typeface="Arial" panose="020B0604020202020204" pitchFamily="34" charset="0"/>
              </a:rPr>
              <a:t>본 보고서는 용역계약서 상의 목적 이외에 다른 용도로 사용될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보고서는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dirty="0">
                <a:solidFill>
                  <a:srgbClr val="000000"/>
                </a:solidFill>
                <a:latin typeface="Arial" panose="020B0604020202020204" pitchFamily="34" charset="0"/>
                <a:ea typeface="+mj-ea"/>
                <a:cs typeface="Arial" panose="020B0604020202020204" pitchFamily="34" charset="0"/>
              </a:rPr>
              <a:t>.</a:t>
            </a: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a:cxnSpLocks/>
          </p:cNvCxnSpPr>
          <p:nvPr/>
        </p:nvCxnSpPr>
        <p:spPr>
          <a:xfrm>
            <a:off x="4787530" y="1398224"/>
            <a:ext cx="0" cy="3626783"/>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398223"/>
            <a:ext cx="4157425" cy="3626783"/>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dirty="0">
                <a:solidFill>
                  <a:srgbClr val="000000"/>
                </a:solidFill>
                <a:latin typeface="Arial" panose="020B0604020202020204" pitchFamily="34" charset="0"/>
                <a:ea typeface="+mj-ea"/>
                <a:cs typeface="Arial" panose="020B0604020202020204" pitchFamily="34" charset="0"/>
              </a:rPr>
              <a:t>보고서 이용에 관한 고지</a:t>
            </a:r>
            <a:r>
              <a:rPr lang="en-US"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용역을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chemeClr val="tx1"/>
                </a:solidFill>
                <a:latin typeface="Arial" panose="020B0604020202020204" pitchFamily="34" charset="0"/>
                <a:ea typeface="+mj-ea"/>
                <a:cs typeface="Arial" panose="020B0604020202020204" pitchFamily="34" charset="0"/>
              </a:rPr>
              <a:t>5</a:t>
            </a:r>
            <a:r>
              <a:rPr lang="ko-KR" altLang="en-US" dirty="0">
                <a:solidFill>
                  <a:schemeClr val="tx1"/>
                </a:solidFill>
                <a:latin typeface="Arial" panose="020B0604020202020204" pitchFamily="34" charset="0"/>
                <a:ea typeface="+mj-ea"/>
                <a:cs typeface="Arial" panose="020B0604020202020204" pitchFamily="34" charset="0"/>
              </a:rPr>
              <a:t>월 </a:t>
            </a:r>
            <a:r>
              <a:rPr lang="en-US" altLang="ko-KR" dirty="0">
                <a:solidFill>
                  <a:schemeClr val="tx1"/>
                </a:solidFill>
                <a:latin typeface="Arial" panose="020B0604020202020204" pitchFamily="34" charset="0"/>
                <a:ea typeface="+mj-ea"/>
                <a:cs typeface="Arial" panose="020B0604020202020204" pitchFamily="34" charset="0"/>
              </a:rPr>
              <a:t>9</a:t>
            </a:r>
            <a:r>
              <a:rPr lang="ko-KR" altLang="en-US" dirty="0">
                <a:solidFill>
                  <a:srgbClr val="000000"/>
                </a:solidFill>
                <a:latin typeface="Arial" panose="020B0604020202020204" pitchFamily="34" charset="0"/>
                <a:ea typeface="+mj-ea"/>
                <a:cs typeface="Arial" panose="020B0604020202020204" pitchFamily="34" charset="0"/>
              </a:rPr>
              <a:t>일부터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5</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17</a:t>
            </a:r>
            <a:r>
              <a:rPr lang="ko-KR" altLang="en-US" dirty="0">
                <a:solidFill>
                  <a:srgbClr val="000000"/>
                </a:solidFill>
                <a:latin typeface="Arial" panose="020B0604020202020204" pitchFamily="34" charset="0"/>
                <a:ea typeface="+mj-ea"/>
                <a:cs typeface="Arial" panose="020B0604020202020204" pitchFamily="34" charset="0"/>
              </a:rPr>
              <a:t>일까지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5</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17</a:t>
            </a:r>
            <a:r>
              <a:rPr lang="ko-KR" altLang="en-US" dirty="0">
                <a:solidFill>
                  <a:srgbClr val="000000"/>
                </a:solidFill>
                <a:latin typeface="Arial" panose="020B0604020202020204" pitchFamily="34" charset="0"/>
                <a:ea typeface="+mj-ea"/>
                <a:cs typeface="Arial" panose="020B0604020202020204" pitchFamily="34" charset="0"/>
              </a:rPr>
              <a:t>일 이후에 발생하는 사건 및 거래를 반영하기 위해서 본 보고서에 포함된 정보를 수정해야 할 의무를 지지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본 보고서에 제시된 정보들이 용역수행기간 중에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에게 제공되어진 다른 </a:t>
            </a:r>
            <a:r>
              <a:rPr lang="ko-KR" altLang="en-US" dirty="0" err="1">
                <a:solidFill>
                  <a:srgbClr val="000000"/>
                </a:solidFill>
                <a:latin typeface="Arial" panose="020B0604020202020204" pitchFamily="34" charset="0"/>
                <a:cs typeface="Arial" panose="020B0604020202020204" pitchFamily="34" charset="0"/>
              </a:rPr>
              <a:t>정보들과의</a:t>
            </a:r>
            <a:r>
              <a:rPr lang="ko-KR" altLang="en-US" dirty="0">
                <a:solidFill>
                  <a:srgbClr val="000000"/>
                </a:solidFill>
                <a:latin typeface="Arial" panose="020B0604020202020204" pitchFamily="34" charset="0"/>
                <a:cs typeface="Arial" panose="020B0604020202020204" pitchFamily="34" charset="0"/>
              </a:rPr>
              <a:t> 일치 여부를 신의성실원칙에 입각하여 검토하였습니다</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그러나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이들 정보들에 대한 객관성을 검증하기 위하여 다른 증거와 대조하는 등의 절차를 취하지 않았습니다</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 </a:t>
            </a:r>
            <a:r>
              <a:rPr lang="ko-KR" altLang="en-US" dirty="0">
                <a:solidFill>
                  <a:srgbClr val="000000"/>
                </a:solidFill>
                <a:latin typeface="Arial" panose="020B0604020202020204" pitchFamily="34" charset="0"/>
                <a:cs typeface="Arial" panose="020B0604020202020204" pitchFamily="34" charset="0"/>
              </a:rPr>
              <a:t>용역의 범위는 감사의 범위와 다르며</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어떠한 형태의 확신도 제공하지 않습니다</a:t>
            </a:r>
            <a:r>
              <a:rPr lang="en-US" altLang="ko-KR" dirty="0">
                <a:solidFill>
                  <a:srgbClr val="000000"/>
                </a:solidFill>
                <a:latin typeface="Arial" panose="020B0604020202020204" pitchFamily="34" charset="0"/>
                <a:cs typeface="Arial" panose="020B0604020202020204" pitchFamily="34" charset="0"/>
              </a:rPr>
              <a:t>.</a:t>
            </a:r>
          </a:p>
          <a:p>
            <a:pPr lvl="1">
              <a:defRPr/>
            </a:pPr>
            <a:r>
              <a:rPr lang="ko-KR" altLang="en-US" dirty="0">
                <a:solidFill>
                  <a:srgbClr val="000000"/>
                </a:solidFill>
                <a:latin typeface="Arial" panose="020B0604020202020204" pitchFamily="34" charset="0"/>
                <a:cs typeface="Arial" panose="020B0604020202020204" pitchFamily="34" charset="0"/>
              </a:rPr>
              <a:t>본 보고서의 이용자는 의사결정에 있어 본 보고서를 의사결정의 유일한 근거나 참고로 활용하여서는 아니되며</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는 이로 인하여 발생되는 손해 또는 손실에 대하여 어떠한 책임도 부담하지 아니합니다</a:t>
            </a:r>
            <a:r>
              <a:rPr lang="en-US" altLang="ko-KR" dirty="0">
                <a:solidFill>
                  <a:srgbClr val="000000"/>
                </a:solidFill>
                <a:latin typeface="Arial" panose="020B0604020202020204" pitchFamily="34" charset="0"/>
                <a:cs typeface="Arial" panose="020B0604020202020204" pitchFamily="34" charset="0"/>
              </a:rPr>
              <a:t>. </a:t>
            </a:r>
            <a:r>
              <a:rPr lang="ko-KR" altLang="en-US" dirty="0">
                <a:solidFill>
                  <a:srgbClr val="000000"/>
                </a:solidFill>
                <a:latin typeface="Arial" panose="020B0604020202020204" pitchFamily="34" charset="0"/>
                <a:cs typeface="Arial" panose="020B0604020202020204" pitchFamily="34" charset="0"/>
              </a:rPr>
              <a:t>또한</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 </a:t>
            </a:r>
            <a:r>
              <a:rPr lang="ko-KR" altLang="en-US" dirty="0">
                <a:solidFill>
                  <a:srgbClr val="000000"/>
                </a:solidFill>
                <a:latin typeface="Arial" panose="020B0604020202020204" pitchFamily="34" charset="0"/>
                <a:cs typeface="Arial" panose="020B0604020202020204" pitchFamily="34" charset="0"/>
              </a:rPr>
              <a:t>및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의 관계회사</a:t>
            </a:r>
            <a:r>
              <a:rPr lang="en-US" altLang="ko-KR" dirty="0">
                <a:solidFill>
                  <a:srgbClr val="000000"/>
                </a:solidFill>
                <a:latin typeface="Arial" panose="020B0604020202020204" pitchFamily="34" charset="0"/>
                <a:cs typeface="Arial" panose="020B0604020202020204" pitchFamily="34" charset="0"/>
              </a:rPr>
              <a:t>, </a:t>
            </a:r>
            <a:r>
              <a:rPr lang="ko-KR" altLang="en-US" dirty="0" err="1">
                <a:solidFill>
                  <a:srgbClr val="000000"/>
                </a:solidFill>
                <a:latin typeface="Arial" panose="020B0604020202020204" pitchFamily="34" charset="0"/>
                <a:cs typeface="Arial" panose="020B0604020202020204" pitchFamily="34" charset="0"/>
              </a:rPr>
              <a:t>삼정</a:t>
            </a:r>
            <a:r>
              <a:rPr lang="en-US" altLang="ko-KR" dirty="0">
                <a:solidFill>
                  <a:srgbClr val="000000"/>
                </a:solidFill>
                <a:latin typeface="Arial" panose="020B0604020202020204" pitchFamily="34" charset="0"/>
                <a:cs typeface="Arial" panose="020B0604020202020204" pitchFamily="34" charset="0"/>
              </a:rPr>
              <a:t>KPMG</a:t>
            </a:r>
            <a:r>
              <a:rPr lang="ko-KR" altLang="en-US" dirty="0">
                <a:solidFill>
                  <a:srgbClr val="000000"/>
                </a:solidFill>
                <a:latin typeface="Arial" panose="020B0604020202020204" pitchFamily="34" charset="0"/>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dirty="0">
                <a:solidFill>
                  <a:srgbClr val="000000"/>
                </a:solidFill>
                <a:latin typeface="Arial" panose="020B0604020202020204" pitchFamily="34" charset="0"/>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endParaRPr lang="en-US" altLang="ko-KR" dirty="0">
              <a:solidFill>
                <a:srgbClr val="000000"/>
              </a:solidFill>
              <a:latin typeface="Arial" panose="020B0604020202020204" pitchFamily="34" charset="0"/>
              <a:ea typeface="+mj-ea"/>
              <a:cs typeface="Arial" panose="020B0604020202020204" pitchFamily="34" charset="0"/>
            </a:endParaRPr>
          </a:p>
        </p:txBody>
      </p:sp>
      <p:sp>
        <p:nvSpPr>
          <p:cNvPr id="8" name="Text Placeholder 5">
            <a:extLst>
              <a:ext uri="{FF2B5EF4-FFF2-40B4-BE49-F238E27FC236}">
                <a16:creationId xmlns:a16="http://schemas.microsoft.com/office/drawing/2014/main" id="{F15F1226-D732-4583-9B00-74130D7C6C37}"/>
              </a:ext>
            </a:extLst>
          </p:cNvPr>
          <p:cNvSpPr txBox="1">
            <a:spLocks/>
          </p:cNvSpPr>
          <p:nvPr/>
        </p:nvSpPr>
        <p:spPr>
          <a:xfrm>
            <a:off x="617518" y="479512"/>
            <a:ext cx="3657600" cy="76206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b="1" dirty="0" err="1">
                <a:solidFill>
                  <a:srgbClr val="000000"/>
                </a:solidFill>
                <a:latin typeface="Arial" panose="020B0604020202020204" pitchFamily="34" charset="0"/>
                <a:ea typeface="+mj-ea"/>
                <a:cs typeface="Arial" panose="020B0604020202020204" pitchFamily="34" charset="0"/>
              </a:rPr>
              <a:t>삼정회계법인</a:t>
            </a:r>
            <a:endParaRPr lang="ko-KR" altLang="en-US" b="1" dirty="0">
              <a:solidFill>
                <a:srgbClr val="000000"/>
              </a:solidFill>
              <a:latin typeface="Arial" panose="020B0604020202020204" pitchFamily="34" charset="0"/>
              <a:ea typeface="+mj-ea"/>
              <a:cs typeface="Arial" panose="020B0604020202020204" pitchFamily="34" charset="0"/>
            </a:endParaRPr>
          </a:p>
          <a:p>
            <a:pPr>
              <a:defRPr/>
            </a:pPr>
            <a:r>
              <a:rPr lang="ko-KR" altLang="en-US" b="1" dirty="0">
                <a:solidFill>
                  <a:srgbClr val="000000"/>
                </a:solidFill>
                <a:latin typeface="Arial" panose="020B0604020202020204" pitchFamily="34" charset="0"/>
                <a:ea typeface="+mj-ea"/>
                <a:cs typeface="Arial" panose="020B0604020202020204" pitchFamily="34" charset="0"/>
              </a:rPr>
              <a:t>서울특별시 강남구 테헤란로 </a:t>
            </a:r>
            <a:r>
              <a:rPr lang="en-US" altLang="ko-KR" b="1" dirty="0">
                <a:solidFill>
                  <a:srgbClr val="000000"/>
                </a:solidFill>
                <a:latin typeface="Arial" panose="020B0604020202020204" pitchFamily="34" charset="0"/>
                <a:ea typeface="+mj-ea"/>
                <a:cs typeface="Arial" panose="020B0604020202020204" pitchFamily="34" charset="0"/>
              </a:rPr>
              <a:t>152</a:t>
            </a:r>
          </a:p>
          <a:p>
            <a:pPr>
              <a:defRPr/>
            </a:pPr>
            <a:r>
              <a:rPr lang="ko-KR" altLang="en-US" b="1" dirty="0">
                <a:solidFill>
                  <a:srgbClr val="000000"/>
                </a:solidFill>
                <a:latin typeface="Arial" panose="020B0604020202020204" pitchFamily="34" charset="0"/>
                <a:ea typeface="+mj-ea"/>
                <a:cs typeface="Arial" panose="020B0604020202020204" pitchFamily="34" charset="0"/>
              </a:rPr>
              <a:t>강남 </a:t>
            </a:r>
            <a:r>
              <a:rPr lang="ko-KR" altLang="en-US" b="1" dirty="0" err="1">
                <a:solidFill>
                  <a:srgbClr val="000000"/>
                </a:solidFill>
                <a:latin typeface="Arial" panose="020B0604020202020204" pitchFamily="34" charset="0"/>
                <a:ea typeface="+mj-ea"/>
                <a:cs typeface="Arial" panose="020B0604020202020204" pitchFamily="34" charset="0"/>
              </a:rPr>
              <a:t>파이낸스센터</a:t>
            </a:r>
            <a:r>
              <a:rPr lang="ko-KR" altLang="en-US" b="1" dirty="0">
                <a:solidFill>
                  <a:srgbClr val="000000"/>
                </a:solidFill>
                <a:latin typeface="Arial" panose="020B0604020202020204" pitchFamily="34" charset="0"/>
                <a:ea typeface="+mj-ea"/>
                <a:cs typeface="Arial" panose="020B0604020202020204" pitchFamily="34" charset="0"/>
              </a:rPr>
              <a:t> </a:t>
            </a:r>
            <a:r>
              <a:rPr lang="en-US" altLang="ko-KR" b="1" dirty="0">
                <a:solidFill>
                  <a:srgbClr val="000000"/>
                </a:solidFill>
                <a:latin typeface="Arial" panose="020B0604020202020204" pitchFamily="34" charset="0"/>
                <a:ea typeface="+mj-ea"/>
                <a:cs typeface="Arial" panose="020B0604020202020204" pitchFamily="34" charset="0"/>
              </a:rPr>
              <a:t>27</a:t>
            </a:r>
            <a:r>
              <a:rPr lang="ko-KR" altLang="en-US" b="1" dirty="0">
                <a:solidFill>
                  <a:srgbClr val="000000"/>
                </a:solidFill>
                <a:latin typeface="Arial" panose="020B0604020202020204" pitchFamily="34" charset="0"/>
                <a:ea typeface="+mj-ea"/>
                <a:cs typeface="Arial" panose="020B0604020202020204" pitchFamily="34" charset="0"/>
              </a:rPr>
              <a:t>층</a:t>
            </a:r>
          </a:p>
          <a:p>
            <a:pPr>
              <a:defRPr/>
            </a:pPr>
            <a:r>
              <a:rPr lang="en-US" altLang="ko-KR" b="1" dirty="0">
                <a:solidFill>
                  <a:srgbClr val="000000"/>
                </a:solidFill>
                <a:latin typeface="Arial" panose="020B0604020202020204" pitchFamily="34" charset="0"/>
                <a:ea typeface="+mj-ea"/>
                <a:cs typeface="Arial" panose="020B0604020202020204" pitchFamily="34" charset="0"/>
              </a:rPr>
              <a:t>06236</a:t>
            </a:r>
            <a:endParaRPr lang="en-US" b="1" dirty="0">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8958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표 42">
            <a:extLst>
              <a:ext uri="{FF2B5EF4-FFF2-40B4-BE49-F238E27FC236}">
                <a16:creationId xmlns:a16="http://schemas.microsoft.com/office/drawing/2014/main" id="{8EA25F31-328F-41EF-B7BA-6A10751C02B4}"/>
              </a:ext>
            </a:extLst>
          </p:cNvPr>
          <p:cNvGraphicFramePr>
            <a:graphicFrameLocks noGrp="1"/>
          </p:cNvGraphicFramePr>
          <p:nvPr>
            <p:extLst>
              <p:ext uri="{D42A27DB-BD31-4B8C-83A1-F6EECF244321}">
                <p14:modId xmlns:p14="http://schemas.microsoft.com/office/powerpoint/2010/main" val="159514520"/>
              </p:ext>
            </p:extLst>
          </p:nvPr>
        </p:nvGraphicFramePr>
        <p:xfrm>
          <a:off x="2138400" y="1515600"/>
          <a:ext cx="3723614" cy="3048000"/>
        </p:xfrm>
        <a:graphic>
          <a:graphicData uri="http://schemas.openxmlformats.org/drawingml/2006/table">
            <a:tbl>
              <a:tblPr/>
              <a:tblGrid>
                <a:gridCol w="97400">
                  <a:extLst>
                    <a:ext uri="{9D8B030D-6E8A-4147-A177-3AD203B41FA5}">
                      <a16:colId xmlns:a16="http://schemas.microsoft.com/office/drawing/2014/main" val="3449057709"/>
                    </a:ext>
                  </a:extLst>
                </a:gridCol>
                <a:gridCol w="533267">
                  <a:extLst>
                    <a:ext uri="{9D8B030D-6E8A-4147-A177-3AD203B41FA5}">
                      <a16:colId xmlns:a16="http://schemas.microsoft.com/office/drawing/2014/main" val="3524006546"/>
                    </a:ext>
                  </a:extLst>
                </a:gridCol>
                <a:gridCol w="533267">
                  <a:extLst>
                    <a:ext uri="{9D8B030D-6E8A-4147-A177-3AD203B41FA5}">
                      <a16:colId xmlns:a16="http://schemas.microsoft.com/office/drawing/2014/main" val="1088854064"/>
                    </a:ext>
                  </a:extLst>
                </a:gridCol>
                <a:gridCol w="639920">
                  <a:extLst>
                    <a:ext uri="{9D8B030D-6E8A-4147-A177-3AD203B41FA5}">
                      <a16:colId xmlns:a16="http://schemas.microsoft.com/office/drawing/2014/main" val="1739528424"/>
                    </a:ext>
                  </a:extLst>
                </a:gridCol>
                <a:gridCol w="639920">
                  <a:extLst>
                    <a:ext uri="{9D8B030D-6E8A-4147-A177-3AD203B41FA5}">
                      <a16:colId xmlns:a16="http://schemas.microsoft.com/office/drawing/2014/main" val="3718630974"/>
                    </a:ext>
                  </a:extLst>
                </a:gridCol>
                <a:gridCol w="639920">
                  <a:extLst>
                    <a:ext uri="{9D8B030D-6E8A-4147-A177-3AD203B41FA5}">
                      <a16:colId xmlns:a16="http://schemas.microsoft.com/office/drawing/2014/main" val="2966622413"/>
                    </a:ext>
                  </a:extLst>
                </a:gridCol>
                <a:gridCol w="639920">
                  <a:extLst>
                    <a:ext uri="{9D8B030D-6E8A-4147-A177-3AD203B41FA5}">
                      <a16:colId xmlns:a16="http://schemas.microsoft.com/office/drawing/2014/main" val="2438380006"/>
                    </a:ext>
                  </a:extLst>
                </a:gridCol>
              </a:tblGrid>
              <a:tr h="4309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33904156"/>
                  </a:ext>
                </a:extLst>
              </a:tr>
              <a:tr h="4309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0624480"/>
                  </a:ext>
                </a:extLst>
              </a:tr>
              <a:tr h="4309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9060265"/>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31220987"/>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68,182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80,371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303,290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93446169"/>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6,985</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0939471"/>
                  </a:ext>
                </a:extLst>
              </a:tr>
              <a:tr h="43090">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5326579"/>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15,628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361250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86,217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270,279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28893041"/>
                  </a:ext>
                </a:extLst>
              </a:tr>
              <a:tr h="4309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원재료의 매입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(152,808)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660234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인건비성항목의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39600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5538405"/>
                  </a:ext>
                </a:extLst>
              </a:tr>
              <a:tr h="4309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184674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701732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57885823"/>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14197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기계장치의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1082339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공기구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173826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82684"/>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기타투자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54639271"/>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0923022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차입금의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39537365"/>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배당금의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85055449"/>
                  </a:ext>
                </a:extLst>
              </a:tr>
              <a:tr h="43090">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6,145</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7326586"/>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0359360"/>
                  </a:ext>
                </a:extLst>
              </a:tr>
            </a:tbl>
          </a:graphicData>
        </a:graphic>
      </p:graphicFrame>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ko-KR" altLang="en-US" sz="10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매출로부터의</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현금유입 중 약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가량을 원재료 매입에 사용하는 것으로 분석됨</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(2/4)</a:t>
            </a: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1530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1522800"/>
            <a:ext cx="3242775" cy="1562031"/>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매출 현금유입 </a:t>
            </a:r>
            <a:r>
              <a:rPr lang="en-US" altLang="ko-KR" sz="900" b="1" u="sng" dirty="0">
                <a:latin typeface="Arial" panose="020B0604020202020204" pitchFamily="34" charset="0"/>
                <a:cs typeface="Arial" panose="020B0604020202020204" pitchFamily="34" charset="0"/>
              </a:rPr>
              <a:t>(2,703</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spcBef>
                <a:spcPts val="15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회사는 매년 매출 규모가 증가하고 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특히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년에는 전기 대비 큰 폭으로 매출이 성장하였으나</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매출채권 회수기일 증가에 따른 매출채권의 규모 증가로 매출로 인한 현금유입은 매출 증가폭에 비해 낮게 나타났음</a:t>
            </a:r>
            <a:endParaRPr lang="en-US" altLang="ko-KR" sz="800" dirty="0">
              <a:latin typeface="Arial" panose="020B0604020202020204" pitchFamily="34" charset="0"/>
              <a:cs typeface="Arial" panose="020B0604020202020204" pitchFamily="34" charset="0"/>
            </a:endParaRPr>
          </a:p>
        </p:txBody>
      </p:sp>
      <p:sp>
        <p:nvSpPr>
          <p:cNvPr id="67" name="직사각형 66">
            <a:extLst>
              <a:ext uri="{FF2B5EF4-FFF2-40B4-BE49-F238E27FC236}">
                <a16:creationId xmlns:a16="http://schemas.microsoft.com/office/drawing/2014/main" id="{795C775C-B5C8-48E0-80C4-C3689E562995}"/>
              </a:ext>
            </a:extLst>
          </p:cNvPr>
          <p:cNvSpPr/>
          <p:nvPr/>
        </p:nvSpPr>
        <p:spPr>
          <a:xfrm>
            <a:off x="2210241" y="2487939"/>
            <a:ext cx="3650275"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7" name="표 26">
            <a:extLst>
              <a:ext uri="{FF2B5EF4-FFF2-40B4-BE49-F238E27FC236}">
                <a16:creationId xmlns:a16="http://schemas.microsoft.com/office/drawing/2014/main" id="{AC0384D1-4704-4163-BF90-415FD87CB5B7}"/>
              </a:ext>
            </a:extLst>
          </p:cNvPr>
          <p:cNvGraphicFramePr>
            <a:graphicFrameLocks noGrp="1"/>
          </p:cNvGraphicFramePr>
          <p:nvPr/>
        </p:nvGraphicFramePr>
        <p:xfrm>
          <a:off x="6145200" y="1716323"/>
          <a:ext cx="3059999" cy="731520"/>
        </p:xfrm>
        <a:graphic>
          <a:graphicData uri="http://schemas.openxmlformats.org/drawingml/2006/table">
            <a:tbl>
              <a:tblPr/>
              <a:tblGrid>
                <a:gridCol w="796439">
                  <a:extLst>
                    <a:ext uri="{9D8B030D-6E8A-4147-A177-3AD203B41FA5}">
                      <a16:colId xmlns:a16="http://schemas.microsoft.com/office/drawing/2014/main" val="539413837"/>
                    </a:ext>
                  </a:extLst>
                </a:gridCol>
                <a:gridCol w="565890">
                  <a:extLst>
                    <a:ext uri="{9D8B030D-6E8A-4147-A177-3AD203B41FA5}">
                      <a16:colId xmlns:a16="http://schemas.microsoft.com/office/drawing/2014/main" val="1290191709"/>
                    </a:ext>
                  </a:extLst>
                </a:gridCol>
                <a:gridCol w="565890">
                  <a:extLst>
                    <a:ext uri="{9D8B030D-6E8A-4147-A177-3AD203B41FA5}">
                      <a16:colId xmlns:a16="http://schemas.microsoft.com/office/drawing/2014/main" val="2066981776"/>
                    </a:ext>
                  </a:extLst>
                </a:gridCol>
                <a:gridCol w="565890">
                  <a:extLst>
                    <a:ext uri="{9D8B030D-6E8A-4147-A177-3AD203B41FA5}">
                      <a16:colId xmlns:a16="http://schemas.microsoft.com/office/drawing/2014/main" val="2585167727"/>
                    </a:ext>
                  </a:extLst>
                </a:gridCol>
                <a:gridCol w="565890">
                  <a:extLst>
                    <a:ext uri="{9D8B030D-6E8A-4147-A177-3AD203B41FA5}">
                      <a16:colId xmlns:a16="http://schemas.microsoft.com/office/drawing/2014/main" val="3191408241"/>
                    </a:ext>
                  </a:extLst>
                </a:gridCol>
              </a:tblGrid>
              <a:tr h="81482">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8148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제품매출</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78,829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152,529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8148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2,208</a:t>
                      </a:r>
                    </a:p>
                  </a:txBody>
                  <a:tcPr marL="36000" marR="36000" marT="0" marB="0" anchor="ctr">
                    <a:lnL>
                      <a:noFill/>
                    </a:lnL>
                    <a:lnR>
                      <a:noFill/>
                    </a:lnR>
                    <a:lnT>
                      <a:noFill/>
                    </a:lnT>
                    <a:lnB>
                      <a:noFill/>
                    </a:lnB>
                  </a:tcPr>
                </a:tc>
                <a:extLst>
                  <a:ext uri="{0D108BD9-81ED-4DB2-BD59-A6C34878D82A}">
                    <a16:rowId xmlns:a16="http://schemas.microsoft.com/office/drawing/2014/main" val="1384717691"/>
                  </a:ext>
                </a:extLst>
              </a:tr>
              <a:tr h="81482">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매출채권의 변동</a:t>
                      </a: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(8,787)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(33,751)</a:t>
                      </a:r>
                    </a:p>
                  </a:txBody>
                  <a:tcPr marL="36000" marR="36000" marT="0" marB="0" anchor="ctr">
                    <a:lnL>
                      <a:noFill/>
                    </a:lnL>
                    <a:lnR>
                      <a:noFill/>
                    </a:lnR>
                    <a:lnT>
                      <a:noFill/>
                    </a:lnT>
                    <a:lnB>
                      <a:noFill/>
                    </a:lnB>
                  </a:tcPr>
                </a:tc>
                <a:extLst>
                  <a:ext uri="{0D108BD9-81ED-4DB2-BD59-A6C34878D82A}">
                    <a16:rowId xmlns:a16="http://schemas.microsoft.com/office/drawing/2014/main" val="837105675"/>
                  </a:ext>
                </a:extLst>
              </a:tr>
              <a:tr h="8148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미수금의 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10754183"/>
                  </a:ext>
                </a:extLst>
              </a:tr>
              <a:tr h="81482">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현금유입</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61,876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86,217</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122,186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470226232"/>
                  </a:ext>
                </a:extLst>
              </a:tr>
            </a:tbl>
          </a:graphicData>
        </a:graphic>
      </p:graphicFrame>
      <p:sp>
        <p:nvSpPr>
          <p:cNvPr id="57" name="직사각형 56">
            <a:extLst>
              <a:ext uri="{FF2B5EF4-FFF2-40B4-BE49-F238E27FC236}">
                <a16:creationId xmlns:a16="http://schemas.microsoft.com/office/drawing/2014/main" id="{51B9B9AA-753B-4E88-AE0A-EDBDA297FB55}"/>
              </a:ext>
            </a:extLst>
          </p:cNvPr>
          <p:cNvSpPr/>
          <p:nvPr/>
        </p:nvSpPr>
        <p:spPr>
          <a:xfrm>
            <a:off x="2210241" y="2605900"/>
            <a:ext cx="3650275"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연결자 60">
            <a:extLst>
              <a:ext uri="{FF2B5EF4-FFF2-40B4-BE49-F238E27FC236}">
                <a16:creationId xmlns:a16="http://schemas.microsoft.com/office/drawing/2014/main" id="{4EB79506-3331-4B5D-8850-4E306B7B6622}"/>
              </a:ext>
            </a:extLst>
          </p:cNvPr>
          <p:cNvSpPr/>
          <p:nvPr/>
        </p:nvSpPr>
        <p:spPr bwMode="auto">
          <a:xfrm>
            <a:off x="5987899" y="31606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62" name="TextBox 61">
            <a:extLst>
              <a:ext uri="{FF2B5EF4-FFF2-40B4-BE49-F238E27FC236}">
                <a16:creationId xmlns:a16="http://schemas.microsoft.com/office/drawing/2014/main" id="{FBB6B84C-0516-491E-941F-10F9C1A0C26C}"/>
              </a:ext>
            </a:extLst>
          </p:cNvPr>
          <p:cNvSpPr txBox="1"/>
          <p:nvPr/>
        </p:nvSpPr>
        <p:spPr>
          <a:xfrm>
            <a:off x="6170400" y="3155081"/>
            <a:ext cx="3242775" cy="1292918"/>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원재료의 매입 </a:t>
            </a:r>
            <a:r>
              <a:rPr lang="en-US" altLang="ko-KR" sz="900" b="1" u="sng" dirty="0">
                <a:latin typeface="Arial" panose="020B0604020202020204" pitchFamily="34" charset="0"/>
                <a:cs typeface="Arial" panose="020B0604020202020204" pitchFamily="34" charset="0"/>
              </a:rPr>
              <a:t>((-)1,528</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회사는 </a:t>
            </a:r>
            <a:r>
              <a:rPr lang="en-US" altLang="ko-KR" sz="800" dirty="0">
                <a:latin typeface="Arial" panose="020B0604020202020204" pitchFamily="34" charset="0"/>
                <a:cs typeface="Arial" panose="020B0604020202020204" pitchFamily="34" charset="0"/>
              </a:rPr>
              <a:t>2020</a:t>
            </a:r>
            <a:r>
              <a:rPr lang="ko-KR" altLang="en-US" sz="800" dirty="0">
                <a:latin typeface="Arial" panose="020B0604020202020204" pitchFamily="34" charset="0"/>
                <a:cs typeface="Arial" panose="020B0604020202020204" pitchFamily="34" charset="0"/>
              </a:rPr>
              <a:t>년까지 매년 매출 현금유입의 약 </a:t>
            </a:r>
            <a:r>
              <a:rPr lang="en-US" altLang="ko-KR" sz="800" dirty="0">
                <a:latin typeface="Arial" panose="020B0604020202020204" pitchFamily="34" charset="0"/>
                <a:cs typeface="Arial" panose="020B0604020202020204" pitchFamily="34" charset="0"/>
              </a:rPr>
              <a:t>50%</a:t>
            </a:r>
            <a:r>
              <a:rPr lang="ko-KR" altLang="en-US" sz="800" dirty="0">
                <a:latin typeface="Arial" panose="020B0604020202020204" pitchFamily="34" charset="0"/>
                <a:cs typeface="Arial" panose="020B0604020202020204" pitchFamily="34" charset="0"/>
              </a:rPr>
              <a:t>를 원재료 매입에 사용하였으나</a:t>
            </a:r>
            <a:r>
              <a:rPr lang="en-US" altLang="ko-KR" sz="800" dirty="0">
                <a:latin typeface="Arial" panose="020B0604020202020204" pitchFamily="34" charset="0"/>
                <a:cs typeface="Arial" panose="020B0604020202020204" pitchFamily="34" charset="0"/>
              </a:rPr>
              <a:t>, 2021</a:t>
            </a:r>
            <a:r>
              <a:rPr lang="ko-KR" altLang="en-US" sz="800" dirty="0">
                <a:latin typeface="Arial" panose="020B0604020202020204" pitchFamily="34" charset="0"/>
                <a:cs typeface="Arial" panose="020B0604020202020204" pitchFamily="34" charset="0"/>
              </a:rPr>
              <a:t>년 이후 원재료 안전재고 확보 등의 이유로 인해 매출 현금유입 대비 원재료의 매입이 늘어난 것으로 확인됨</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회사의 제품구분별 직접재료비만을 차감한 초변동공헌이익은 다음과 같으며</a:t>
            </a:r>
            <a:r>
              <a:rPr lang="en-US" altLang="ko-KR" sz="800" dirty="0">
                <a:latin typeface="Arial" panose="020B0604020202020204" pitchFamily="34" charset="0"/>
                <a:cs typeface="Arial" panose="020B0604020202020204" pitchFamily="34" charset="0"/>
              </a:rPr>
              <a:t>, 2020</a:t>
            </a:r>
            <a:r>
              <a:rPr lang="ko-KR" altLang="en-US" sz="800" dirty="0">
                <a:latin typeface="Arial" panose="020B0604020202020204" pitchFamily="34" charset="0"/>
                <a:cs typeface="Arial" panose="020B0604020202020204" pitchFamily="34" charset="0"/>
              </a:rPr>
              <a:t>년까지의 영업현금흐름은 </a:t>
            </a:r>
            <a:r>
              <a:rPr lang="en-US" altLang="ko-KR" sz="800" dirty="0">
                <a:latin typeface="Arial" panose="020B0604020202020204" pitchFamily="34" charset="0"/>
                <a:cs typeface="Arial" panose="020B0604020202020204" pitchFamily="34" charset="0"/>
              </a:rPr>
              <a:t>Normal </a:t>
            </a:r>
            <a:r>
              <a:rPr lang="ko-KR" altLang="en-US" sz="800" dirty="0">
                <a:latin typeface="Arial" panose="020B0604020202020204" pitchFamily="34" charset="0"/>
                <a:cs typeface="Arial" panose="020B0604020202020204" pitchFamily="34" charset="0"/>
              </a:rPr>
              <a:t>제품에 대한 의존도가 절대적이었으나</a:t>
            </a:r>
            <a:r>
              <a:rPr lang="en-US" altLang="ko-KR" sz="800" dirty="0">
                <a:latin typeface="Arial" panose="020B0604020202020204" pitchFamily="34" charset="0"/>
                <a:cs typeface="Arial" panose="020B0604020202020204" pitchFamily="34" charset="0"/>
              </a:rPr>
              <a:t>, 2021</a:t>
            </a:r>
            <a:r>
              <a:rPr lang="ko-KR" altLang="en-US" sz="800" dirty="0">
                <a:latin typeface="Arial" panose="020B0604020202020204" pitchFamily="34" charset="0"/>
                <a:cs typeface="Arial" panose="020B0604020202020204" pitchFamily="34" charset="0"/>
              </a:rPr>
              <a:t>년 이후 </a:t>
            </a:r>
            <a:r>
              <a:rPr lang="en-US" altLang="ko-KR" sz="800" dirty="0">
                <a:latin typeface="Arial" panose="020B0604020202020204" pitchFamily="34" charset="0"/>
                <a:cs typeface="Arial" panose="020B0604020202020204" pitchFamily="34" charset="0"/>
              </a:rPr>
              <a:t>Low-Loss </a:t>
            </a:r>
            <a:r>
              <a:rPr lang="ko-KR" altLang="en-US" sz="800" dirty="0">
                <a:latin typeface="Arial" panose="020B0604020202020204" pitchFamily="34" charset="0"/>
                <a:cs typeface="Arial" panose="020B0604020202020204" pitchFamily="34" charset="0"/>
              </a:rPr>
              <a:t>제품이 영업현금흐름 </a:t>
            </a:r>
            <a:r>
              <a:rPr lang="en-US" altLang="ko-KR" sz="800" dirty="0">
                <a:latin typeface="Arial" panose="020B0604020202020204" pitchFamily="34" charset="0"/>
                <a:cs typeface="Arial" panose="020B0604020202020204" pitchFamily="34" charset="0"/>
              </a:rPr>
              <a:t>Cash-in</a:t>
            </a:r>
            <a:r>
              <a:rPr lang="ko-KR" altLang="en-US" sz="800" dirty="0">
                <a:latin typeface="Arial" panose="020B0604020202020204" pitchFamily="34" charset="0"/>
                <a:cs typeface="Arial" panose="020B0604020202020204" pitchFamily="34" charset="0"/>
              </a:rPr>
              <a:t>의 과반수를 차지하고 있는 것으로 분석됨</a:t>
            </a:r>
            <a:endParaRPr lang="en-US" altLang="ko-KR" sz="800" dirty="0">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554B0DE1-4148-46F2-9CCD-7B8EF94D3477}"/>
              </a:ext>
            </a:extLst>
          </p:cNvPr>
          <p:cNvSpPr/>
          <p:nvPr/>
        </p:nvSpPr>
        <p:spPr bwMode="auto">
          <a:xfrm>
            <a:off x="6136844" y="3836115"/>
            <a:ext cx="144000" cy="144000"/>
          </a:xfrm>
          <a:prstGeom prst="flowChartConnector">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A</a:t>
            </a:r>
            <a:endParaRPr lang="ko-KR" altLang="en-US" sz="800" b="1" kern="0" dirty="0">
              <a:solidFill>
                <a:srgbClr val="FFFFFF"/>
              </a:solidFill>
              <a:cs typeface="Arial" panose="020B0604020202020204" pitchFamily="34" charset="0"/>
            </a:endParaRPr>
          </a:p>
        </p:txBody>
      </p:sp>
      <p:sp>
        <p:nvSpPr>
          <p:cNvPr id="39" name="직사각형 38">
            <a:extLst>
              <a:ext uri="{FF2B5EF4-FFF2-40B4-BE49-F238E27FC236}">
                <a16:creationId xmlns:a16="http://schemas.microsoft.com/office/drawing/2014/main" id="{57FC1A69-15CE-4D89-8C9A-9D61627E24AA}"/>
              </a:ext>
            </a:extLst>
          </p:cNvPr>
          <p:cNvSpPr/>
          <p:nvPr/>
        </p:nvSpPr>
        <p:spPr>
          <a:xfrm>
            <a:off x="4052156" y="5791503"/>
            <a:ext cx="396000" cy="108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7978474-3223-4044-B2FA-266E5CD03D1E}"/>
              </a:ext>
            </a:extLst>
          </p:cNvPr>
          <p:cNvSpPr/>
          <p:nvPr/>
        </p:nvSpPr>
        <p:spPr>
          <a:xfrm>
            <a:off x="6188957" y="5791503"/>
            <a:ext cx="1080000" cy="108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64C049E-E728-4102-AC97-A019B80F18AE}"/>
              </a:ext>
            </a:extLst>
          </p:cNvPr>
          <p:cNvSpPr/>
          <p:nvPr/>
        </p:nvSpPr>
        <p:spPr>
          <a:xfrm>
            <a:off x="7805993" y="5791503"/>
            <a:ext cx="1512000" cy="108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제목 2">
            <a:extLst>
              <a:ext uri="{FF2B5EF4-FFF2-40B4-BE49-F238E27FC236}">
                <a16:creationId xmlns:a16="http://schemas.microsoft.com/office/drawing/2014/main" id="{DFDBE4AA-CA7D-4256-A790-CEA8801DB1E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25" name="표 24">
            <a:extLst>
              <a:ext uri="{FF2B5EF4-FFF2-40B4-BE49-F238E27FC236}">
                <a16:creationId xmlns:a16="http://schemas.microsoft.com/office/drawing/2014/main" id="{C6BF8FC6-0086-48F6-84EF-59C9E29356A7}"/>
              </a:ext>
            </a:extLst>
          </p:cNvPr>
          <p:cNvGraphicFramePr>
            <a:graphicFrameLocks noGrp="1"/>
          </p:cNvGraphicFramePr>
          <p:nvPr>
            <p:extLst>
              <p:ext uri="{D42A27DB-BD31-4B8C-83A1-F6EECF244321}">
                <p14:modId xmlns:p14="http://schemas.microsoft.com/office/powerpoint/2010/main" val="2927727282"/>
              </p:ext>
            </p:extLst>
          </p:nvPr>
        </p:nvGraphicFramePr>
        <p:xfrm>
          <a:off x="2138400" y="4624661"/>
          <a:ext cx="7190473" cy="1493520"/>
        </p:xfrm>
        <a:graphic>
          <a:graphicData uri="http://schemas.openxmlformats.org/drawingml/2006/table">
            <a:tbl>
              <a:tblPr/>
              <a:tblGrid>
                <a:gridCol w="249111">
                  <a:extLst>
                    <a:ext uri="{9D8B030D-6E8A-4147-A177-3AD203B41FA5}">
                      <a16:colId xmlns:a16="http://schemas.microsoft.com/office/drawing/2014/main" val="4122794576"/>
                    </a:ext>
                  </a:extLst>
                </a:gridCol>
                <a:gridCol w="549760">
                  <a:extLst>
                    <a:ext uri="{9D8B030D-6E8A-4147-A177-3AD203B41FA5}">
                      <a16:colId xmlns:a16="http://schemas.microsoft.com/office/drawing/2014/main" val="3951380024"/>
                    </a:ext>
                  </a:extLst>
                </a:gridCol>
                <a:gridCol w="504000">
                  <a:extLst>
                    <a:ext uri="{9D8B030D-6E8A-4147-A177-3AD203B41FA5}">
                      <a16:colId xmlns:a16="http://schemas.microsoft.com/office/drawing/2014/main" val="2318308129"/>
                    </a:ext>
                  </a:extLst>
                </a:gridCol>
                <a:gridCol w="504000">
                  <a:extLst>
                    <a:ext uri="{9D8B030D-6E8A-4147-A177-3AD203B41FA5}">
                      <a16:colId xmlns:a16="http://schemas.microsoft.com/office/drawing/2014/main" val="2716337598"/>
                    </a:ext>
                  </a:extLst>
                </a:gridCol>
                <a:gridCol w="504000">
                  <a:extLst>
                    <a:ext uri="{9D8B030D-6E8A-4147-A177-3AD203B41FA5}">
                      <a16:colId xmlns:a16="http://schemas.microsoft.com/office/drawing/2014/main" val="231766536"/>
                    </a:ext>
                  </a:extLst>
                </a:gridCol>
                <a:gridCol w="114534">
                  <a:extLst>
                    <a:ext uri="{9D8B030D-6E8A-4147-A177-3AD203B41FA5}">
                      <a16:colId xmlns:a16="http://schemas.microsoft.com/office/drawing/2014/main" val="3054815069"/>
                    </a:ext>
                  </a:extLst>
                </a:gridCol>
                <a:gridCol w="504000">
                  <a:extLst>
                    <a:ext uri="{9D8B030D-6E8A-4147-A177-3AD203B41FA5}">
                      <a16:colId xmlns:a16="http://schemas.microsoft.com/office/drawing/2014/main" val="3744362619"/>
                    </a:ext>
                  </a:extLst>
                </a:gridCol>
                <a:gridCol w="504000">
                  <a:extLst>
                    <a:ext uri="{9D8B030D-6E8A-4147-A177-3AD203B41FA5}">
                      <a16:colId xmlns:a16="http://schemas.microsoft.com/office/drawing/2014/main" val="2494700453"/>
                    </a:ext>
                  </a:extLst>
                </a:gridCol>
                <a:gridCol w="504000">
                  <a:extLst>
                    <a:ext uri="{9D8B030D-6E8A-4147-A177-3AD203B41FA5}">
                      <a16:colId xmlns:a16="http://schemas.microsoft.com/office/drawing/2014/main" val="2140078459"/>
                    </a:ext>
                  </a:extLst>
                </a:gridCol>
                <a:gridCol w="114534">
                  <a:extLst>
                    <a:ext uri="{9D8B030D-6E8A-4147-A177-3AD203B41FA5}">
                      <a16:colId xmlns:a16="http://schemas.microsoft.com/office/drawing/2014/main" val="3927923632"/>
                    </a:ext>
                  </a:extLst>
                </a:gridCol>
                <a:gridCol w="504000">
                  <a:extLst>
                    <a:ext uri="{9D8B030D-6E8A-4147-A177-3AD203B41FA5}">
                      <a16:colId xmlns:a16="http://schemas.microsoft.com/office/drawing/2014/main" val="1498629932"/>
                    </a:ext>
                  </a:extLst>
                </a:gridCol>
                <a:gridCol w="504000">
                  <a:extLst>
                    <a:ext uri="{9D8B030D-6E8A-4147-A177-3AD203B41FA5}">
                      <a16:colId xmlns:a16="http://schemas.microsoft.com/office/drawing/2014/main" val="585480280"/>
                    </a:ext>
                  </a:extLst>
                </a:gridCol>
                <a:gridCol w="504000">
                  <a:extLst>
                    <a:ext uri="{9D8B030D-6E8A-4147-A177-3AD203B41FA5}">
                      <a16:colId xmlns:a16="http://schemas.microsoft.com/office/drawing/2014/main" val="3649923022"/>
                    </a:ext>
                  </a:extLst>
                </a:gridCol>
                <a:gridCol w="114534">
                  <a:extLst>
                    <a:ext uri="{9D8B030D-6E8A-4147-A177-3AD203B41FA5}">
                      <a16:colId xmlns:a16="http://schemas.microsoft.com/office/drawing/2014/main" val="1536255935"/>
                    </a:ext>
                  </a:extLst>
                </a:gridCol>
                <a:gridCol w="504000">
                  <a:extLst>
                    <a:ext uri="{9D8B030D-6E8A-4147-A177-3AD203B41FA5}">
                      <a16:colId xmlns:a16="http://schemas.microsoft.com/office/drawing/2014/main" val="1112936502"/>
                    </a:ext>
                  </a:extLst>
                </a:gridCol>
                <a:gridCol w="504000">
                  <a:extLst>
                    <a:ext uri="{9D8B030D-6E8A-4147-A177-3AD203B41FA5}">
                      <a16:colId xmlns:a16="http://schemas.microsoft.com/office/drawing/2014/main" val="630665841"/>
                    </a:ext>
                  </a:extLst>
                </a:gridCol>
                <a:gridCol w="504000">
                  <a:extLst>
                    <a:ext uri="{9D8B030D-6E8A-4147-A177-3AD203B41FA5}">
                      <a16:colId xmlns:a16="http://schemas.microsoft.com/office/drawing/2014/main" val="3361701040"/>
                    </a:ext>
                  </a:extLst>
                </a:gridCol>
              </a:tblGrid>
              <a:tr h="65008">
                <a:tc rowSpan="2" gridSpan="2">
                  <a:txBody>
                    <a:bodyPr/>
                    <a:lstStyle/>
                    <a:p>
                      <a:pPr algn="l" fontAlgn="ct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hMerge="1">
                  <a:txBody>
                    <a:bodyPr/>
                    <a:lstStyle/>
                    <a:p>
                      <a:pPr latinLnBrk="1"/>
                      <a:endParaRPr lang="ko-KR" altLang="en-US"/>
                    </a:p>
                  </a:txBody>
                  <a:tcPr/>
                </a:tc>
                <a:tc gridSpan="3">
                  <a:txBody>
                    <a:bodyPr/>
                    <a:lstStyle/>
                    <a:p>
                      <a:pPr algn="ctr" fontAlgn="b"/>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Low</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5EB8"/>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3">
                  <a:txBody>
                    <a:bodyPr/>
                    <a:lstStyle/>
                    <a:p>
                      <a:pPr algn="ctr" fontAlgn="b"/>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High</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91DA"/>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3">
                  <a:txBody>
                    <a:bodyPr/>
                    <a:lstStyle/>
                    <a:p>
                      <a:pPr algn="ctr" fontAlgn="b"/>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Normal</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83698"/>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3">
                  <a:txBody>
                    <a:bodyPr/>
                    <a:lstStyle/>
                    <a:p>
                      <a:pPr algn="ctr" fontAlgn="b"/>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r>
                        <a:rPr lang="en-US" sz="7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470A68"/>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40952187"/>
                  </a:ext>
                </a:extLst>
              </a:tr>
              <a:tr h="65008">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b"/>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18711792"/>
                  </a:ext>
                </a:extLst>
              </a:tr>
              <a:tr h="65008">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86,170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62,074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66,640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152,019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98281479"/>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Apple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73,954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34,925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38,191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104,918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99343306"/>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8,436</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10,029</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13,259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18,466</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6925149"/>
                  </a:ext>
                </a:extLst>
              </a:tr>
              <a:tr h="65008">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18,506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00586732"/>
                  </a:ext>
                </a:extLst>
              </a:tr>
              <a:tr h="65008">
                <a:tc gridSpan="2">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재료비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32,023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5430063"/>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Apple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13,180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17,464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7409324"/>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429</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2,582</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4,999</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6,295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7,581</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11,027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5137875"/>
                  </a:ext>
                </a:extLst>
              </a:tr>
              <a:tr h="65008">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10,061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12,266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12,267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581762"/>
                  </a:ext>
                </a:extLst>
              </a:tr>
              <a:tr h="65008">
                <a:tc>
                  <a:txBody>
                    <a:bodyPr/>
                    <a:lstStyle/>
                    <a:p>
                      <a:pPr algn="l" fontAlgn="ctr"/>
                      <a:r>
                        <a:rPr 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54,822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26,690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83,151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113587895"/>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Apple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46,216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053866585"/>
                  </a:ext>
                </a:extLst>
              </a:tr>
              <a:tr h="65008">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5,854</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5,030</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6,964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10,885</a:t>
                      </a:r>
                    </a:p>
                  </a:txBody>
                  <a:tcPr marL="36000" marR="36000" marT="0" marB="0" anchor="ctr">
                    <a:lnL>
                      <a:noFill/>
                    </a:lnL>
                    <a:lnR>
                      <a:noFill/>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42095788"/>
                  </a:ext>
                </a:extLst>
              </a:tr>
              <a:tr h="65008">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8,325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8,406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02151587"/>
                  </a:ext>
                </a:extLst>
              </a:tr>
            </a:tbl>
          </a:graphicData>
        </a:graphic>
      </p:graphicFrame>
      <p:sp>
        <p:nvSpPr>
          <p:cNvPr id="38" name="순서도: 연결자 37">
            <a:extLst>
              <a:ext uri="{FF2B5EF4-FFF2-40B4-BE49-F238E27FC236}">
                <a16:creationId xmlns:a16="http://schemas.microsoft.com/office/drawing/2014/main" id="{25B797B1-6C90-4829-95FE-0CCB75DB115D}"/>
              </a:ext>
            </a:extLst>
          </p:cNvPr>
          <p:cNvSpPr/>
          <p:nvPr/>
        </p:nvSpPr>
        <p:spPr bwMode="auto">
          <a:xfrm>
            <a:off x="2066241" y="4573092"/>
            <a:ext cx="144000" cy="144000"/>
          </a:xfrm>
          <a:prstGeom prst="flowChartConnector">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A</a:t>
            </a:r>
            <a:endParaRPr lang="ko-KR" altLang="en-US" sz="800" b="1" kern="0" dirty="0">
              <a:solidFill>
                <a:srgbClr val="FFFFFF"/>
              </a:solidFill>
              <a:cs typeface="Arial" panose="020B0604020202020204" pitchFamily="34" charset="0"/>
            </a:endParaRPr>
          </a:p>
        </p:txBody>
      </p:sp>
      <p:sp>
        <p:nvSpPr>
          <p:cNvPr id="68" name="순서도: 연결자 67">
            <a:extLst>
              <a:ext uri="{FF2B5EF4-FFF2-40B4-BE49-F238E27FC236}">
                <a16:creationId xmlns:a16="http://schemas.microsoft.com/office/drawing/2014/main" id="{FB24669C-CD28-4B04-B1A7-F64484B3F82C}"/>
              </a:ext>
            </a:extLst>
          </p:cNvPr>
          <p:cNvSpPr/>
          <p:nvPr/>
        </p:nvSpPr>
        <p:spPr bwMode="auto">
          <a:xfrm>
            <a:off x="2120020" y="24776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036EDA51-EADA-465C-B98C-CC7F1D3CAB47}"/>
              </a:ext>
            </a:extLst>
          </p:cNvPr>
          <p:cNvSpPr/>
          <p:nvPr/>
        </p:nvSpPr>
        <p:spPr bwMode="auto">
          <a:xfrm>
            <a:off x="2120020" y="25955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24" name="TextBox 23">
            <a:extLst>
              <a:ext uri="{FF2B5EF4-FFF2-40B4-BE49-F238E27FC236}">
                <a16:creationId xmlns:a16="http://schemas.microsoft.com/office/drawing/2014/main" id="{870D2657-C59E-4019-B8AE-833AB4D39D02}"/>
              </a:ext>
            </a:extLst>
          </p:cNvPr>
          <p:cNvSpPr txBox="1"/>
          <p:nvPr/>
        </p:nvSpPr>
        <p:spPr>
          <a:xfrm>
            <a:off x="526793" y="5240547"/>
            <a:ext cx="1434145" cy="751488"/>
          </a:xfrm>
          <a:prstGeom prst="rect">
            <a:avLst/>
          </a:prstGeom>
          <a:noFill/>
        </p:spPr>
        <p:txBody>
          <a:bodyPr wrap="square" lIns="0" tIns="0" rIns="0" bIns="0" rtlCol="0">
            <a:spAutoFit/>
          </a:bodyPr>
          <a:lstStyle/>
          <a:p>
            <a:pPr>
              <a:spcBef>
                <a:spcPts val="100"/>
              </a:spcBef>
            </a:pPr>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동 매출 및 재료비 금액에는 </a:t>
            </a:r>
            <a:r>
              <a:rPr lang="en-US" altLang="ko-KR" sz="800" dirty="0">
                <a:latin typeface="Arial" panose="020B0604020202020204" pitchFamily="34" charset="0"/>
                <a:ea typeface="+mj-ea"/>
                <a:cs typeface="Arial" panose="020B0604020202020204" pitchFamily="34" charset="0"/>
              </a:rPr>
              <a:t>L,H,N </a:t>
            </a:r>
            <a:r>
              <a:rPr lang="ko-KR" altLang="en-US" sz="800" dirty="0">
                <a:latin typeface="Arial" panose="020B0604020202020204" pitchFamily="34" charset="0"/>
                <a:ea typeface="+mj-ea"/>
                <a:cs typeface="Arial" panose="020B0604020202020204" pitchFamily="34" charset="0"/>
              </a:rPr>
              <a:t>제품을 제외한 </a:t>
            </a:r>
            <a:r>
              <a:rPr lang="ko-KR" altLang="en-US" sz="800" dirty="0" err="1">
                <a:latin typeface="Arial" panose="020B0604020202020204" pitchFamily="34" charset="0"/>
                <a:ea typeface="+mj-ea"/>
                <a:cs typeface="Arial" panose="020B0604020202020204" pitchFamily="34" charset="0"/>
              </a:rPr>
              <a:t>제품외</a:t>
            </a:r>
            <a:r>
              <a:rPr lang="ko-KR" altLang="en-US" sz="800" dirty="0">
                <a:latin typeface="Arial" panose="020B0604020202020204" pitchFamily="34" charset="0"/>
                <a:ea typeface="+mj-ea"/>
                <a:cs typeface="Arial" panose="020B0604020202020204" pitchFamily="34" charset="0"/>
              </a:rPr>
              <a:t> 매출 및 재료비 금액은 제외되어 있음</a:t>
            </a:r>
            <a:endParaRPr lang="en-US" altLang="ko-KR" sz="800" dirty="0">
              <a:latin typeface="Arial" panose="020B0604020202020204" pitchFamily="34" charset="0"/>
              <a:ea typeface="+mj-ea"/>
              <a:cs typeface="Arial" panose="020B0604020202020204" pitchFamily="34" charset="0"/>
            </a:endParaRPr>
          </a:p>
          <a:p>
            <a:pPr>
              <a:spcBef>
                <a:spcPts val="100"/>
              </a:spcBef>
            </a:pPr>
            <a:r>
              <a:rPr lang="en-US" altLang="ko-KR" sz="800" dirty="0">
                <a:latin typeface="Arial" panose="020B0604020202020204" pitchFamily="34" charset="0"/>
                <a:ea typeface="+mj-ea"/>
                <a:cs typeface="Arial" panose="020B0604020202020204" pitchFamily="34" charset="0"/>
              </a:rPr>
              <a:t>Note 2: </a:t>
            </a:r>
            <a:r>
              <a:rPr lang="ko-KR" altLang="en-US" sz="800" dirty="0">
                <a:latin typeface="Arial" panose="020B0604020202020204" pitchFamily="34" charset="0"/>
                <a:ea typeface="+mj-ea"/>
                <a:cs typeface="Arial" panose="020B0604020202020204" pitchFamily="34" charset="0"/>
              </a:rPr>
              <a:t>중국</a:t>
            </a:r>
            <a:r>
              <a:rPr lang="en-US" altLang="ko-KR" sz="800" dirty="0">
                <a:latin typeface="Arial" panose="020B0604020202020204" pitchFamily="34" charset="0"/>
                <a:ea typeface="+mj-ea"/>
                <a:cs typeface="Arial" panose="020B0604020202020204" pitchFamily="34" charset="0"/>
              </a:rPr>
              <a:t>Local, LG </a:t>
            </a:r>
            <a:r>
              <a:rPr lang="ko-KR" altLang="en-US" sz="800" dirty="0">
                <a:latin typeface="Arial" panose="020B0604020202020204" pitchFamily="34" charset="0"/>
                <a:ea typeface="+mj-ea"/>
                <a:cs typeface="Arial" panose="020B0604020202020204" pitchFamily="34" charset="0"/>
              </a:rPr>
              <a:t>및 기타 </a:t>
            </a:r>
            <a:r>
              <a:rPr lang="en-US" altLang="ko-KR" sz="800" dirty="0">
                <a:latin typeface="Arial" panose="020B0604020202020204" pitchFamily="34" charset="0"/>
                <a:ea typeface="+mj-ea"/>
                <a:cs typeface="Arial" panose="020B0604020202020204" pitchFamily="34" charset="0"/>
              </a:rPr>
              <a:t>Set</a:t>
            </a:r>
            <a:r>
              <a:rPr lang="ko-KR" altLang="en-US" sz="800" dirty="0">
                <a:latin typeface="Arial" panose="020B0604020202020204" pitchFamily="34" charset="0"/>
                <a:ea typeface="+mj-ea"/>
                <a:cs typeface="Arial" panose="020B0604020202020204" pitchFamily="34" charset="0"/>
              </a:rPr>
              <a:t>사에 대한 금액임</a:t>
            </a:r>
            <a:endParaRPr lang="en-US" altLang="ko-KR" sz="800" dirty="0">
              <a:latin typeface="Arial" panose="020B0604020202020204" pitchFamily="34" charset="0"/>
              <a:ea typeface="+mj-ea"/>
              <a:cs typeface="Arial" panose="020B0604020202020204" pitchFamily="34" charset="0"/>
            </a:endParaRPr>
          </a:p>
        </p:txBody>
      </p:sp>
      <p:sp>
        <p:nvSpPr>
          <p:cNvPr id="28" name="직사각형 119">
            <a:extLst>
              <a:ext uri="{FF2B5EF4-FFF2-40B4-BE49-F238E27FC236}">
                <a16:creationId xmlns:a16="http://schemas.microsoft.com/office/drawing/2014/main" id="{D9ABD384-D09A-49D0-B992-A15EEC1D6146}"/>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50037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표 24">
            <a:extLst>
              <a:ext uri="{FF2B5EF4-FFF2-40B4-BE49-F238E27FC236}">
                <a16:creationId xmlns:a16="http://schemas.microsoft.com/office/drawing/2014/main" id="{11E19E4E-7A71-4F58-A3D9-DAD5B5A9B78E}"/>
              </a:ext>
            </a:extLst>
          </p:cNvPr>
          <p:cNvGraphicFramePr>
            <a:graphicFrameLocks noGrp="1"/>
          </p:cNvGraphicFramePr>
          <p:nvPr>
            <p:extLst>
              <p:ext uri="{D42A27DB-BD31-4B8C-83A1-F6EECF244321}">
                <p14:modId xmlns:p14="http://schemas.microsoft.com/office/powerpoint/2010/main" val="1317797241"/>
              </p:ext>
            </p:extLst>
          </p:nvPr>
        </p:nvGraphicFramePr>
        <p:xfrm>
          <a:off x="2138400" y="1515600"/>
          <a:ext cx="3723614" cy="3048000"/>
        </p:xfrm>
        <a:graphic>
          <a:graphicData uri="http://schemas.openxmlformats.org/drawingml/2006/table">
            <a:tbl>
              <a:tblPr/>
              <a:tblGrid>
                <a:gridCol w="97400">
                  <a:extLst>
                    <a:ext uri="{9D8B030D-6E8A-4147-A177-3AD203B41FA5}">
                      <a16:colId xmlns:a16="http://schemas.microsoft.com/office/drawing/2014/main" val="3449057709"/>
                    </a:ext>
                  </a:extLst>
                </a:gridCol>
                <a:gridCol w="533267">
                  <a:extLst>
                    <a:ext uri="{9D8B030D-6E8A-4147-A177-3AD203B41FA5}">
                      <a16:colId xmlns:a16="http://schemas.microsoft.com/office/drawing/2014/main" val="3524006546"/>
                    </a:ext>
                  </a:extLst>
                </a:gridCol>
                <a:gridCol w="533267">
                  <a:extLst>
                    <a:ext uri="{9D8B030D-6E8A-4147-A177-3AD203B41FA5}">
                      <a16:colId xmlns:a16="http://schemas.microsoft.com/office/drawing/2014/main" val="1088854064"/>
                    </a:ext>
                  </a:extLst>
                </a:gridCol>
                <a:gridCol w="639920">
                  <a:extLst>
                    <a:ext uri="{9D8B030D-6E8A-4147-A177-3AD203B41FA5}">
                      <a16:colId xmlns:a16="http://schemas.microsoft.com/office/drawing/2014/main" val="1739528424"/>
                    </a:ext>
                  </a:extLst>
                </a:gridCol>
                <a:gridCol w="639920">
                  <a:extLst>
                    <a:ext uri="{9D8B030D-6E8A-4147-A177-3AD203B41FA5}">
                      <a16:colId xmlns:a16="http://schemas.microsoft.com/office/drawing/2014/main" val="3718630974"/>
                    </a:ext>
                  </a:extLst>
                </a:gridCol>
                <a:gridCol w="639920">
                  <a:extLst>
                    <a:ext uri="{9D8B030D-6E8A-4147-A177-3AD203B41FA5}">
                      <a16:colId xmlns:a16="http://schemas.microsoft.com/office/drawing/2014/main" val="2966622413"/>
                    </a:ext>
                  </a:extLst>
                </a:gridCol>
                <a:gridCol w="639920">
                  <a:extLst>
                    <a:ext uri="{9D8B030D-6E8A-4147-A177-3AD203B41FA5}">
                      <a16:colId xmlns:a16="http://schemas.microsoft.com/office/drawing/2014/main" val="2438380006"/>
                    </a:ext>
                  </a:extLst>
                </a:gridCol>
              </a:tblGrid>
              <a:tr h="4309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33904156"/>
                  </a:ext>
                </a:extLst>
              </a:tr>
              <a:tr h="4309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0624480"/>
                  </a:ext>
                </a:extLst>
              </a:tr>
              <a:tr h="4309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9060265"/>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31220987"/>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68,182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80,371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303,290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93446169"/>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6,985</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0939471"/>
                  </a:ext>
                </a:extLst>
              </a:tr>
              <a:tr h="43090">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5326579"/>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15,628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361250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86,217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270,279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28893041"/>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원재료의 매입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(152,808)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660234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인건비성항목의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39600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5538405"/>
                  </a:ext>
                </a:extLst>
              </a:tr>
              <a:tr h="4309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184674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701732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57885823"/>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14197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기계장치의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1082339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공기구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173826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82684"/>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기타투자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54639271"/>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0923022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차입금의 차입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39537365"/>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배당금의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85055449"/>
                  </a:ext>
                </a:extLst>
              </a:tr>
              <a:tr h="43090">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6,145</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7326586"/>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0359360"/>
                  </a:ext>
                </a:extLst>
              </a:tr>
            </a:tbl>
          </a:graphicData>
        </a:graphic>
      </p:graphicFrame>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인건비성항목의</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지급으로 인한 현금유출 및 제조경비의 지급으로 인한 현금유출은 매년 매출 증가에 따라 증가하고 있는 추세임</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(3/4)</a:t>
            </a: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1530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1522800"/>
            <a:ext cx="3242775" cy="2600777"/>
          </a:xfrm>
          <a:prstGeom prst="rect">
            <a:avLst/>
          </a:prstGeom>
          <a:noFill/>
        </p:spPr>
        <p:txBody>
          <a:bodyPr wrap="square" lIns="0" tIns="0" rIns="0" bIns="0" rtlCol="0">
            <a:spAutoFit/>
          </a:bodyPr>
          <a:lstStyle/>
          <a:p>
            <a:pPr>
              <a:lnSpc>
                <a:spcPts val="1200"/>
              </a:lnSpc>
            </a:pPr>
            <a:r>
              <a:rPr lang="ko-KR" altLang="en-US" sz="900" b="1" u="sng" dirty="0" err="1">
                <a:latin typeface="Arial" panose="020B0604020202020204" pitchFamily="34" charset="0"/>
                <a:cs typeface="Arial" panose="020B0604020202020204" pitchFamily="34" charset="0"/>
              </a:rPr>
              <a:t>인건비성항목의</a:t>
            </a:r>
            <a:r>
              <a:rPr lang="ko-KR" altLang="en-US" sz="900" b="1" u="sng" dirty="0">
                <a:latin typeface="Arial" panose="020B0604020202020204" pitchFamily="34" charset="0"/>
                <a:cs typeface="Arial" panose="020B0604020202020204" pitchFamily="34" charset="0"/>
              </a:rPr>
              <a:t> 지급 </a:t>
            </a:r>
            <a:r>
              <a:rPr lang="en-US" altLang="ko-KR" sz="900" b="1" u="sng" dirty="0">
                <a:latin typeface="Arial" panose="020B0604020202020204" pitchFamily="34" charset="0"/>
                <a:cs typeface="Arial" panose="020B0604020202020204" pitchFamily="34" charset="0"/>
              </a:rPr>
              <a:t>((-)512</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spcBef>
                <a:spcPts val="12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회사의 인건비성 항목은 급여</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상여금</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퇴직급여</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복리후생비</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세금과공과</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용역비 등이 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상기 항목들은 제조원가와 판매관리비 항목들을 모두 고려한 값에 해당함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err="1">
                <a:latin typeface="Arial" panose="020B0604020202020204" pitchFamily="34" charset="0"/>
                <a:cs typeface="Arial" panose="020B0604020202020204" pitchFamily="34" charset="0"/>
              </a:rPr>
              <a:t>인건비성항목의</a:t>
            </a:r>
            <a:r>
              <a:rPr lang="ko-KR" altLang="en-US" sz="800" dirty="0">
                <a:latin typeface="Arial" panose="020B0604020202020204" pitchFamily="34" charset="0"/>
                <a:cs typeface="Arial" panose="020B0604020202020204" pitchFamily="34" charset="0"/>
              </a:rPr>
              <a:t> 과반은 용역비로 구성되며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고정비 성격에 해당하나 향후 사업계획상 라인 증설 등의 사유로 매년 현금유출액이 크게 증가할 가능성이 존재함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err="1">
                <a:latin typeface="Arial" panose="020B0604020202020204" pitchFamily="34" charset="0"/>
                <a:cs typeface="Arial" panose="020B0604020202020204" pitchFamily="34" charset="0"/>
              </a:rPr>
              <a:t>인건비성항목의</a:t>
            </a:r>
            <a:r>
              <a:rPr lang="ko-KR" altLang="en-US" sz="800" dirty="0">
                <a:latin typeface="Arial" panose="020B0604020202020204" pitchFamily="34" charset="0"/>
                <a:cs typeface="Arial" panose="020B0604020202020204" pitchFamily="34" charset="0"/>
              </a:rPr>
              <a:t> 관련 자산부채에는 예수금 및 상여충당금 계정이 포함됨</a:t>
            </a:r>
            <a:endParaRPr lang="en-US" altLang="ko-KR" sz="800" dirty="0">
              <a:latin typeface="Arial" panose="020B0604020202020204" pitchFamily="34" charset="0"/>
              <a:cs typeface="Arial" panose="020B0604020202020204" pitchFamily="34" charset="0"/>
            </a:endParaRPr>
          </a:p>
        </p:txBody>
      </p:sp>
      <p:sp>
        <p:nvSpPr>
          <p:cNvPr id="67" name="직사각형 66">
            <a:extLst>
              <a:ext uri="{FF2B5EF4-FFF2-40B4-BE49-F238E27FC236}">
                <a16:creationId xmlns:a16="http://schemas.microsoft.com/office/drawing/2014/main" id="{795C775C-B5C8-48E0-80C4-C3689E562995}"/>
              </a:ext>
            </a:extLst>
          </p:cNvPr>
          <p:cNvSpPr/>
          <p:nvPr/>
        </p:nvSpPr>
        <p:spPr>
          <a:xfrm>
            <a:off x="2210241" y="2739609"/>
            <a:ext cx="3650275"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51B9B9AA-753B-4E88-AE0A-EDBDA297FB55}"/>
              </a:ext>
            </a:extLst>
          </p:cNvPr>
          <p:cNvSpPr/>
          <p:nvPr/>
        </p:nvSpPr>
        <p:spPr>
          <a:xfrm>
            <a:off x="2210241" y="2857570"/>
            <a:ext cx="3650275"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연결자 60">
            <a:extLst>
              <a:ext uri="{FF2B5EF4-FFF2-40B4-BE49-F238E27FC236}">
                <a16:creationId xmlns:a16="http://schemas.microsoft.com/office/drawing/2014/main" id="{4EB79506-3331-4B5D-8850-4E306B7B6622}"/>
              </a:ext>
            </a:extLst>
          </p:cNvPr>
          <p:cNvSpPr/>
          <p:nvPr/>
        </p:nvSpPr>
        <p:spPr bwMode="auto">
          <a:xfrm>
            <a:off x="5987899" y="41699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62" name="TextBox 61">
            <a:extLst>
              <a:ext uri="{FF2B5EF4-FFF2-40B4-BE49-F238E27FC236}">
                <a16:creationId xmlns:a16="http://schemas.microsoft.com/office/drawing/2014/main" id="{FBB6B84C-0516-491E-941F-10F9C1A0C26C}"/>
              </a:ext>
            </a:extLst>
          </p:cNvPr>
          <p:cNvSpPr txBox="1"/>
          <p:nvPr/>
        </p:nvSpPr>
        <p:spPr>
          <a:xfrm>
            <a:off x="6170400" y="4164426"/>
            <a:ext cx="3242775" cy="1792863"/>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제조경비의 지급 </a:t>
            </a:r>
            <a:r>
              <a:rPr lang="en-US" altLang="ko-KR" sz="900" b="1" u="sng" dirty="0">
                <a:latin typeface="Arial" panose="020B0604020202020204" pitchFamily="34" charset="0"/>
                <a:cs typeface="Arial" panose="020B0604020202020204" pitchFamily="34" charset="0"/>
              </a:rPr>
              <a:t>((-)242</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제조경비의 대부분은 전력비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연료비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수선비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포장비에 해당하며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 중 전력비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연료비 및 포장비의 경우 매출 증가에 따라 매년 현금유출액이 증가하고 있는 것으로 분석됨</a:t>
            </a:r>
            <a:endParaRPr lang="en-US" altLang="ko-KR" sz="800" dirty="0">
              <a:latin typeface="Arial" panose="020B0604020202020204" pitchFamily="34" charset="0"/>
              <a:cs typeface="Arial" panose="020B0604020202020204" pitchFamily="34" charset="0"/>
            </a:endParaRPr>
          </a:p>
        </p:txBody>
      </p:sp>
      <p:sp>
        <p:nvSpPr>
          <p:cNvPr id="68" name="순서도: 연결자 67">
            <a:extLst>
              <a:ext uri="{FF2B5EF4-FFF2-40B4-BE49-F238E27FC236}">
                <a16:creationId xmlns:a16="http://schemas.microsoft.com/office/drawing/2014/main" id="{FB24669C-CD28-4B04-B1A7-F64484B3F82C}"/>
              </a:ext>
            </a:extLst>
          </p:cNvPr>
          <p:cNvSpPr/>
          <p:nvPr/>
        </p:nvSpPr>
        <p:spPr bwMode="auto">
          <a:xfrm>
            <a:off x="2120020" y="27292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036EDA51-EADA-465C-B98C-CC7F1D3CAB47}"/>
              </a:ext>
            </a:extLst>
          </p:cNvPr>
          <p:cNvSpPr/>
          <p:nvPr/>
        </p:nvSpPr>
        <p:spPr bwMode="auto">
          <a:xfrm>
            <a:off x="2120020" y="28472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graphicFrame>
        <p:nvGraphicFramePr>
          <p:cNvPr id="5" name="표 4">
            <a:extLst>
              <a:ext uri="{FF2B5EF4-FFF2-40B4-BE49-F238E27FC236}">
                <a16:creationId xmlns:a16="http://schemas.microsoft.com/office/drawing/2014/main" id="{2B501EF7-2240-4B4B-8749-9A30678AA279}"/>
              </a:ext>
            </a:extLst>
          </p:cNvPr>
          <p:cNvGraphicFramePr>
            <a:graphicFrameLocks noGrp="1"/>
          </p:cNvGraphicFramePr>
          <p:nvPr/>
        </p:nvGraphicFramePr>
        <p:xfrm>
          <a:off x="6145200" y="1717167"/>
          <a:ext cx="3059998" cy="1097280"/>
        </p:xfrm>
        <a:graphic>
          <a:graphicData uri="http://schemas.openxmlformats.org/drawingml/2006/table">
            <a:tbl>
              <a:tblPr/>
              <a:tblGrid>
                <a:gridCol w="796438">
                  <a:extLst>
                    <a:ext uri="{9D8B030D-6E8A-4147-A177-3AD203B41FA5}">
                      <a16:colId xmlns:a16="http://schemas.microsoft.com/office/drawing/2014/main" val="775206576"/>
                    </a:ext>
                  </a:extLst>
                </a:gridCol>
                <a:gridCol w="565890">
                  <a:extLst>
                    <a:ext uri="{9D8B030D-6E8A-4147-A177-3AD203B41FA5}">
                      <a16:colId xmlns:a16="http://schemas.microsoft.com/office/drawing/2014/main" val="3821165676"/>
                    </a:ext>
                  </a:extLst>
                </a:gridCol>
                <a:gridCol w="565890">
                  <a:extLst>
                    <a:ext uri="{9D8B030D-6E8A-4147-A177-3AD203B41FA5}">
                      <a16:colId xmlns:a16="http://schemas.microsoft.com/office/drawing/2014/main" val="3646317079"/>
                    </a:ext>
                  </a:extLst>
                </a:gridCol>
                <a:gridCol w="565890">
                  <a:extLst>
                    <a:ext uri="{9D8B030D-6E8A-4147-A177-3AD203B41FA5}">
                      <a16:colId xmlns:a16="http://schemas.microsoft.com/office/drawing/2014/main" val="3761757503"/>
                    </a:ext>
                  </a:extLst>
                </a:gridCol>
                <a:gridCol w="565890">
                  <a:extLst>
                    <a:ext uri="{9D8B030D-6E8A-4147-A177-3AD203B41FA5}">
                      <a16:colId xmlns:a16="http://schemas.microsoft.com/office/drawing/2014/main" val="1114064039"/>
                    </a:ext>
                  </a:extLst>
                </a:gridCol>
              </a:tblGrid>
              <a:tr h="67324">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56594788"/>
                  </a:ext>
                </a:extLst>
              </a:tr>
              <a:tr h="67324">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(5,323)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611502912"/>
                  </a:ext>
                </a:extLst>
              </a:tr>
              <a:tr h="6732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(485)</a:t>
                      </a:r>
                    </a:p>
                  </a:txBody>
                  <a:tcPr marL="36000" marR="36000" marT="0" marB="0" anchor="ctr">
                    <a:lnL>
                      <a:noFill/>
                    </a:lnL>
                    <a:lnR>
                      <a:noFill/>
                    </a:lnR>
                    <a:lnT>
                      <a:noFill/>
                    </a:lnT>
                    <a:lnB>
                      <a:noFill/>
                    </a:lnB>
                  </a:tcPr>
                </a:tc>
                <a:extLst>
                  <a:ext uri="{0D108BD9-81ED-4DB2-BD59-A6C34878D82A}">
                    <a16:rowId xmlns:a16="http://schemas.microsoft.com/office/drawing/2014/main" val="3840328806"/>
                  </a:ext>
                </a:extLst>
              </a:tr>
              <a:tr h="6732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(943)</a:t>
                      </a:r>
                    </a:p>
                  </a:txBody>
                  <a:tcPr marL="36000" marR="36000" marT="0" marB="0" anchor="ctr">
                    <a:lnL>
                      <a:noFill/>
                    </a:lnL>
                    <a:lnR>
                      <a:noFill/>
                    </a:lnR>
                    <a:lnT>
                      <a:noFill/>
                    </a:lnT>
                    <a:lnB>
                      <a:noFill/>
                    </a:lnB>
                  </a:tcPr>
                </a:tc>
                <a:extLst>
                  <a:ext uri="{0D108BD9-81ED-4DB2-BD59-A6C34878D82A}">
                    <a16:rowId xmlns:a16="http://schemas.microsoft.com/office/drawing/2014/main" val="1063271002"/>
                  </a:ext>
                </a:extLst>
              </a:tr>
              <a:tr h="6732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a:noFill/>
                    </a:lnB>
                  </a:tcPr>
                </a:tc>
                <a:extLst>
                  <a:ext uri="{0D108BD9-81ED-4DB2-BD59-A6C34878D82A}">
                    <a16:rowId xmlns:a16="http://schemas.microsoft.com/office/drawing/2014/main" val="3413991984"/>
                  </a:ext>
                </a:extLst>
              </a:tr>
              <a:tr h="6732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용역비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(10,038)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(11,177)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(13,985)</a:t>
                      </a:r>
                    </a:p>
                  </a:txBody>
                  <a:tcPr marL="36000" marR="36000" marT="0" marB="0" anchor="ctr">
                    <a:lnL>
                      <a:noFill/>
                    </a:lnL>
                    <a:lnR>
                      <a:noFill/>
                    </a:lnR>
                    <a:lnT>
                      <a:noFill/>
                    </a:lnT>
                    <a:lnB>
                      <a:noFill/>
                    </a:lnB>
                  </a:tcPr>
                </a:tc>
                <a:extLst>
                  <a:ext uri="{0D108BD9-81ED-4DB2-BD59-A6C34878D82A}">
                    <a16:rowId xmlns:a16="http://schemas.microsoft.com/office/drawing/2014/main" val="1967041724"/>
                  </a:ext>
                </a:extLst>
              </a:tr>
              <a:tr h="6732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예수금의 변동</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a:noFill/>
                    </a:lnT>
                    <a:lnB>
                      <a:noFill/>
                    </a:lnB>
                  </a:tcPr>
                </a:tc>
                <a:extLst>
                  <a:ext uri="{0D108BD9-81ED-4DB2-BD59-A6C34878D82A}">
                    <a16:rowId xmlns:a16="http://schemas.microsoft.com/office/drawing/2014/main" val="473284993"/>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상여충당금의 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lnT w="12700" cmpd="sng">
                      <a:noFill/>
                      <a:prstDash val="solid"/>
                    </a:lnT>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3787898"/>
                  </a:ext>
                </a:extLst>
              </a:tr>
              <a:tr h="67324">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인건비성항목의</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(16,589)</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997672046"/>
                  </a:ext>
                </a:extLst>
              </a:tr>
            </a:tbl>
          </a:graphicData>
        </a:graphic>
      </p:graphicFrame>
      <p:graphicFrame>
        <p:nvGraphicFramePr>
          <p:cNvPr id="24" name="표 23">
            <a:extLst>
              <a:ext uri="{FF2B5EF4-FFF2-40B4-BE49-F238E27FC236}">
                <a16:creationId xmlns:a16="http://schemas.microsoft.com/office/drawing/2014/main" id="{3206211C-1079-4759-BA44-D6CBE0337124}"/>
              </a:ext>
            </a:extLst>
          </p:cNvPr>
          <p:cNvGraphicFramePr>
            <a:graphicFrameLocks noGrp="1"/>
          </p:cNvGraphicFramePr>
          <p:nvPr>
            <p:extLst>
              <p:ext uri="{D42A27DB-BD31-4B8C-83A1-F6EECF244321}">
                <p14:modId xmlns:p14="http://schemas.microsoft.com/office/powerpoint/2010/main" val="805469723"/>
              </p:ext>
            </p:extLst>
          </p:nvPr>
        </p:nvGraphicFramePr>
        <p:xfrm>
          <a:off x="6145200" y="4358329"/>
          <a:ext cx="3059998" cy="1097280"/>
        </p:xfrm>
        <a:graphic>
          <a:graphicData uri="http://schemas.openxmlformats.org/drawingml/2006/table">
            <a:tbl>
              <a:tblPr/>
              <a:tblGrid>
                <a:gridCol w="672138">
                  <a:extLst>
                    <a:ext uri="{9D8B030D-6E8A-4147-A177-3AD203B41FA5}">
                      <a16:colId xmlns:a16="http://schemas.microsoft.com/office/drawing/2014/main" val="775206576"/>
                    </a:ext>
                  </a:extLst>
                </a:gridCol>
                <a:gridCol w="477572">
                  <a:extLst>
                    <a:ext uri="{9D8B030D-6E8A-4147-A177-3AD203B41FA5}">
                      <a16:colId xmlns:a16="http://schemas.microsoft.com/office/drawing/2014/main" val="3821165676"/>
                    </a:ext>
                  </a:extLst>
                </a:gridCol>
                <a:gridCol w="477572">
                  <a:extLst>
                    <a:ext uri="{9D8B030D-6E8A-4147-A177-3AD203B41FA5}">
                      <a16:colId xmlns:a16="http://schemas.microsoft.com/office/drawing/2014/main" val="4039033209"/>
                    </a:ext>
                  </a:extLst>
                </a:gridCol>
                <a:gridCol w="477572">
                  <a:extLst>
                    <a:ext uri="{9D8B030D-6E8A-4147-A177-3AD203B41FA5}">
                      <a16:colId xmlns:a16="http://schemas.microsoft.com/office/drawing/2014/main" val="3646317079"/>
                    </a:ext>
                  </a:extLst>
                </a:gridCol>
                <a:gridCol w="477572">
                  <a:extLst>
                    <a:ext uri="{9D8B030D-6E8A-4147-A177-3AD203B41FA5}">
                      <a16:colId xmlns:a16="http://schemas.microsoft.com/office/drawing/2014/main" val="3761757503"/>
                    </a:ext>
                  </a:extLst>
                </a:gridCol>
                <a:gridCol w="477572">
                  <a:extLst>
                    <a:ext uri="{9D8B030D-6E8A-4147-A177-3AD203B41FA5}">
                      <a16:colId xmlns:a16="http://schemas.microsoft.com/office/drawing/2014/main" val="1114064039"/>
                    </a:ext>
                  </a:extLst>
                </a:gridCol>
              </a:tblGrid>
              <a:tr h="67324">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56594788"/>
                  </a:ext>
                </a:extLst>
              </a:tr>
              <a:tr h="67324">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전력비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611502912"/>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연료비</a:t>
                      </a: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(3,360)</a:t>
                      </a:r>
                    </a:p>
                  </a:txBody>
                  <a:tcPr marL="36000" marR="36000" marT="0" marB="0" anchor="ctr">
                    <a:lnL>
                      <a:noFill/>
                    </a:lnL>
                    <a:lnR>
                      <a:noFill/>
                    </a:lnR>
                    <a:lnT>
                      <a:noFill/>
                    </a:lnT>
                    <a:lnB>
                      <a:noFill/>
                    </a:lnB>
                  </a:tcPr>
                </a:tc>
                <a:extLst>
                  <a:ext uri="{0D108BD9-81ED-4DB2-BD59-A6C34878D82A}">
                    <a16:rowId xmlns:a16="http://schemas.microsoft.com/office/drawing/2014/main" val="3840328806"/>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a:t>
                      </a:r>
                    </a:p>
                  </a:txBody>
                  <a:tcPr marL="36000" marR="36000" marT="0" marB="0" anchor="ctr">
                    <a:lnL>
                      <a:noFill/>
                    </a:lnL>
                    <a:lnR>
                      <a:noFill/>
                    </a:lnR>
                    <a:lnT>
                      <a:noFill/>
                    </a:lnT>
                    <a:lnB>
                      <a:noFill/>
                    </a:lnB>
                  </a:tcPr>
                </a:tc>
                <a:extLst>
                  <a:ext uri="{0D108BD9-81ED-4DB2-BD59-A6C34878D82A}">
                    <a16:rowId xmlns:a16="http://schemas.microsoft.com/office/drawing/2014/main" val="1063271002"/>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수선비</a:t>
                      </a: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(1,896)</a:t>
                      </a:r>
                    </a:p>
                  </a:txBody>
                  <a:tcPr marL="36000" marR="36000" marT="0" marB="0" anchor="ctr">
                    <a:lnL>
                      <a:noFill/>
                    </a:lnL>
                    <a:lnR>
                      <a:noFill/>
                    </a:lnR>
                    <a:lnT>
                      <a:noFill/>
                    </a:lnT>
                    <a:lnB>
                      <a:noFill/>
                    </a:lnB>
                  </a:tcPr>
                </a:tc>
                <a:extLst>
                  <a:ext uri="{0D108BD9-81ED-4DB2-BD59-A6C34878D82A}">
                    <a16:rowId xmlns:a16="http://schemas.microsoft.com/office/drawing/2014/main" val="3413991984"/>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포장비</a:t>
                      </a: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a:t>
                      </a:r>
                    </a:p>
                  </a:txBody>
                  <a:tcPr marL="36000" marR="36000" marT="0" marB="0" anchor="ctr">
                    <a:lnL>
                      <a:noFill/>
                    </a:lnL>
                    <a:lnR>
                      <a:noFill/>
                    </a:lnR>
                    <a:lnT>
                      <a:noFill/>
                    </a:lnT>
                    <a:lnB>
                      <a:noFill/>
                    </a:lnB>
                  </a:tcPr>
                </a:tc>
                <a:extLst>
                  <a:ext uri="{0D108BD9-81ED-4DB2-BD59-A6C34878D82A}">
                    <a16:rowId xmlns:a16="http://schemas.microsoft.com/office/drawing/2014/main" val="1967041724"/>
                  </a:ext>
                </a:extLst>
              </a:tr>
              <a:tr h="67324">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(688)</a:t>
                      </a:r>
                    </a:p>
                  </a:txBody>
                  <a:tcPr marL="36000" marR="36000" marT="0" marB="0" anchor="ctr">
                    <a:lnL>
                      <a:noFill/>
                    </a:lnL>
                    <a:lnR>
                      <a:noFill/>
                    </a:lnR>
                    <a:lnT>
                      <a:noFill/>
                    </a:lnT>
                    <a:lnB>
                      <a:noFill/>
                    </a:lnB>
                  </a:tcPr>
                </a:tc>
                <a:extLst>
                  <a:ext uri="{0D108BD9-81ED-4DB2-BD59-A6C34878D82A}">
                    <a16:rowId xmlns:a16="http://schemas.microsoft.com/office/drawing/2014/main" val="473284993"/>
                  </a:ext>
                </a:extLst>
              </a:tr>
              <a:tr h="67324">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w="12700" cap="flat" cmpd="sng" algn="ctr">
                      <a:noFill/>
                      <a:prstDash val="solid"/>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3787898"/>
                  </a:ext>
                </a:extLst>
              </a:tr>
              <a:tr h="67324">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제조경비의 지급</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997672046"/>
                  </a:ext>
                </a:extLst>
              </a:tr>
            </a:tbl>
          </a:graphicData>
        </a:graphic>
      </p:graphicFrame>
      <p:sp>
        <p:nvSpPr>
          <p:cNvPr id="18" name="제목 2">
            <a:extLst>
              <a:ext uri="{FF2B5EF4-FFF2-40B4-BE49-F238E27FC236}">
                <a16:creationId xmlns:a16="http://schemas.microsoft.com/office/drawing/2014/main" id="{F044AAF5-29C0-496F-B4BF-17A73AD25B1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6" name="직사각형 119">
            <a:extLst>
              <a:ext uri="{FF2B5EF4-FFF2-40B4-BE49-F238E27FC236}">
                <a16:creationId xmlns:a16="http://schemas.microsoft.com/office/drawing/2014/main" id="{C08EB412-822B-48A7-8C6B-C5C9D0A8A1A6}"/>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81494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21">
            <a:extLst>
              <a:ext uri="{FF2B5EF4-FFF2-40B4-BE49-F238E27FC236}">
                <a16:creationId xmlns:a16="http://schemas.microsoft.com/office/drawing/2014/main" id="{4CB1BDF1-5038-45FA-92B6-D4EF80B00494}"/>
              </a:ext>
            </a:extLst>
          </p:cNvPr>
          <p:cNvGraphicFramePr>
            <a:graphicFrameLocks noGrp="1"/>
          </p:cNvGraphicFramePr>
          <p:nvPr>
            <p:extLst>
              <p:ext uri="{D42A27DB-BD31-4B8C-83A1-F6EECF244321}">
                <p14:modId xmlns:p14="http://schemas.microsoft.com/office/powerpoint/2010/main" val="3195723719"/>
              </p:ext>
            </p:extLst>
          </p:nvPr>
        </p:nvGraphicFramePr>
        <p:xfrm>
          <a:off x="2138400" y="1515600"/>
          <a:ext cx="3723614" cy="3048000"/>
        </p:xfrm>
        <a:graphic>
          <a:graphicData uri="http://schemas.openxmlformats.org/drawingml/2006/table">
            <a:tbl>
              <a:tblPr/>
              <a:tblGrid>
                <a:gridCol w="97400">
                  <a:extLst>
                    <a:ext uri="{9D8B030D-6E8A-4147-A177-3AD203B41FA5}">
                      <a16:colId xmlns:a16="http://schemas.microsoft.com/office/drawing/2014/main" val="3449057709"/>
                    </a:ext>
                  </a:extLst>
                </a:gridCol>
                <a:gridCol w="533267">
                  <a:extLst>
                    <a:ext uri="{9D8B030D-6E8A-4147-A177-3AD203B41FA5}">
                      <a16:colId xmlns:a16="http://schemas.microsoft.com/office/drawing/2014/main" val="3524006546"/>
                    </a:ext>
                  </a:extLst>
                </a:gridCol>
                <a:gridCol w="533267">
                  <a:extLst>
                    <a:ext uri="{9D8B030D-6E8A-4147-A177-3AD203B41FA5}">
                      <a16:colId xmlns:a16="http://schemas.microsoft.com/office/drawing/2014/main" val="1088854064"/>
                    </a:ext>
                  </a:extLst>
                </a:gridCol>
                <a:gridCol w="639920">
                  <a:extLst>
                    <a:ext uri="{9D8B030D-6E8A-4147-A177-3AD203B41FA5}">
                      <a16:colId xmlns:a16="http://schemas.microsoft.com/office/drawing/2014/main" val="1739528424"/>
                    </a:ext>
                  </a:extLst>
                </a:gridCol>
                <a:gridCol w="639920">
                  <a:extLst>
                    <a:ext uri="{9D8B030D-6E8A-4147-A177-3AD203B41FA5}">
                      <a16:colId xmlns:a16="http://schemas.microsoft.com/office/drawing/2014/main" val="3718630974"/>
                    </a:ext>
                  </a:extLst>
                </a:gridCol>
                <a:gridCol w="639920">
                  <a:extLst>
                    <a:ext uri="{9D8B030D-6E8A-4147-A177-3AD203B41FA5}">
                      <a16:colId xmlns:a16="http://schemas.microsoft.com/office/drawing/2014/main" val="2966622413"/>
                    </a:ext>
                  </a:extLst>
                </a:gridCol>
                <a:gridCol w="639920">
                  <a:extLst>
                    <a:ext uri="{9D8B030D-6E8A-4147-A177-3AD203B41FA5}">
                      <a16:colId xmlns:a16="http://schemas.microsoft.com/office/drawing/2014/main" val="2438380006"/>
                    </a:ext>
                  </a:extLst>
                </a:gridCol>
              </a:tblGrid>
              <a:tr h="43090">
                <a:tc gridSpan="2">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33904156"/>
                  </a:ext>
                </a:extLst>
              </a:tr>
              <a:tr h="43090">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0624480"/>
                  </a:ext>
                </a:extLst>
              </a:tr>
              <a:tr h="43090">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29060265"/>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31220987"/>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68,182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80,371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303,290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93446169"/>
                  </a:ext>
                </a:extLst>
              </a:tr>
              <a:tr h="4309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6,985</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80939471"/>
                  </a:ext>
                </a:extLst>
              </a:tr>
              <a:tr h="43090">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5326579"/>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15,628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361250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61,876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86,217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270,279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728893041"/>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원재료의 매입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(43,632)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(78,632)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(152,808)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660234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인건비성항목의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396009"/>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제조경비의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5538405"/>
                  </a:ext>
                </a:extLst>
              </a:tr>
              <a:tr h="4309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184674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701732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57885823"/>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8141972"/>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기계장치의 취득</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10823393"/>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공기구</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173826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04982684"/>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기타투자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54639271"/>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09230226"/>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39537365"/>
                  </a:ext>
                </a:extLst>
              </a:tr>
              <a:tr h="4309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배당금의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(22,146)</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85055449"/>
                  </a:ext>
                </a:extLst>
              </a:tr>
              <a:tr h="43090">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 Flow</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6,145</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7326586"/>
                  </a:ext>
                </a:extLst>
              </a:tr>
              <a:tr h="4309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0359360"/>
                  </a:ext>
                </a:extLst>
              </a:tr>
            </a:tbl>
          </a:graphicData>
        </a:graphic>
      </p:graphicFrame>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Operating Results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2018</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사업부양수 이후 추가적인 라인 증설 등은 수행하지 아니하였으며</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과거 투자활동현금흐름은 </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Maintenance </a:t>
                      </a:r>
                      <a:r>
                        <a:rPr kumimoji="0" lang="en-US" altLang="ko-KR" sz="10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CapEx</a:t>
                      </a:r>
                      <a:r>
                        <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수준에 해당함</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Operating Results (4/4)</a:t>
            </a:r>
          </a:p>
        </p:txBody>
      </p:sp>
      <p:sp>
        <p:nvSpPr>
          <p:cNvPr id="48" name="순서도: 연결자 47">
            <a:extLst>
              <a:ext uri="{FF2B5EF4-FFF2-40B4-BE49-F238E27FC236}">
                <a16:creationId xmlns:a16="http://schemas.microsoft.com/office/drawing/2014/main" id="{3F6BF513-FAA5-48D0-8821-588976874340}"/>
              </a:ext>
            </a:extLst>
          </p:cNvPr>
          <p:cNvSpPr/>
          <p:nvPr/>
        </p:nvSpPr>
        <p:spPr bwMode="auto">
          <a:xfrm>
            <a:off x="5987899" y="1530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59CF5DB7-3E8D-44C4-8F87-E0F9C9E9A1DF}"/>
              </a:ext>
            </a:extLst>
          </p:cNvPr>
          <p:cNvSpPr txBox="1"/>
          <p:nvPr/>
        </p:nvSpPr>
        <p:spPr>
          <a:xfrm>
            <a:off x="6170400" y="1522800"/>
            <a:ext cx="3242775" cy="1985223"/>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판매관리비의 지급 </a:t>
            </a:r>
            <a:r>
              <a:rPr lang="en-US" altLang="ko-KR" sz="900" b="1" u="sng" dirty="0">
                <a:latin typeface="Arial" panose="020B0604020202020204" pitchFamily="34" charset="0"/>
                <a:cs typeface="Arial" panose="020B0604020202020204" pitchFamily="34" charset="0"/>
              </a:rPr>
              <a:t>((-)93</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dirty="0">
              <a:latin typeface="Arial" panose="020B0604020202020204" pitchFamily="34" charset="0"/>
              <a:cs typeface="Arial" panose="020B0604020202020204" pitchFamily="34" charset="0"/>
            </a:endParaRPr>
          </a:p>
          <a:p>
            <a:pPr marL="144000" indent="-108000">
              <a:lnSpc>
                <a:spcPts val="1200"/>
              </a:lnSpc>
              <a:spcBef>
                <a:spcPts val="1200"/>
              </a:spcBef>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회사의 판매관리비 지출 중 큰 비중을 차지하는 항목은 지급수수료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운반비</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샘플비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판매수수료 등에 해당함</a:t>
            </a:r>
            <a:endParaRPr lang="en-US" altLang="ko-KR" sz="800" dirty="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판매관리비 관련 자산부채에는 미지급금 및 미지급비용 계정이 포함됨</a:t>
            </a:r>
            <a:endParaRPr lang="en-US" altLang="ko-KR" sz="800" dirty="0">
              <a:latin typeface="Arial" panose="020B0604020202020204" pitchFamily="34" charset="0"/>
              <a:cs typeface="Arial" panose="020B0604020202020204" pitchFamily="34" charset="0"/>
            </a:endParaRPr>
          </a:p>
        </p:txBody>
      </p:sp>
      <p:sp>
        <p:nvSpPr>
          <p:cNvPr id="67" name="직사각형 66">
            <a:extLst>
              <a:ext uri="{FF2B5EF4-FFF2-40B4-BE49-F238E27FC236}">
                <a16:creationId xmlns:a16="http://schemas.microsoft.com/office/drawing/2014/main" id="{795C775C-B5C8-48E0-80C4-C3689E562995}"/>
              </a:ext>
            </a:extLst>
          </p:cNvPr>
          <p:cNvSpPr/>
          <p:nvPr/>
        </p:nvSpPr>
        <p:spPr>
          <a:xfrm>
            <a:off x="2210241" y="3099008"/>
            <a:ext cx="3650275"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51B9B9AA-753B-4E88-AE0A-EDBDA297FB55}"/>
              </a:ext>
            </a:extLst>
          </p:cNvPr>
          <p:cNvSpPr/>
          <p:nvPr/>
        </p:nvSpPr>
        <p:spPr>
          <a:xfrm>
            <a:off x="2120019" y="3341414"/>
            <a:ext cx="3744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순서도: 연결자 60">
            <a:extLst>
              <a:ext uri="{FF2B5EF4-FFF2-40B4-BE49-F238E27FC236}">
                <a16:creationId xmlns:a16="http://schemas.microsoft.com/office/drawing/2014/main" id="{4EB79506-3331-4B5D-8850-4E306B7B6622}"/>
              </a:ext>
            </a:extLst>
          </p:cNvPr>
          <p:cNvSpPr/>
          <p:nvPr/>
        </p:nvSpPr>
        <p:spPr bwMode="auto">
          <a:xfrm>
            <a:off x="5987899" y="35815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2" name="TextBox 61">
            <a:extLst>
              <a:ext uri="{FF2B5EF4-FFF2-40B4-BE49-F238E27FC236}">
                <a16:creationId xmlns:a16="http://schemas.microsoft.com/office/drawing/2014/main" id="{FBB6B84C-0516-491E-941F-10F9C1A0C26C}"/>
              </a:ext>
            </a:extLst>
          </p:cNvPr>
          <p:cNvSpPr txBox="1"/>
          <p:nvPr/>
        </p:nvSpPr>
        <p:spPr>
          <a:xfrm>
            <a:off x="6170400" y="3575971"/>
            <a:ext cx="3242775" cy="1331198"/>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투자</a:t>
            </a:r>
            <a:r>
              <a:rPr lang="en-US" altLang="ko-KR" sz="900" b="1" u="sng" dirty="0">
                <a:latin typeface="Arial" panose="020B0604020202020204" pitchFamily="34" charset="0"/>
                <a:cs typeface="Arial" panose="020B0604020202020204" pitchFamily="34" charset="0"/>
              </a:rPr>
              <a:t>CF</a:t>
            </a:r>
            <a:r>
              <a:rPr lang="ko-KR" altLang="en-US" sz="900" b="1" u="sng" dirty="0">
                <a:latin typeface="Arial" panose="020B0604020202020204" pitchFamily="34" charset="0"/>
                <a:cs typeface="Arial" panose="020B0604020202020204" pitchFamily="34" charset="0"/>
              </a:rPr>
              <a:t> </a:t>
            </a:r>
            <a:r>
              <a:rPr lang="en-US" altLang="ko-KR" sz="900" b="1" u="sng" dirty="0">
                <a:latin typeface="Arial" panose="020B0604020202020204" pitchFamily="34" charset="0"/>
                <a:cs typeface="Arial" panose="020B0604020202020204" pitchFamily="34" charset="0"/>
              </a:rPr>
              <a:t>((-)31</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endParaRPr lang="en-US" altLang="ko-KR" sz="800" b="1"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투자활동현금흐름의 대부분은 기계장치의 취득 및 공기구</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비품의 취득에 해당함</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과거 취득한 기계장치는 대부분 소방방재설비 및 기존 설비의 개선 관련 지출에 해당하며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사업양수도 이후 추가적인 라인 증설 등은 수행하지 아니하였음</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 제시 사업계획에 따르면</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향후 투자활동 </a:t>
            </a:r>
            <a:r>
              <a:rPr lang="en-US" altLang="ko-KR" sz="800" dirty="0">
                <a:latin typeface="Arial" panose="020B0604020202020204" pitchFamily="34" charset="0"/>
                <a:cs typeface="Arial" panose="020B0604020202020204" pitchFamily="34" charset="0"/>
              </a:rPr>
              <a:t>Cash-out</a:t>
            </a:r>
            <a:r>
              <a:rPr lang="ko-KR" altLang="en-US" sz="800" dirty="0">
                <a:latin typeface="Arial" panose="020B0604020202020204" pitchFamily="34" charset="0"/>
                <a:cs typeface="Arial" panose="020B0604020202020204" pitchFamily="34" charset="0"/>
              </a:rPr>
              <a:t>은 약 </a:t>
            </a:r>
            <a:r>
              <a:rPr lang="en-US" altLang="ko-KR" sz="800" dirty="0">
                <a:latin typeface="Arial" panose="020B0604020202020204" pitchFamily="34" charset="0"/>
                <a:cs typeface="Arial" panose="020B0604020202020204" pitchFamily="34" charset="0"/>
              </a:rPr>
              <a:t>1,128</a:t>
            </a:r>
            <a:r>
              <a:rPr lang="ko-KR" altLang="en-US" sz="800" dirty="0">
                <a:latin typeface="Arial" panose="020B0604020202020204" pitchFamily="34" charset="0"/>
                <a:cs typeface="Arial" panose="020B0604020202020204" pitchFamily="34" charset="0"/>
              </a:rPr>
              <a:t>억원 가량 발생할 것으로 예상됨</a:t>
            </a:r>
            <a:endParaRPr lang="en-US" altLang="ko-KR" sz="800" dirty="0">
              <a:latin typeface="Arial" panose="020B0604020202020204" pitchFamily="34" charset="0"/>
              <a:cs typeface="Arial" panose="020B0604020202020204" pitchFamily="34" charset="0"/>
            </a:endParaRPr>
          </a:p>
        </p:txBody>
      </p:sp>
      <p:graphicFrame>
        <p:nvGraphicFramePr>
          <p:cNvPr id="5" name="표 4">
            <a:extLst>
              <a:ext uri="{FF2B5EF4-FFF2-40B4-BE49-F238E27FC236}">
                <a16:creationId xmlns:a16="http://schemas.microsoft.com/office/drawing/2014/main" id="{2B501EF7-2240-4B4B-8749-9A30678AA279}"/>
              </a:ext>
            </a:extLst>
          </p:cNvPr>
          <p:cNvGraphicFramePr>
            <a:graphicFrameLocks noGrp="1"/>
          </p:cNvGraphicFramePr>
          <p:nvPr>
            <p:extLst>
              <p:ext uri="{D42A27DB-BD31-4B8C-83A1-F6EECF244321}">
                <p14:modId xmlns:p14="http://schemas.microsoft.com/office/powerpoint/2010/main" val="3135357714"/>
              </p:ext>
            </p:extLst>
          </p:nvPr>
        </p:nvGraphicFramePr>
        <p:xfrm>
          <a:off x="6145200" y="1717167"/>
          <a:ext cx="3059998" cy="1097280"/>
        </p:xfrm>
        <a:graphic>
          <a:graphicData uri="http://schemas.openxmlformats.org/drawingml/2006/table">
            <a:tbl>
              <a:tblPr/>
              <a:tblGrid>
                <a:gridCol w="672138">
                  <a:extLst>
                    <a:ext uri="{9D8B030D-6E8A-4147-A177-3AD203B41FA5}">
                      <a16:colId xmlns:a16="http://schemas.microsoft.com/office/drawing/2014/main" val="775206576"/>
                    </a:ext>
                  </a:extLst>
                </a:gridCol>
                <a:gridCol w="477572">
                  <a:extLst>
                    <a:ext uri="{9D8B030D-6E8A-4147-A177-3AD203B41FA5}">
                      <a16:colId xmlns:a16="http://schemas.microsoft.com/office/drawing/2014/main" val="3821165676"/>
                    </a:ext>
                  </a:extLst>
                </a:gridCol>
                <a:gridCol w="477572">
                  <a:extLst>
                    <a:ext uri="{9D8B030D-6E8A-4147-A177-3AD203B41FA5}">
                      <a16:colId xmlns:a16="http://schemas.microsoft.com/office/drawing/2014/main" val="2955753311"/>
                    </a:ext>
                  </a:extLst>
                </a:gridCol>
                <a:gridCol w="477572">
                  <a:extLst>
                    <a:ext uri="{9D8B030D-6E8A-4147-A177-3AD203B41FA5}">
                      <a16:colId xmlns:a16="http://schemas.microsoft.com/office/drawing/2014/main" val="3646317079"/>
                    </a:ext>
                  </a:extLst>
                </a:gridCol>
                <a:gridCol w="477572">
                  <a:extLst>
                    <a:ext uri="{9D8B030D-6E8A-4147-A177-3AD203B41FA5}">
                      <a16:colId xmlns:a16="http://schemas.microsoft.com/office/drawing/2014/main" val="3761757503"/>
                    </a:ext>
                  </a:extLst>
                </a:gridCol>
                <a:gridCol w="477572">
                  <a:extLst>
                    <a:ext uri="{9D8B030D-6E8A-4147-A177-3AD203B41FA5}">
                      <a16:colId xmlns:a16="http://schemas.microsoft.com/office/drawing/2014/main" val="1114064039"/>
                    </a:ext>
                  </a:extLst>
                </a:gridCol>
              </a:tblGrid>
              <a:tr h="67324">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56594788"/>
                  </a:ext>
                </a:extLst>
              </a:tr>
              <a:tr h="67324">
                <a:tc gridSpan="2">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지급수수료</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611502912"/>
                  </a:ext>
                </a:extLst>
              </a:tr>
              <a:tr h="6732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(2,421)</a:t>
                      </a:r>
                    </a:p>
                  </a:txBody>
                  <a:tcPr marL="36000" marR="36000" marT="0" marB="0" anchor="ctr">
                    <a:lnL>
                      <a:noFill/>
                    </a:lnL>
                    <a:lnR>
                      <a:noFill/>
                    </a:lnR>
                    <a:lnT>
                      <a:noFill/>
                    </a:lnT>
                    <a:lnB>
                      <a:noFill/>
                    </a:lnB>
                  </a:tcPr>
                </a:tc>
                <a:extLst>
                  <a:ext uri="{0D108BD9-81ED-4DB2-BD59-A6C34878D82A}">
                    <a16:rowId xmlns:a16="http://schemas.microsoft.com/office/drawing/2014/main" val="3840328806"/>
                  </a:ext>
                </a:extLst>
              </a:tr>
              <a:tr h="6732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샘플비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a:t>
                      </a:r>
                    </a:p>
                  </a:txBody>
                  <a:tcPr marL="36000" marR="36000" marT="0" marB="0" anchor="ctr">
                    <a:lnL>
                      <a:noFill/>
                    </a:lnL>
                    <a:lnR>
                      <a:noFill/>
                    </a:lnR>
                    <a:lnT>
                      <a:noFill/>
                    </a:lnT>
                    <a:lnB>
                      <a:noFill/>
                    </a:lnB>
                  </a:tcPr>
                </a:tc>
                <a:extLst>
                  <a:ext uri="{0D108BD9-81ED-4DB2-BD59-A6C34878D82A}">
                    <a16:rowId xmlns:a16="http://schemas.microsoft.com/office/drawing/2014/main" val="1063271002"/>
                  </a:ext>
                </a:extLst>
              </a:tr>
              <a:tr h="6732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판매수수료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tcPr>
                </a:tc>
                <a:extLst>
                  <a:ext uri="{0D108BD9-81ED-4DB2-BD59-A6C34878D82A}">
                    <a16:rowId xmlns:a16="http://schemas.microsoft.com/office/drawing/2014/main" val="3413991984"/>
                  </a:ext>
                </a:extLst>
              </a:tr>
              <a:tr h="67324">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미지급금의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1,868</a:t>
                      </a:r>
                    </a:p>
                  </a:txBody>
                  <a:tcPr marL="36000" marR="36000" marT="0" marB="0" anchor="ctr">
                    <a:lnL>
                      <a:noFill/>
                    </a:lnL>
                    <a:lnR>
                      <a:noFill/>
                    </a:lnR>
                    <a:lnT>
                      <a:noFill/>
                    </a:lnT>
                    <a:lnB>
                      <a:noFill/>
                    </a:lnB>
                  </a:tcPr>
                </a:tc>
                <a:extLst>
                  <a:ext uri="{0D108BD9-81ED-4DB2-BD59-A6C34878D82A}">
                    <a16:rowId xmlns:a16="http://schemas.microsoft.com/office/drawing/2014/main" val="1967041724"/>
                  </a:ext>
                </a:extLst>
              </a:tr>
              <a:tr h="67324">
                <a:tc gridSpan="3">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미지급비용의</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hMerge="1">
                  <a:txBody>
                    <a:bodyPr/>
                    <a:lstStyle/>
                    <a:p>
                      <a:pPr latinLnBrk="1"/>
                      <a:endParaRPr lang="ko-KR" altLang="en-US"/>
                    </a:p>
                  </a:txBody>
                  <a:tcPr>
                    <a:lnL>
                      <a:noFill/>
                    </a:lnL>
                    <a:lnR>
                      <a:noFill/>
                    </a:lnR>
                    <a:lnT>
                      <a:noFill/>
                    </a:lnT>
                    <a:lnB>
                      <a:noFill/>
                    </a:lnB>
                  </a:tcPr>
                </a:tc>
                <a:tc hMerge="1">
                  <a:txBody>
                    <a:bodyPr/>
                    <a:lstStyle/>
                    <a:p>
                      <a:pPr latinLnBrk="1"/>
                      <a:endParaRPr lang="ko-KR" altLang="en-US"/>
                    </a:p>
                  </a:txBody>
                  <a:tcP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263</a:t>
                      </a:r>
                    </a:p>
                  </a:txBody>
                  <a:tcPr marL="36000" marR="36000" marT="0" marB="0" anchor="ctr">
                    <a:lnL>
                      <a:noFill/>
                    </a:lnL>
                    <a:lnR>
                      <a:noFill/>
                    </a:lnR>
                    <a:lnT>
                      <a:noFill/>
                    </a:lnT>
                    <a:lnB>
                      <a:noFill/>
                    </a:lnB>
                  </a:tcPr>
                </a:tc>
                <a:extLst>
                  <a:ext uri="{0D108BD9-81ED-4DB2-BD59-A6C34878D82A}">
                    <a16:rowId xmlns:a16="http://schemas.microsoft.com/office/drawing/2014/main" val="473284993"/>
                  </a:ext>
                </a:extLst>
              </a:tr>
              <a:tr h="6732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2700" cmpd="sng">
                      <a:noFill/>
                      <a:prstDash val="solid"/>
                    </a:lnL>
                    <a:lnR w="12700" cap="flat" cmpd="sng" algn="ctr">
                      <a:noFill/>
                      <a:prstDash val="solid"/>
                      <a:round/>
                      <a:headEnd type="none" w="med" len="med"/>
                      <a:tailEnd type="none" w="med" len="med"/>
                    </a:lnR>
                    <a:lnT w="12700" cmpd="sng">
                      <a:noFill/>
                      <a:prstDash val="soli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270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3787898"/>
                  </a:ext>
                </a:extLst>
              </a:tr>
              <a:tr h="67324">
                <a:tc gridSpan="3">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판매관리비의</a:t>
                      </a: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지급</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hMerge="1">
                  <a:txBody>
                    <a:bodyPr/>
                    <a:lstStyle/>
                    <a:p>
                      <a:pPr latinLnBrk="1"/>
                      <a:endParaRPr lang="ko-KR" altLang="en-US"/>
                    </a:p>
                  </a:txBody>
                  <a:tcPr>
                    <a:lnL w="12700" cmpd="sng">
                      <a:noFill/>
                      <a:prstDash val="solid"/>
                    </a:lnL>
                  </a:tcPr>
                </a:tc>
                <a:tc hMerge="1">
                  <a:txBody>
                    <a:bodyPr/>
                    <a:lstStyle/>
                    <a:p>
                      <a:pPr latinLnBrk="1"/>
                      <a:endParaRPr lang="ko-KR" altLang="en-US"/>
                    </a:p>
                  </a:txBody>
                  <a:tcP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(2,311)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(4,011)</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(3,020)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997672046"/>
                  </a:ext>
                </a:extLst>
              </a:tr>
            </a:tbl>
          </a:graphicData>
        </a:graphic>
      </p:graphicFrame>
      <p:sp>
        <p:nvSpPr>
          <p:cNvPr id="17" name="직사각형 16">
            <a:extLst>
              <a:ext uri="{FF2B5EF4-FFF2-40B4-BE49-F238E27FC236}">
                <a16:creationId xmlns:a16="http://schemas.microsoft.com/office/drawing/2014/main" id="{53C42F6D-B970-49DC-9FA2-D76F8855932E}"/>
              </a:ext>
            </a:extLst>
          </p:cNvPr>
          <p:cNvSpPr/>
          <p:nvPr/>
        </p:nvSpPr>
        <p:spPr>
          <a:xfrm>
            <a:off x="2120019" y="4073266"/>
            <a:ext cx="3744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251AF4-5E79-456A-B87E-9CCD109CF0E7}"/>
              </a:ext>
            </a:extLst>
          </p:cNvPr>
          <p:cNvSpPr txBox="1"/>
          <p:nvPr/>
        </p:nvSpPr>
        <p:spPr>
          <a:xfrm>
            <a:off x="2120019" y="4593960"/>
            <a:ext cx="3740497" cy="246221"/>
          </a:xfrm>
          <a:prstGeom prst="rect">
            <a:avLst/>
          </a:prstGeom>
          <a:noFill/>
        </p:spPr>
        <p:txBody>
          <a:bodyPr wrap="square" lIns="0" tIns="0" rIns="0" bIns="0" rtlCol="0">
            <a:spAutoFit/>
          </a:bodyPr>
          <a:lstStyle/>
          <a:p>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cs typeface="Arial" panose="020B0604020202020204" pitchFamily="34" charset="0"/>
              </a:rPr>
              <a:t>외환차익</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외환차손</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선급비용의 변동</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부가세대급금의</a:t>
            </a:r>
            <a:r>
              <a:rPr lang="ko-KR" altLang="en-US" sz="800" dirty="0">
                <a:latin typeface="Arial" panose="020B0604020202020204" pitchFamily="34" charset="0"/>
                <a:cs typeface="Arial" panose="020B0604020202020204" pitchFamily="34" charset="0"/>
              </a:rPr>
              <a:t> 변동 등으로 구성됨</a:t>
            </a:r>
            <a:endParaRPr lang="en-US" altLang="ko-KR" sz="800" dirty="0">
              <a:latin typeface="Arial" panose="020B0604020202020204" pitchFamily="34" charset="0"/>
              <a:cs typeface="Arial" panose="020B0604020202020204" pitchFamily="34" charset="0"/>
            </a:endParaRPr>
          </a:p>
          <a:p>
            <a:r>
              <a:rPr lang="en-US" altLang="ko-KR" sz="800" dirty="0">
                <a:latin typeface="Arial" panose="020B0604020202020204" pitchFamily="34" charset="0"/>
                <a:cs typeface="Arial" panose="020B0604020202020204" pitchFamily="34" charset="0"/>
              </a:rPr>
              <a:t>Note 2: </a:t>
            </a:r>
            <a:r>
              <a:rPr lang="ko-KR" altLang="en-US" sz="800" dirty="0">
                <a:latin typeface="Arial" panose="020B0604020202020204" pitchFamily="34" charset="0"/>
                <a:cs typeface="Arial" panose="020B0604020202020204" pitchFamily="34" charset="0"/>
              </a:rPr>
              <a:t>보증금의 취득 및 처분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차량운반구의 취득</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기계장치의 처분 등으로 구성됨</a:t>
            </a:r>
          </a:p>
        </p:txBody>
      </p:sp>
      <p:sp>
        <p:nvSpPr>
          <p:cNvPr id="20" name="순서도: 연결자 19">
            <a:extLst>
              <a:ext uri="{FF2B5EF4-FFF2-40B4-BE49-F238E27FC236}">
                <a16:creationId xmlns:a16="http://schemas.microsoft.com/office/drawing/2014/main" id="{4FCA5F9E-7828-4983-A401-CDB4F38E50AB}"/>
              </a:ext>
            </a:extLst>
          </p:cNvPr>
          <p:cNvSpPr/>
          <p:nvPr/>
        </p:nvSpPr>
        <p:spPr bwMode="auto">
          <a:xfrm>
            <a:off x="5987899" y="49996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21" name="TextBox 20">
            <a:extLst>
              <a:ext uri="{FF2B5EF4-FFF2-40B4-BE49-F238E27FC236}">
                <a16:creationId xmlns:a16="http://schemas.microsoft.com/office/drawing/2014/main" id="{A22B9B4D-1C84-4E70-A964-7C5F7A655506}"/>
              </a:ext>
            </a:extLst>
          </p:cNvPr>
          <p:cNvSpPr txBox="1"/>
          <p:nvPr/>
        </p:nvSpPr>
        <p:spPr>
          <a:xfrm>
            <a:off x="6170400" y="4994123"/>
            <a:ext cx="3242775" cy="1138838"/>
          </a:xfrm>
          <a:prstGeom prst="rect">
            <a:avLst/>
          </a:prstGeom>
          <a:noFill/>
        </p:spPr>
        <p:txBody>
          <a:bodyPr wrap="square" lIns="0" tIns="0" rIns="0" bIns="0" rtlCol="0">
            <a:spAutoFit/>
          </a:bodyPr>
          <a:lstStyle/>
          <a:p>
            <a:pPr>
              <a:lnSpc>
                <a:spcPts val="1200"/>
              </a:lnSpc>
            </a:pPr>
            <a:r>
              <a:rPr lang="ko-KR" altLang="en-US" sz="900" b="1" u="sng" dirty="0">
                <a:latin typeface="Arial" panose="020B0604020202020204" pitchFamily="34" charset="0"/>
                <a:cs typeface="Arial" panose="020B0604020202020204" pitchFamily="34" charset="0"/>
              </a:rPr>
              <a:t>차입금 현금유입 </a:t>
            </a:r>
            <a:r>
              <a:rPr lang="en-US" altLang="ko-KR" sz="900" b="1" u="sng" dirty="0">
                <a:latin typeface="Arial" panose="020B0604020202020204" pitchFamily="34" charset="0"/>
                <a:cs typeface="Arial" panose="020B0604020202020204" pitchFamily="34" charset="0"/>
              </a:rPr>
              <a:t>(55</a:t>
            </a:r>
            <a:r>
              <a:rPr lang="ko-KR" altLang="en-US" sz="900" b="1" u="sng" dirty="0">
                <a:latin typeface="Arial" panose="020B0604020202020204" pitchFamily="34" charset="0"/>
                <a:cs typeface="Arial" panose="020B0604020202020204" pitchFamily="34" charset="0"/>
              </a:rPr>
              <a:t>억원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 </a:t>
            </a:r>
            <a:endParaRPr lang="en-US" altLang="ko-KR" sz="800" b="1"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회사는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현재 매출채권회전기일과 매입채무회전기일 간 약 </a:t>
            </a:r>
            <a:r>
              <a:rPr lang="en-US" altLang="ko-KR" sz="800" dirty="0">
                <a:latin typeface="Arial" panose="020B0604020202020204" pitchFamily="34" charset="0"/>
                <a:cs typeface="Arial" panose="020B0604020202020204" pitchFamily="34" charset="0"/>
              </a:rPr>
              <a:t>79</a:t>
            </a:r>
            <a:r>
              <a:rPr lang="ko-KR" altLang="en-US" sz="800" dirty="0">
                <a:latin typeface="Arial" panose="020B0604020202020204" pitchFamily="34" charset="0"/>
                <a:cs typeface="Arial" panose="020B0604020202020204" pitchFamily="34" charset="0"/>
              </a:rPr>
              <a:t>일의 차이가 존재하며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분기별로 분석했을 경우 약 </a:t>
            </a:r>
            <a:r>
              <a:rPr lang="en-US" altLang="ko-KR" sz="800" dirty="0">
                <a:latin typeface="Arial" panose="020B0604020202020204" pitchFamily="34" charset="0"/>
                <a:cs typeface="Arial" panose="020B0604020202020204" pitchFamily="34" charset="0"/>
              </a:rPr>
              <a:t>95</a:t>
            </a:r>
            <a:r>
              <a:rPr lang="ko-KR" altLang="en-US" sz="800" dirty="0">
                <a:latin typeface="Arial" panose="020B0604020202020204" pitchFamily="34" charset="0"/>
                <a:cs typeface="Arial" panose="020B0604020202020204" pitchFamily="34" charset="0"/>
              </a:rPr>
              <a:t>일의 차이까지 존재하는 것으로 확인됨</a:t>
            </a:r>
            <a:endParaRPr lang="en-US" altLang="ko-KR" sz="800" dirty="0">
              <a:latin typeface="Arial" panose="020B0604020202020204" pitchFamily="34" charset="0"/>
              <a:cs typeface="Arial" panose="020B0604020202020204" pitchFamily="34" charset="0"/>
            </a:endParaRPr>
          </a:p>
          <a:p>
            <a:pPr marL="144000" indent="-108000">
              <a:lnSpc>
                <a:spcPts val="1200"/>
              </a:lnSpc>
              <a:spcBef>
                <a:spcPts val="300"/>
              </a:spcBef>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회사의 </a:t>
            </a:r>
            <a:r>
              <a:rPr lang="en-US" altLang="ko-KR" sz="800" dirty="0">
                <a:latin typeface="Arial" panose="020B0604020202020204" pitchFamily="34" charset="0"/>
                <a:cs typeface="Arial" panose="020B0604020202020204" pitchFamily="34" charset="0"/>
              </a:rPr>
              <a:t>GP%</a:t>
            </a:r>
            <a:r>
              <a:rPr lang="ko-KR" altLang="en-US" sz="800" dirty="0">
                <a:latin typeface="Arial" panose="020B0604020202020204" pitchFamily="34" charset="0"/>
                <a:cs typeface="Arial" panose="020B0604020202020204" pitchFamily="34" charset="0"/>
              </a:rPr>
              <a:t>는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 현재 약 </a:t>
            </a:r>
            <a:r>
              <a:rPr lang="en-US" altLang="ko-KR" sz="800" dirty="0">
                <a:latin typeface="Arial" panose="020B0604020202020204" pitchFamily="34" charset="0"/>
                <a:cs typeface="Arial" panose="020B0604020202020204" pitchFamily="34" charset="0"/>
              </a:rPr>
              <a:t>37%</a:t>
            </a:r>
            <a:r>
              <a:rPr lang="ko-KR" altLang="en-US" sz="800" dirty="0">
                <a:latin typeface="Arial" panose="020B0604020202020204" pitchFamily="34" charset="0"/>
                <a:cs typeface="Arial" panose="020B0604020202020204" pitchFamily="34" charset="0"/>
              </a:rPr>
              <a:t>에 해당하여 운전자본 관련 유의적인 </a:t>
            </a:r>
            <a:r>
              <a:rPr lang="en-US" altLang="ko-KR" sz="800" dirty="0">
                <a:latin typeface="Arial" panose="020B0604020202020204" pitchFamily="34" charset="0"/>
                <a:cs typeface="Arial" panose="020B0604020202020204" pitchFamily="34" charset="0"/>
              </a:rPr>
              <a:t>risk</a:t>
            </a:r>
            <a:r>
              <a:rPr lang="ko-KR" altLang="en-US" sz="800" dirty="0">
                <a:latin typeface="Arial" panose="020B0604020202020204" pitchFamily="34" charset="0"/>
                <a:cs typeface="Arial" panose="020B0604020202020204" pitchFamily="34" charset="0"/>
              </a:rPr>
              <a:t>는 없을 것으로 판단되나</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단기적 유동성 악화를 대비하여 일부 안전현금 확보의 필요성이 존재함</a:t>
            </a:r>
            <a:endParaRPr lang="en-US" altLang="ko-KR" sz="800" dirty="0">
              <a:latin typeface="Arial" panose="020B0604020202020204" pitchFamily="34" charset="0"/>
              <a:cs typeface="Arial" panose="020B0604020202020204" pitchFamily="34" charset="0"/>
            </a:endParaRPr>
          </a:p>
        </p:txBody>
      </p:sp>
      <p:sp>
        <p:nvSpPr>
          <p:cNvPr id="24" name="제목 2">
            <a:extLst>
              <a:ext uri="{FF2B5EF4-FFF2-40B4-BE49-F238E27FC236}">
                <a16:creationId xmlns:a16="http://schemas.microsoft.com/office/drawing/2014/main" id="{ACDD353A-248E-4D08-9BFF-C5ECB1E5BBCC}"/>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8" name="순서도: 연결자 67">
            <a:extLst>
              <a:ext uri="{FF2B5EF4-FFF2-40B4-BE49-F238E27FC236}">
                <a16:creationId xmlns:a16="http://schemas.microsoft.com/office/drawing/2014/main" id="{FB24669C-CD28-4B04-B1A7-F64484B3F82C}"/>
              </a:ext>
            </a:extLst>
          </p:cNvPr>
          <p:cNvSpPr/>
          <p:nvPr/>
        </p:nvSpPr>
        <p:spPr bwMode="auto">
          <a:xfrm>
            <a:off x="2120020" y="30886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D422950B-3CC4-475B-BE3B-011B8C2E80AA}"/>
              </a:ext>
            </a:extLst>
          </p:cNvPr>
          <p:cNvSpPr/>
          <p:nvPr/>
        </p:nvSpPr>
        <p:spPr bwMode="auto">
          <a:xfrm>
            <a:off x="2029799" y="40629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036EDA51-EADA-465C-B98C-CC7F1D3CAB47}"/>
              </a:ext>
            </a:extLst>
          </p:cNvPr>
          <p:cNvSpPr/>
          <p:nvPr/>
        </p:nvSpPr>
        <p:spPr bwMode="auto">
          <a:xfrm>
            <a:off x="2029799" y="333109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23" name="직사각형 119">
            <a:extLst>
              <a:ext uri="{FF2B5EF4-FFF2-40B4-BE49-F238E27FC236}">
                <a16:creationId xmlns:a16="http://schemas.microsoft.com/office/drawing/2014/main" id="{801B10E8-D108-4742-86E2-0F25617CE0B9}"/>
              </a:ext>
            </a:extLst>
          </p:cNvPr>
          <p:cNvSpPr/>
          <p:nvPr/>
        </p:nvSpPr>
        <p:spPr bwMode="auto">
          <a:xfrm>
            <a:off x="-636544" y="599203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549007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877997137"/>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12</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tx1"/>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71</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1" name="차트 70">
                <a:extLst>
                  <a:ext uri="{FF2B5EF4-FFF2-40B4-BE49-F238E27FC236}">
                    <a16:creationId xmlns:a16="http://schemas.microsoft.com/office/drawing/2014/main" id="{39C83FF2-CB16-4CBD-A1E1-02230DF9FC2A}"/>
                  </a:ext>
                </a:extLst>
              </p:cNvPr>
              <p:cNvGraphicFramePr/>
              <p:nvPr/>
            </p:nvGraphicFramePr>
            <p:xfrm>
              <a:off x="495299" y="1846231"/>
              <a:ext cx="8934451" cy="272929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1" name="차트 70">
                <a:extLst>
                  <a:ext uri="{FF2B5EF4-FFF2-40B4-BE49-F238E27FC236}">
                    <a16:creationId xmlns:a16="http://schemas.microsoft.com/office/drawing/2014/main" id="{39C83FF2-CB16-4CBD-A1E1-02230DF9FC2A}"/>
                  </a:ext>
                </a:extLst>
              </p:cNvPr>
              <p:cNvPicPr>
                <a:picLocks noGrp="1" noRot="1" noChangeAspect="1" noMove="1" noResize="1" noEditPoints="1" noAdjustHandles="1" noChangeArrowheads="1" noChangeShapeType="1"/>
              </p:cNvPicPr>
              <p:nvPr/>
            </p:nvPicPr>
            <p:blipFill>
              <a:blip r:embed="rId4"/>
              <a:stretch>
                <a:fillRect/>
              </a:stretch>
            </p:blipFill>
            <p:spPr>
              <a:xfrm>
                <a:off x="495299" y="1846231"/>
                <a:ext cx="8934451" cy="2729299"/>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601200" y="4522122"/>
            <a:ext cx="8703600" cy="1553259"/>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회사의 매출은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682</a:t>
            </a:r>
            <a:r>
              <a:rPr lang="ko-KR" altLang="en-US" sz="900" dirty="0">
                <a:solidFill>
                  <a:srgbClr val="000000"/>
                </a:solidFill>
                <a:latin typeface="Arial" panose="020B0604020202020204" pitchFamily="34" charset="0"/>
                <a:cs typeface="Arial" panose="020B0604020202020204" pitchFamily="34" charset="0"/>
              </a:rPr>
              <a:t>억원 수준이었으며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 중 약 </a:t>
            </a:r>
            <a:r>
              <a:rPr lang="en-US" altLang="ko-KR" sz="900" dirty="0">
                <a:solidFill>
                  <a:srgbClr val="000000"/>
                </a:solidFill>
                <a:latin typeface="Arial" panose="020B0604020202020204" pitchFamily="34" charset="0"/>
                <a:cs typeface="Arial" panose="020B0604020202020204" pitchFamily="34" charset="0"/>
              </a:rPr>
              <a:t>49.8%</a:t>
            </a:r>
            <a:r>
              <a:rPr lang="ko-KR" altLang="en-US" sz="900" dirty="0">
                <a:solidFill>
                  <a:srgbClr val="000000"/>
                </a:solidFill>
                <a:latin typeface="Arial" panose="020B0604020202020204" pitchFamily="34" charset="0"/>
                <a:cs typeface="Arial" panose="020B0604020202020204" pitchFamily="34" charset="0"/>
              </a:rPr>
              <a:t>를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매출이 차지하였음</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년의 매출은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대비 약 </a:t>
            </a:r>
            <a:r>
              <a:rPr lang="en-US" altLang="ko-KR" sz="900" dirty="0">
                <a:solidFill>
                  <a:srgbClr val="000000"/>
                </a:solidFill>
                <a:latin typeface="Arial" panose="020B0604020202020204" pitchFamily="34" charset="0"/>
                <a:cs typeface="Arial" panose="020B0604020202020204" pitchFamily="34" charset="0"/>
              </a:rPr>
              <a:t>122</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(17.9%) </a:t>
            </a:r>
            <a:r>
              <a:rPr lang="ko-KR" altLang="en-US" sz="900" dirty="0">
                <a:solidFill>
                  <a:srgbClr val="000000"/>
                </a:solidFill>
                <a:latin typeface="Arial" panose="020B0604020202020204" pitchFamily="34" charset="0"/>
                <a:cs typeface="Arial" panose="020B0604020202020204" pitchFamily="34" charset="0"/>
              </a:rPr>
              <a:t>상승하였으며</a:t>
            </a:r>
            <a:r>
              <a:rPr lang="en-US" altLang="ko-KR" sz="900" dirty="0">
                <a:solidFill>
                  <a:srgbClr val="000000"/>
                </a:solidFill>
                <a:latin typeface="Arial" panose="020B0604020202020204" pitchFamily="34" charset="0"/>
                <a:cs typeface="Arial" panose="020B0604020202020204" pitchFamily="34" charset="0"/>
              </a:rPr>
              <a:t>, Apple</a:t>
            </a:r>
            <a:r>
              <a:rPr lang="ko-KR" altLang="en-US" sz="900" dirty="0">
                <a:solidFill>
                  <a:srgbClr val="000000"/>
                </a:solidFill>
                <a:latin typeface="Arial" panose="020B0604020202020204" pitchFamily="34" charset="0"/>
                <a:cs typeface="Arial" panose="020B0604020202020204" pitchFamily="34" charset="0"/>
              </a:rPr>
              <a:t>향 매출 </a:t>
            </a:r>
            <a:r>
              <a:rPr lang="en-US" altLang="ko-KR" sz="900" dirty="0">
                <a:solidFill>
                  <a:srgbClr val="000000"/>
                </a:solidFill>
                <a:latin typeface="Arial" panose="020B0604020202020204" pitchFamily="34" charset="0"/>
                <a:cs typeface="Arial" panose="020B0604020202020204" pitchFamily="34" charset="0"/>
              </a:rPr>
              <a:t>324</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매출 </a:t>
            </a:r>
            <a:r>
              <a:rPr lang="en-US" altLang="ko-KR" sz="900" dirty="0">
                <a:solidFill>
                  <a:srgbClr val="000000"/>
                </a:solidFill>
                <a:latin typeface="Arial" panose="020B0604020202020204" pitchFamily="34" charset="0"/>
                <a:cs typeface="Arial" panose="020B0604020202020204" pitchFamily="34" charset="0"/>
              </a:rPr>
              <a:t>453</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a:t>
            </a:r>
            <a:r>
              <a:rPr lang="en-US" altLang="ko-KR" sz="900" dirty="0">
                <a:solidFill>
                  <a:srgbClr val="000000"/>
                </a:solidFill>
                <a:latin typeface="Arial" panose="020B0604020202020204" pitchFamily="34" charset="0"/>
                <a:cs typeface="Arial" panose="020B0604020202020204" pitchFamily="34" charset="0"/>
              </a:rPr>
              <a:t>Local</a:t>
            </a:r>
            <a:r>
              <a:rPr lang="ko-KR" altLang="en-US" sz="900" dirty="0">
                <a:solidFill>
                  <a:srgbClr val="000000"/>
                </a:solidFill>
                <a:latin typeface="Arial" panose="020B0604020202020204" pitchFamily="34" charset="0"/>
                <a:cs typeface="Arial" panose="020B0604020202020204" pitchFamily="34" charset="0"/>
              </a:rPr>
              <a:t> 매출 </a:t>
            </a:r>
            <a:r>
              <a:rPr lang="en-US" altLang="ko-KR" sz="900" dirty="0">
                <a:solidFill>
                  <a:srgbClr val="000000"/>
                </a:solidFill>
                <a:latin typeface="Arial" panose="020B0604020202020204" pitchFamily="34" charset="0"/>
                <a:cs typeface="Arial" panose="020B0604020202020204" pitchFamily="34" charset="0"/>
              </a:rPr>
              <a:t>305</a:t>
            </a:r>
            <a:r>
              <a:rPr lang="ko-KR" altLang="en-US" sz="900" dirty="0">
                <a:solidFill>
                  <a:srgbClr val="000000"/>
                </a:solidFill>
                <a:latin typeface="Arial" panose="020B0604020202020204" pitchFamily="34" charset="0"/>
                <a:cs typeface="Arial" panose="020B0604020202020204" pitchFamily="34" charset="0"/>
              </a:rPr>
              <a:t>억원 등 각 </a:t>
            </a:r>
            <a:r>
              <a:rPr lang="en-US" altLang="ko-KR" sz="900" dirty="0">
                <a:solidFill>
                  <a:srgbClr val="000000"/>
                </a:solidFill>
                <a:latin typeface="Arial" panose="020B0604020202020204" pitchFamily="34" charset="0"/>
                <a:cs typeface="Arial" panose="020B0604020202020204" pitchFamily="34" charset="0"/>
              </a:rPr>
              <a:t>Set</a:t>
            </a:r>
            <a:r>
              <a:rPr lang="ko-KR" altLang="en-US" sz="900" dirty="0">
                <a:solidFill>
                  <a:srgbClr val="000000"/>
                </a:solidFill>
                <a:latin typeface="Arial" panose="020B0604020202020204" pitchFamily="34" charset="0"/>
                <a:cs typeface="Arial" panose="020B0604020202020204" pitchFamily="34" charset="0"/>
              </a:rPr>
              <a:t>사별 매출이 전반적으로 상승한 데 기인함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중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667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급상승하였으며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이는 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Low-Loss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USB Dock Module</a:t>
            </a:r>
            <a:r>
              <a:rPr lang="ko-KR" altLang="en-US" sz="900" dirty="0">
                <a:solidFill>
                  <a:srgbClr val="000000"/>
                </a:solidFill>
                <a:latin typeface="Arial" panose="020B0604020202020204" pitchFamily="34" charset="0"/>
                <a:cs typeface="Arial" panose="020B0604020202020204" pitchFamily="34" charset="0"/>
              </a:rPr>
              <a:t>의 매출 </a:t>
            </a:r>
            <a:r>
              <a:rPr lang="en-US" altLang="ko-KR" sz="900" dirty="0">
                <a:solidFill>
                  <a:srgbClr val="000000"/>
                </a:solidFill>
                <a:latin typeface="Arial" panose="020B0604020202020204" pitchFamily="34" charset="0"/>
                <a:cs typeface="Arial" panose="020B0604020202020204" pitchFamily="34" charset="0"/>
              </a:rPr>
              <a:t>738</a:t>
            </a:r>
            <a:r>
              <a:rPr lang="ko-KR" altLang="en-US" sz="900" dirty="0">
                <a:solidFill>
                  <a:srgbClr val="000000"/>
                </a:solidFill>
                <a:latin typeface="Arial" panose="020B0604020202020204" pitchFamily="34" charset="0"/>
                <a:cs typeface="Arial" panose="020B0604020202020204" pitchFamily="34" charset="0"/>
              </a:rPr>
              <a:t>억원 증가효과에서 대부분 기인함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중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매출 또한 </a:t>
            </a:r>
            <a:r>
              <a:rPr lang="en-US" altLang="ko-KR" sz="900" dirty="0">
                <a:solidFill>
                  <a:srgbClr val="000000"/>
                </a:solidFill>
                <a:latin typeface="Arial" panose="020B0604020202020204" pitchFamily="34" charset="0"/>
                <a:cs typeface="Arial" panose="020B0604020202020204" pitchFamily="34" charset="0"/>
              </a:rPr>
              <a:t>Low-Loss </a:t>
            </a:r>
            <a:r>
              <a:rPr lang="ko-KR" altLang="en-US" sz="900" dirty="0">
                <a:solidFill>
                  <a:srgbClr val="000000"/>
                </a:solidFill>
                <a:latin typeface="Arial" panose="020B0604020202020204" pitchFamily="34" charset="0"/>
                <a:cs typeface="Arial" panose="020B0604020202020204" pitchFamily="34" charset="0"/>
              </a:rPr>
              <a:t>제품 중 </a:t>
            </a:r>
            <a:r>
              <a:rPr lang="en-US" altLang="ko-KR" sz="900" dirty="0">
                <a:solidFill>
                  <a:srgbClr val="000000"/>
                </a:solidFill>
                <a:latin typeface="Arial" panose="020B0604020202020204" pitchFamily="34" charset="0"/>
                <a:cs typeface="Arial" panose="020B0604020202020204" pitchFamily="34" charset="0"/>
              </a:rPr>
              <a:t>5G</a:t>
            </a:r>
            <a:r>
              <a:rPr lang="ko-KR" altLang="en-US" sz="900" dirty="0">
                <a:solidFill>
                  <a:srgbClr val="000000"/>
                </a:solidFill>
                <a:latin typeface="Arial" panose="020B0604020202020204" pitchFamily="34" charset="0"/>
                <a:cs typeface="Arial" panose="020B0604020202020204" pitchFamily="34" charset="0"/>
              </a:rPr>
              <a:t>케이블 </a:t>
            </a:r>
            <a:r>
              <a:rPr lang="en-US" altLang="ko-KR" sz="900" dirty="0">
                <a:solidFill>
                  <a:srgbClr val="000000"/>
                </a:solidFill>
                <a:latin typeface="Arial" panose="020B0604020202020204" pitchFamily="34" charset="0"/>
                <a:cs typeface="Arial" panose="020B0604020202020204" pitchFamily="34" charset="0"/>
              </a:rPr>
              <a:t>Module</a:t>
            </a:r>
            <a:r>
              <a:rPr lang="ko-KR" altLang="en-US" sz="900" dirty="0">
                <a:solidFill>
                  <a:srgbClr val="000000"/>
                </a:solidFill>
                <a:latin typeface="Arial" panose="020B0604020202020204" pitchFamily="34" charset="0"/>
                <a:cs typeface="Arial" panose="020B0604020202020204" pitchFamily="34" charset="0"/>
              </a:rPr>
              <a:t>의 매출 견인으로 약 </a:t>
            </a:r>
            <a:r>
              <a:rPr lang="en-US" altLang="ko-KR" sz="900" dirty="0">
                <a:solidFill>
                  <a:srgbClr val="000000"/>
                </a:solidFill>
                <a:latin typeface="Arial" panose="020B0604020202020204" pitchFamily="34" charset="0"/>
                <a:cs typeface="Arial" panose="020B0604020202020204" pitchFamily="34" charset="0"/>
              </a:rPr>
              <a:t>84</a:t>
            </a:r>
            <a:r>
              <a:rPr lang="ko-KR" altLang="en-US" sz="900" dirty="0">
                <a:solidFill>
                  <a:srgbClr val="000000"/>
                </a:solidFill>
                <a:latin typeface="Arial" panose="020B0604020202020204" pitchFamily="34" charset="0"/>
                <a:cs typeface="Arial" panose="020B0604020202020204" pitchFamily="34" charset="0"/>
              </a:rPr>
              <a:t>억원 증가하였으며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a:t>
            </a:r>
            <a:r>
              <a:rPr lang="en-US" altLang="ko-KR" sz="900" dirty="0">
                <a:solidFill>
                  <a:srgbClr val="000000"/>
                </a:solidFill>
                <a:latin typeface="Arial" panose="020B0604020202020204" pitchFamily="34" charset="0"/>
                <a:cs typeface="Arial" panose="020B0604020202020204" pitchFamily="34" charset="0"/>
              </a:rPr>
              <a:t>Local </a:t>
            </a:r>
            <a:r>
              <a:rPr lang="ko-KR" altLang="en-US" sz="900" dirty="0">
                <a:solidFill>
                  <a:srgbClr val="000000"/>
                </a:solidFill>
                <a:latin typeface="Arial" panose="020B0604020202020204" pitchFamily="34" charset="0"/>
                <a:cs typeface="Arial" panose="020B0604020202020204" pitchFamily="34" charset="0"/>
              </a:rPr>
              <a:t>및 기타 매출은 전년과 유사한 수준을 기록하였음</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회사의 외화매출은 </a:t>
            </a:r>
            <a:r>
              <a:rPr lang="en-US" altLang="ko-KR" sz="900" dirty="0">
                <a:solidFill>
                  <a:srgbClr val="000000"/>
                </a:solidFill>
                <a:latin typeface="Arial" panose="020B0604020202020204" pitchFamily="34" charset="0"/>
                <a:cs typeface="Arial" panose="020B0604020202020204" pitchFamily="34" charset="0"/>
              </a:rPr>
              <a:t>USD</a:t>
            </a:r>
            <a:r>
              <a:rPr lang="ko-KR" altLang="en-US" sz="900" dirty="0">
                <a:solidFill>
                  <a:srgbClr val="000000"/>
                </a:solidFill>
                <a:latin typeface="Arial" panose="020B0604020202020204" pitchFamily="34" charset="0"/>
                <a:cs typeface="Arial" panose="020B0604020202020204" pitchFamily="34" charset="0"/>
              </a:rPr>
              <a:t>로만 발생하고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회사는 거래발생일 당시의 매매기준율을 사용하여 환산하고 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매출액 기준으로 가중평균한 환율은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0.5% </a:t>
            </a:r>
            <a:r>
              <a:rPr lang="ko-KR" altLang="en-US" sz="900" dirty="0">
                <a:solidFill>
                  <a:srgbClr val="000000"/>
                </a:solidFill>
                <a:latin typeface="Arial" panose="020B0604020202020204" pitchFamily="34" charset="0"/>
                <a:cs typeface="Arial" panose="020B0604020202020204" pitchFamily="34" charset="0"/>
              </a:rPr>
              <a:t>상승</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년에는 </a:t>
            </a:r>
            <a:r>
              <a:rPr lang="en-US" altLang="ko-KR" sz="900" dirty="0">
                <a:solidFill>
                  <a:srgbClr val="000000"/>
                </a:solidFill>
                <a:latin typeface="Arial" panose="020B0604020202020204" pitchFamily="34" charset="0"/>
                <a:cs typeface="Arial" panose="020B0604020202020204" pitchFamily="34" charset="0"/>
              </a:rPr>
              <a:t>1.5% </a:t>
            </a:r>
            <a:r>
              <a:rPr lang="ko-KR" altLang="en-US" sz="900" dirty="0">
                <a:solidFill>
                  <a:srgbClr val="000000"/>
                </a:solidFill>
                <a:latin typeface="Arial" panose="020B0604020202020204" pitchFamily="34" charset="0"/>
                <a:cs typeface="Arial" panose="020B0604020202020204" pitchFamily="34" charset="0"/>
              </a:rPr>
              <a:t>하락하여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변동에 영향을 미치고 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구체적인 </a:t>
            </a:r>
            <a:r>
              <a:rPr lang="en-US" altLang="ko-KR" sz="900" dirty="0">
                <a:solidFill>
                  <a:srgbClr val="000000"/>
                </a:solidFill>
                <a:latin typeface="Arial" panose="020B0604020202020204" pitchFamily="34" charset="0"/>
                <a:cs typeface="Arial" panose="020B0604020202020204" pitchFamily="34" charset="0"/>
              </a:rPr>
              <a:t>Set</a:t>
            </a:r>
            <a:r>
              <a:rPr lang="ko-KR" altLang="en-US" sz="900" dirty="0">
                <a:solidFill>
                  <a:srgbClr val="000000"/>
                </a:solidFill>
                <a:latin typeface="Arial" panose="020B0604020202020204" pitchFamily="34" charset="0"/>
                <a:cs typeface="Arial" panose="020B0604020202020204" pitchFamily="34" charset="0"/>
              </a:rPr>
              <a:t>사별</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제품별 환율변동효과의 개별 파악에는 제약이 존재함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FY2019~2021</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개년 동안 회사의 매출은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a:t>
            </a:r>
            <a:r>
              <a:rPr lang="en-US" altLang="ko-KR" sz="900" dirty="0">
                <a:solidFill>
                  <a:srgbClr val="000000"/>
                </a:solidFill>
                <a:latin typeface="Arial" panose="020B0604020202020204" pitchFamily="34" charset="0"/>
                <a:cs typeface="Arial" panose="020B0604020202020204" pitchFamily="34" charset="0"/>
              </a:rPr>
              <a:t>58.7%,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19.5%, </a:t>
            </a:r>
            <a:r>
              <a:rPr lang="ko-KR" altLang="en-US" sz="900" dirty="0">
                <a:solidFill>
                  <a:srgbClr val="000000"/>
                </a:solidFill>
                <a:latin typeface="Arial" panose="020B0604020202020204" pitchFamily="34" charset="0"/>
                <a:cs typeface="Arial" panose="020B0604020202020204" pitchFamily="34" charset="0"/>
              </a:rPr>
              <a:t>중국</a:t>
            </a:r>
            <a:r>
              <a:rPr lang="en-US" altLang="ko-KR" sz="900" dirty="0">
                <a:solidFill>
                  <a:srgbClr val="000000"/>
                </a:solidFill>
                <a:latin typeface="Arial" panose="020B0604020202020204" pitchFamily="34" charset="0"/>
                <a:cs typeface="Arial" panose="020B0604020202020204" pitchFamily="34" charset="0"/>
              </a:rPr>
              <a:t>Local</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17.2%, </a:t>
            </a:r>
            <a:r>
              <a:rPr lang="ko-KR" altLang="en-US" sz="900" dirty="0">
                <a:solidFill>
                  <a:srgbClr val="000000"/>
                </a:solidFill>
                <a:latin typeface="Arial" panose="020B0604020202020204" pitchFamily="34" charset="0"/>
                <a:cs typeface="Arial" panose="020B0604020202020204" pitchFamily="34" charset="0"/>
              </a:rPr>
              <a:t>기타 </a:t>
            </a:r>
            <a:r>
              <a:rPr lang="en-US" altLang="ko-KR" sz="900" dirty="0">
                <a:solidFill>
                  <a:srgbClr val="000000"/>
                </a:solidFill>
                <a:latin typeface="Arial" panose="020B0604020202020204" pitchFamily="34" charset="0"/>
                <a:cs typeface="Arial" panose="020B0604020202020204" pitchFamily="34" charset="0"/>
              </a:rPr>
              <a:t>4.6%</a:t>
            </a:r>
            <a:r>
              <a:rPr lang="ko-KR" altLang="en-US" sz="900" dirty="0">
                <a:solidFill>
                  <a:srgbClr val="000000"/>
                </a:solidFill>
                <a:latin typeface="Arial" panose="020B0604020202020204" pitchFamily="34" charset="0"/>
                <a:cs typeface="Arial" panose="020B0604020202020204" pitchFamily="34" charset="0"/>
              </a:rPr>
              <a:t>의 비중을 기록하고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전반적으로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 및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매출의 변동에 따라 전체 매출액의 추세가 결정되는 구조임</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매출은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682</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약 </a:t>
            </a:r>
            <a:r>
              <a:rPr lang="en-US" altLang="ko-KR" sz="1000" b="1" dirty="0">
                <a:solidFill>
                  <a:srgbClr val="002997"/>
                </a:solidFill>
                <a:latin typeface="Arial" panose="020B0604020202020204" pitchFamily="34" charset="0"/>
                <a:ea typeface="+mj-ea"/>
                <a:cs typeface="Arial" panose="020B0604020202020204" pitchFamily="34" charset="0"/>
              </a:rPr>
              <a:t>1,547</a:t>
            </a:r>
            <a:r>
              <a:rPr lang="ko-KR" altLang="en-US" sz="1000" b="1" dirty="0">
                <a:solidFill>
                  <a:srgbClr val="002997"/>
                </a:solidFill>
                <a:latin typeface="Arial" panose="020B0604020202020204" pitchFamily="34" charset="0"/>
                <a:ea typeface="+mj-ea"/>
                <a:cs typeface="Arial" panose="020B0604020202020204" pitchFamily="34" charset="0"/>
              </a:rPr>
              <a:t>억원으로 약 </a:t>
            </a:r>
            <a:r>
              <a:rPr lang="en-US" altLang="ko-KR" sz="1000" b="1" dirty="0">
                <a:solidFill>
                  <a:srgbClr val="002997"/>
                </a:solidFill>
                <a:latin typeface="Arial" panose="020B0604020202020204" pitchFamily="34" charset="0"/>
                <a:ea typeface="+mj-ea"/>
                <a:cs typeface="Arial" panose="020B0604020202020204" pitchFamily="34" charset="0"/>
              </a:rPr>
              <a:t>866</a:t>
            </a:r>
            <a:r>
              <a:rPr lang="ko-KR" altLang="en-US" sz="1000" b="1" dirty="0">
                <a:solidFill>
                  <a:srgbClr val="002997"/>
                </a:solidFill>
                <a:latin typeface="Arial" panose="020B0604020202020204" pitchFamily="34" charset="0"/>
                <a:ea typeface="+mj-ea"/>
                <a:cs typeface="Arial" panose="020B0604020202020204" pitchFamily="34" charset="0"/>
              </a:rPr>
              <a:t>억원 증가하였으며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이러한 회사의 매출 증가는 대부분</a:t>
            </a:r>
            <a:r>
              <a:rPr lang="en-US" altLang="ko-KR" sz="1000" b="1" dirty="0">
                <a:solidFill>
                  <a:srgbClr val="002997"/>
                </a:solidFill>
                <a:latin typeface="Arial" panose="020B0604020202020204" pitchFamily="34" charset="0"/>
                <a:ea typeface="+mj-ea"/>
                <a:cs typeface="Arial" panose="020B0604020202020204" pitchFamily="34" charset="0"/>
              </a:rPr>
              <a:t> Apple</a:t>
            </a:r>
            <a:r>
              <a:rPr lang="ko-KR" altLang="en-US" sz="1000" b="1" dirty="0">
                <a:solidFill>
                  <a:srgbClr val="002997"/>
                </a:solidFill>
                <a:latin typeface="Arial" panose="020B0604020202020204" pitchFamily="34" charset="0"/>
                <a:ea typeface="+mj-ea"/>
                <a:cs typeface="Arial" panose="020B0604020202020204" pitchFamily="34" charset="0"/>
              </a:rPr>
              <a:t>향 매출</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중 </a:t>
            </a:r>
            <a:r>
              <a:rPr lang="en-US" altLang="ko-KR" sz="1000" b="1" dirty="0">
                <a:solidFill>
                  <a:srgbClr val="002997"/>
                </a:solidFill>
                <a:latin typeface="Arial" panose="020B0604020202020204" pitchFamily="34" charset="0"/>
                <a:ea typeface="+mj-ea"/>
                <a:cs typeface="Arial" panose="020B0604020202020204" pitchFamily="34" charset="0"/>
              </a:rPr>
              <a:t>USB Dock </a:t>
            </a:r>
            <a:r>
              <a:rPr lang="ko-KR" altLang="en-US" sz="1000" b="1" dirty="0">
                <a:solidFill>
                  <a:srgbClr val="002997"/>
                </a:solidFill>
                <a:latin typeface="Arial" panose="020B0604020202020204" pitchFamily="34" charset="0"/>
                <a:ea typeface="+mj-ea"/>
                <a:cs typeface="Arial" panose="020B0604020202020204" pitchFamily="34" charset="0"/>
              </a:rPr>
              <a:t>매출과 </a:t>
            </a:r>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a:t>
            </a:r>
            <a:r>
              <a:rPr lang="en-US" altLang="ko-KR" sz="1000" b="1" dirty="0">
                <a:solidFill>
                  <a:srgbClr val="002997"/>
                </a:solidFill>
                <a:latin typeface="Arial" panose="020B0604020202020204" pitchFamily="34" charset="0"/>
                <a:ea typeface="+mj-ea"/>
                <a:cs typeface="Arial" panose="020B0604020202020204" pitchFamily="34" charset="0"/>
              </a:rPr>
              <a:t>Module</a:t>
            </a:r>
            <a:r>
              <a:rPr lang="ko-KR" altLang="en-US" sz="1000" b="1" dirty="0">
                <a:solidFill>
                  <a:srgbClr val="002997"/>
                </a:solidFill>
                <a:latin typeface="Arial" panose="020B0604020202020204" pitchFamily="34" charset="0"/>
                <a:ea typeface="+mj-ea"/>
                <a:cs typeface="Arial" panose="020B0604020202020204" pitchFamily="34" charset="0"/>
              </a:rPr>
              <a:t>을 기반으로 하는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제품의 수요 급증에 의함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8" name="순서도: 연결자 37">
            <a:extLst>
              <a:ext uri="{FF2B5EF4-FFF2-40B4-BE49-F238E27FC236}">
                <a16:creationId xmlns:a16="http://schemas.microsoft.com/office/drawing/2014/main" id="{C8688847-B40B-43F4-8978-2998D938C55A}"/>
              </a:ext>
            </a:extLst>
          </p:cNvPr>
          <p:cNvSpPr/>
          <p:nvPr/>
        </p:nvSpPr>
        <p:spPr bwMode="auto">
          <a:xfrm>
            <a:off x="574367" y="46229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24986A5E-DD70-4EC3-877A-9F602AE43695}"/>
              </a:ext>
            </a:extLst>
          </p:cNvPr>
          <p:cNvSpPr/>
          <p:nvPr/>
        </p:nvSpPr>
        <p:spPr bwMode="auto">
          <a:xfrm>
            <a:off x="574367" y="499367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1" name="직사각형 50">
            <a:extLst>
              <a:ext uri="{FF2B5EF4-FFF2-40B4-BE49-F238E27FC236}">
                <a16:creationId xmlns:a16="http://schemas.microsoft.com/office/drawing/2014/main" id="{5E4DDF57-1D0E-43CD-BEBD-6D448AB4C47F}"/>
              </a:ext>
            </a:extLst>
          </p:cNvPr>
          <p:cNvSpPr/>
          <p:nvPr/>
        </p:nvSpPr>
        <p:spPr>
          <a:xfrm>
            <a:off x="1436075" y="3075882"/>
            <a:ext cx="3025884" cy="4263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2" name="순서도: 연결자 51">
            <a:extLst>
              <a:ext uri="{FF2B5EF4-FFF2-40B4-BE49-F238E27FC236}">
                <a16:creationId xmlns:a16="http://schemas.microsoft.com/office/drawing/2014/main" id="{CDE34E45-4836-45C6-8569-984423687AAE}"/>
              </a:ext>
            </a:extLst>
          </p:cNvPr>
          <p:cNvSpPr/>
          <p:nvPr/>
        </p:nvSpPr>
        <p:spPr bwMode="auto">
          <a:xfrm>
            <a:off x="1364075" y="29994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7" name="직사각형 56">
            <a:extLst>
              <a:ext uri="{FF2B5EF4-FFF2-40B4-BE49-F238E27FC236}">
                <a16:creationId xmlns:a16="http://schemas.microsoft.com/office/drawing/2014/main" id="{A64754A9-4C92-48AF-95BB-76464C6F526F}"/>
              </a:ext>
            </a:extLst>
          </p:cNvPr>
          <p:cNvSpPr/>
          <p:nvPr/>
        </p:nvSpPr>
        <p:spPr>
          <a:xfrm>
            <a:off x="5467989" y="2184127"/>
            <a:ext cx="586582" cy="11752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8" name="순서도: 연결자 57">
            <a:extLst>
              <a:ext uri="{FF2B5EF4-FFF2-40B4-BE49-F238E27FC236}">
                <a16:creationId xmlns:a16="http://schemas.microsoft.com/office/drawing/2014/main" id="{0AFCAB3D-FB73-407A-9EE8-EDA5665A639B}"/>
              </a:ext>
            </a:extLst>
          </p:cNvPr>
          <p:cNvSpPr/>
          <p:nvPr/>
        </p:nvSpPr>
        <p:spPr bwMode="auto">
          <a:xfrm>
            <a:off x="5395989" y="21076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78" name="직사각형 77">
            <a:extLst>
              <a:ext uri="{FF2B5EF4-FFF2-40B4-BE49-F238E27FC236}">
                <a16:creationId xmlns:a16="http://schemas.microsoft.com/office/drawing/2014/main" id="{5EFF3A6D-FD6B-4DE8-B11B-0BB065E16910}"/>
              </a:ext>
            </a:extLst>
          </p:cNvPr>
          <p:cNvSpPr/>
          <p:nvPr/>
        </p:nvSpPr>
        <p:spPr>
          <a:xfrm>
            <a:off x="6252362" y="2058183"/>
            <a:ext cx="2219088" cy="3404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9" name="순서도: 연결자 78">
            <a:extLst>
              <a:ext uri="{FF2B5EF4-FFF2-40B4-BE49-F238E27FC236}">
                <a16:creationId xmlns:a16="http://schemas.microsoft.com/office/drawing/2014/main" id="{045BC4AC-F3B1-4EFE-851D-9E3082FD92FA}"/>
              </a:ext>
            </a:extLst>
          </p:cNvPr>
          <p:cNvSpPr/>
          <p:nvPr/>
        </p:nvSpPr>
        <p:spPr bwMode="auto">
          <a:xfrm>
            <a:off x="6180362" y="19817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80" name="순서도: 연결자 79">
            <a:extLst>
              <a:ext uri="{FF2B5EF4-FFF2-40B4-BE49-F238E27FC236}">
                <a16:creationId xmlns:a16="http://schemas.microsoft.com/office/drawing/2014/main" id="{83740356-B710-4FD2-A8DB-DCCBC9DBED96}"/>
              </a:ext>
            </a:extLst>
          </p:cNvPr>
          <p:cNvSpPr/>
          <p:nvPr/>
        </p:nvSpPr>
        <p:spPr bwMode="auto">
          <a:xfrm>
            <a:off x="574367" y="52267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D1F791D0-DB24-406C-BBE1-42094B444E90}"/>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3987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9" name="차트 138">
                <a:extLst>
                  <a:ext uri="{FF2B5EF4-FFF2-40B4-BE49-F238E27FC236}">
                    <a16:creationId xmlns:a16="http://schemas.microsoft.com/office/drawing/2014/main" id="{20A728E1-1B9C-49B3-83D9-EE82EBB26475}"/>
                  </a:ext>
                </a:extLst>
              </p:cNvPr>
              <p:cNvGraphicFramePr/>
              <p:nvPr/>
            </p:nvGraphicFramePr>
            <p:xfrm>
              <a:off x="589998" y="4415530"/>
              <a:ext cx="2488915" cy="87944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9" name="차트 138">
                <a:extLst>
                  <a:ext uri="{FF2B5EF4-FFF2-40B4-BE49-F238E27FC236}">
                    <a16:creationId xmlns:a16="http://schemas.microsoft.com/office/drawing/2014/main" id="{20A728E1-1B9C-49B3-83D9-EE82EBB26475}"/>
                  </a:ext>
                </a:extLst>
              </p:cNvPr>
              <p:cNvPicPr>
                <a:picLocks noGrp="1" noRot="1" noChangeAspect="1" noMove="1" noResize="1" noEditPoints="1" noAdjustHandles="1" noChangeArrowheads="1" noChangeShapeType="1"/>
              </p:cNvPicPr>
              <p:nvPr/>
            </p:nvPicPr>
            <p:blipFill>
              <a:blip r:embed="rId4"/>
              <a:stretch>
                <a:fillRect/>
              </a:stretch>
            </p:blipFill>
            <p:spPr>
              <a:xfrm>
                <a:off x="589998" y="4415530"/>
                <a:ext cx="2488915" cy="879441"/>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8" y="3449688"/>
            <a:ext cx="2478066"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6"/>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Apple</a:t>
            </a:r>
            <a:r>
              <a:rPr lang="ko-KR" altLang="en-US" sz="1000" b="1" dirty="0">
                <a:solidFill>
                  <a:srgbClr val="002997"/>
                </a:solidFill>
                <a:latin typeface="Arial" panose="020B0604020202020204" pitchFamily="34" charset="0"/>
                <a:ea typeface="+mj-ea"/>
                <a:cs typeface="Arial" panose="020B0604020202020204" pitchFamily="34" charset="0"/>
              </a:rPr>
              <a:t>향 매출의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경우</a:t>
            </a:r>
            <a:r>
              <a:rPr lang="en-US" altLang="ko-KR" sz="1000" b="1" dirty="0">
                <a:solidFill>
                  <a:srgbClr val="002997"/>
                </a:solidFill>
                <a:latin typeface="Arial" panose="020B0604020202020204" pitchFamily="34" charset="0"/>
                <a:ea typeface="+mj-ea"/>
                <a:cs typeface="Arial" panose="020B0604020202020204" pitchFamily="34" charset="0"/>
              </a:rPr>
              <a:t> 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349.5</a:t>
            </a:r>
            <a:r>
              <a:rPr lang="ko-KR" altLang="en-US" sz="1000" b="1" dirty="0">
                <a:solidFill>
                  <a:srgbClr val="002997"/>
                </a:solidFill>
                <a:latin typeface="Arial" panose="020B0604020202020204" pitchFamily="34" charset="0"/>
                <a:ea typeface="+mj-ea"/>
                <a:cs typeface="Arial" panose="020B0604020202020204" pitchFamily="34" charset="0"/>
              </a:rPr>
              <a:t>억원에서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1,049.2</a:t>
            </a:r>
            <a:r>
              <a:rPr lang="ko-KR" altLang="en-US" sz="1000" b="1" dirty="0">
                <a:solidFill>
                  <a:srgbClr val="002997"/>
                </a:solidFill>
                <a:latin typeface="Arial" panose="020B0604020202020204" pitchFamily="34" charset="0"/>
                <a:ea typeface="+mj-ea"/>
                <a:cs typeface="Arial" panose="020B0604020202020204" pitchFamily="34" charset="0"/>
              </a:rPr>
              <a:t>억원으로 증가하였으며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매출 급증에 기인하고 있음</a:t>
            </a:r>
            <a:r>
              <a:rPr lang="en-US" altLang="ko-KR" sz="1000" b="1" dirty="0">
                <a:solidFill>
                  <a:srgbClr val="002997"/>
                </a:solidFill>
                <a:latin typeface="Arial" panose="020B0604020202020204" pitchFamily="34" charset="0"/>
                <a:ea typeface="+mj-ea"/>
                <a:cs typeface="Arial" panose="020B0604020202020204" pitchFamily="34" charset="0"/>
              </a:rPr>
              <a:t>. High-Modulus </a:t>
            </a:r>
            <a:r>
              <a:rPr lang="ko-KR" altLang="en-US" sz="1000" b="1" dirty="0">
                <a:solidFill>
                  <a:srgbClr val="002997"/>
                </a:solidFill>
                <a:latin typeface="Arial" panose="020B0604020202020204" pitchFamily="34" charset="0"/>
                <a:ea typeface="+mj-ea"/>
                <a:cs typeface="Arial" panose="020B0604020202020204" pitchFamily="34" charset="0"/>
              </a:rPr>
              <a:t>제품군의 경우 상대적으로 매출액이 적게 변동하였으며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a:t>
            </a:r>
            <a:r>
              <a:rPr lang="ko-KR" altLang="en-US" sz="1000" b="1" dirty="0" err="1">
                <a:solidFill>
                  <a:srgbClr val="002997"/>
                </a:solidFill>
                <a:latin typeface="Arial" panose="020B0604020202020204" pitchFamily="34" charset="0"/>
                <a:ea typeface="+mj-ea"/>
                <a:cs typeface="Arial" panose="020B0604020202020204" pitchFamily="34" charset="0"/>
              </a:rPr>
              <a:t>무선이어폰</a:t>
            </a:r>
            <a:r>
              <a:rPr lang="ko-KR" altLang="en-US" sz="1000" b="1" dirty="0">
                <a:solidFill>
                  <a:srgbClr val="002997"/>
                </a:solidFill>
                <a:latin typeface="Arial" panose="020B0604020202020204" pitchFamily="34" charset="0"/>
                <a:ea typeface="+mj-ea"/>
                <a:cs typeface="Arial" panose="020B0604020202020204" pitchFamily="34" charset="0"/>
              </a:rPr>
              <a:t> 제품군 중 메인</a:t>
            </a:r>
            <a:r>
              <a:rPr lang="en-US" altLang="ko-KR" sz="1000" b="1" dirty="0">
                <a:solidFill>
                  <a:srgbClr val="002997"/>
                </a:solidFill>
                <a:latin typeface="Arial" panose="020B0604020202020204" pitchFamily="34" charset="0"/>
                <a:ea typeface="+mj-ea"/>
                <a:cs typeface="Arial" panose="020B0604020202020204" pitchFamily="34" charset="0"/>
              </a:rPr>
              <a:t>FPCB </a:t>
            </a:r>
            <a:r>
              <a:rPr lang="ko-KR" altLang="en-US" sz="1000" b="1" dirty="0">
                <a:solidFill>
                  <a:srgbClr val="002997"/>
                </a:solidFill>
                <a:latin typeface="Arial" panose="020B0604020202020204" pitchFamily="34" charset="0"/>
                <a:ea typeface="+mj-ea"/>
                <a:cs typeface="Arial" panose="020B0604020202020204" pitchFamily="34" charset="0"/>
              </a:rPr>
              <a:t>제품의 판매량이 하락하면서 매출액이 지속적으로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2430894"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2348530"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1" name="직사각형 80">
            <a:extLst>
              <a:ext uri="{FF2B5EF4-FFF2-40B4-BE49-F238E27FC236}">
                <a16:creationId xmlns:a16="http://schemas.microsoft.com/office/drawing/2014/main" id="{577E53F4-F705-4508-87C7-F991258B7749}"/>
              </a:ext>
            </a:extLst>
          </p:cNvPr>
          <p:cNvSpPr/>
          <p:nvPr/>
        </p:nvSpPr>
        <p:spPr>
          <a:xfrm>
            <a:off x="5979369" y="1898568"/>
            <a:ext cx="648019" cy="947384"/>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순서도: 연결자 81">
            <a:extLst>
              <a:ext uri="{FF2B5EF4-FFF2-40B4-BE49-F238E27FC236}">
                <a16:creationId xmlns:a16="http://schemas.microsoft.com/office/drawing/2014/main" id="{A03A9E4B-13FF-4105-8DB1-B61CC4B46A53}"/>
              </a:ext>
            </a:extLst>
          </p:cNvPr>
          <p:cNvSpPr/>
          <p:nvPr/>
        </p:nvSpPr>
        <p:spPr bwMode="auto">
          <a:xfrm>
            <a:off x="5922609"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6840740" y="1898568"/>
            <a:ext cx="690443" cy="230123"/>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773616"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D595CB38-783A-489B-8270-30ED7E18FF77}"/>
              </a:ext>
            </a:extLst>
          </p:cNvPr>
          <p:cNvSpPr txBox="1"/>
          <p:nvPr/>
        </p:nvSpPr>
        <p:spPr>
          <a:xfrm>
            <a:off x="656499" y="5201114"/>
            <a:ext cx="8660737"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High-Modulus </a:t>
            </a:r>
            <a:r>
              <a:rPr lang="ko-KR" altLang="en-US" sz="900" dirty="0">
                <a:solidFill>
                  <a:srgbClr val="000000"/>
                </a:solidFill>
                <a:latin typeface="Arial" panose="020B0604020202020204" pitchFamily="34" charset="0"/>
                <a:cs typeface="Arial" panose="020B0604020202020204" pitchFamily="34" charset="0"/>
              </a:rPr>
              <a:t>제품의 경우 매출액의 변동액이 제품군 내에서 다양하게 발생하였음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회사에 따르면 해당 제품군의 경우 공용자재의 성격이 강하여</a:t>
            </a:r>
            <a:r>
              <a:rPr lang="en-US" altLang="ko-KR" sz="900" dirty="0">
                <a:solidFill>
                  <a:srgbClr val="000000"/>
                </a:solidFill>
                <a:latin typeface="Arial" panose="020B0604020202020204" pitchFamily="34" charset="0"/>
                <a:cs typeface="Arial" panose="020B0604020202020204" pitchFamily="34" charset="0"/>
              </a:rPr>
              <a:t>, Set</a:t>
            </a:r>
            <a:r>
              <a:rPr lang="ko-KR" altLang="en-US" sz="900" dirty="0">
                <a:solidFill>
                  <a:srgbClr val="000000"/>
                </a:solidFill>
                <a:latin typeface="Arial" panose="020B0604020202020204" pitchFamily="34" charset="0"/>
                <a:cs typeface="Arial" panose="020B0604020202020204" pitchFamily="34" charset="0"/>
              </a:rPr>
              <a:t>사의 </a:t>
            </a:r>
            <a:r>
              <a:rPr lang="en-US" altLang="ko-KR" sz="900" dirty="0">
                <a:solidFill>
                  <a:srgbClr val="000000"/>
                </a:solidFill>
                <a:latin typeface="Arial" panose="020B0604020202020204" pitchFamily="34" charset="0"/>
                <a:cs typeface="Arial" panose="020B0604020202020204" pitchFamily="34" charset="0"/>
              </a:rPr>
              <a:t>Mix</a:t>
            </a:r>
            <a:r>
              <a:rPr lang="ko-KR" altLang="en-US" sz="900" dirty="0">
                <a:solidFill>
                  <a:srgbClr val="000000"/>
                </a:solidFill>
                <a:latin typeface="Arial" panose="020B0604020202020204" pitchFamily="34" charset="0"/>
                <a:cs typeface="Arial" panose="020B0604020202020204" pitchFamily="34" charset="0"/>
              </a:rPr>
              <a:t> 변동에 의하여 변동폭이 크게 발생</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Normal </a:t>
            </a:r>
            <a:r>
              <a:rPr lang="ko-KR" altLang="en-US" sz="900" dirty="0">
                <a:solidFill>
                  <a:srgbClr val="000000"/>
                </a:solidFill>
                <a:latin typeface="Arial" panose="020B0604020202020204" pitchFamily="34" charset="0"/>
                <a:cs typeface="Arial" panose="020B0604020202020204" pitchFamily="34" charset="0"/>
              </a:rPr>
              <a:t>제품의 경우 해당 제품군 내 구성하는 제품이 다양하며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특히 </a:t>
            </a:r>
            <a:r>
              <a:rPr lang="ko-KR" altLang="en-US" sz="900" dirty="0" err="1">
                <a:solidFill>
                  <a:srgbClr val="000000"/>
                </a:solidFill>
                <a:latin typeface="Arial" panose="020B0604020202020204" pitchFamily="34" charset="0"/>
                <a:cs typeface="Arial" panose="020B0604020202020204" pitchFamily="34" charset="0"/>
              </a:rPr>
              <a:t>무선이어폰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메인</a:t>
            </a:r>
            <a:r>
              <a:rPr lang="en-US" altLang="ko-KR" sz="900" dirty="0">
                <a:solidFill>
                  <a:srgbClr val="000000"/>
                </a:solidFill>
                <a:latin typeface="Arial" panose="020B0604020202020204" pitchFamily="34" charset="0"/>
                <a:cs typeface="Arial" panose="020B0604020202020204" pitchFamily="34" charset="0"/>
              </a:rPr>
              <a:t>FPCB </a:t>
            </a:r>
            <a:r>
              <a:rPr lang="ko-KR" altLang="en-US" sz="900" dirty="0">
                <a:solidFill>
                  <a:srgbClr val="000000"/>
                </a:solidFill>
                <a:latin typeface="Arial" panose="020B0604020202020204" pitchFamily="34" charset="0"/>
                <a:cs typeface="Arial" panose="020B0604020202020204" pitchFamily="34" charset="0"/>
              </a:rPr>
              <a:t>제품의 경우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err="1">
                <a:solidFill>
                  <a:srgbClr val="000000"/>
                </a:solidFill>
                <a:latin typeface="Arial" panose="020B0604020202020204" pitchFamily="34" charset="0"/>
                <a:cs typeface="Arial" panose="020B0604020202020204" pitchFamily="34" charset="0"/>
              </a:rPr>
              <a:t>Airpod</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신제품 설계상 포함되지 않아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198.2</a:t>
            </a:r>
            <a:r>
              <a:rPr lang="ko-KR" altLang="en-US" sz="900" dirty="0">
                <a:solidFill>
                  <a:srgbClr val="000000"/>
                </a:solidFill>
                <a:latin typeface="Arial" panose="020B0604020202020204" pitchFamily="34" charset="0"/>
                <a:cs typeface="Arial" panose="020B0604020202020204" pitchFamily="34" charset="0"/>
              </a:rPr>
              <a:t>억원을 기록하였으나</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84.8</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약 </a:t>
            </a:r>
            <a:r>
              <a:rPr lang="en-US" altLang="ko-KR" sz="900" dirty="0">
                <a:solidFill>
                  <a:srgbClr val="000000"/>
                </a:solidFill>
                <a:latin typeface="Arial" panose="020B0604020202020204" pitchFamily="34" charset="0"/>
                <a:cs typeface="Arial" panose="020B0604020202020204" pitchFamily="34" charset="0"/>
              </a:rPr>
              <a:t>73.2</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하락하여 최종적으로 약 </a:t>
            </a:r>
            <a:r>
              <a:rPr lang="en-US" altLang="ko-KR" sz="900" dirty="0">
                <a:solidFill>
                  <a:srgbClr val="000000"/>
                </a:solidFill>
                <a:latin typeface="Arial" panose="020B0604020202020204" pitchFamily="34" charset="0"/>
                <a:cs typeface="Arial" panose="020B0604020202020204" pitchFamily="34" charset="0"/>
              </a:rPr>
              <a:t>40.1</a:t>
            </a:r>
            <a:r>
              <a:rPr lang="ko-KR" altLang="en-US" sz="900" dirty="0">
                <a:solidFill>
                  <a:srgbClr val="000000"/>
                </a:solidFill>
                <a:latin typeface="Arial" panose="020B0604020202020204" pitchFamily="34" charset="0"/>
                <a:cs typeface="Arial" panose="020B0604020202020204" pitchFamily="34" charset="0"/>
              </a:rPr>
              <a:t>억원을 기록하였음</a:t>
            </a:r>
            <a:r>
              <a:rPr lang="en-US" altLang="ko-KR" sz="900" dirty="0">
                <a:solidFill>
                  <a:srgbClr val="000000"/>
                </a:solidFill>
                <a:latin typeface="Arial" panose="020B0604020202020204" pitchFamily="34" charset="0"/>
                <a:cs typeface="Arial" panose="020B0604020202020204" pitchFamily="34" charset="0"/>
              </a:rPr>
              <a:t>.</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Low-Loss </a:t>
            </a:r>
            <a:r>
              <a:rPr lang="ko-KR" altLang="en-US" sz="900" dirty="0">
                <a:solidFill>
                  <a:srgbClr val="000000"/>
                </a:solidFill>
                <a:latin typeface="Arial" panose="020B0604020202020204" pitchFamily="34" charset="0"/>
                <a:cs typeface="Arial" panose="020B0604020202020204" pitchFamily="34" charset="0"/>
              </a:rPr>
              <a:t>제품의 경우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최초로 </a:t>
            </a:r>
            <a:r>
              <a:rPr lang="en-US" altLang="ko-KR" sz="900" dirty="0">
                <a:solidFill>
                  <a:srgbClr val="000000"/>
                </a:solidFill>
                <a:latin typeface="Arial" panose="020B0604020202020204" pitchFamily="34" charset="0"/>
                <a:cs typeface="Arial" panose="020B0604020202020204" pitchFamily="34" charset="0"/>
              </a:rPr>
              <a:t>USB Dock </a:t>
            </a:r>
            <a:r>
              <a:rPr lang="ko-KR" altLang="en-US" sz="900" dirty="0">
                <a:solidFill>
                  <a:srgbClr val="000000"/>
                </a:solidFill>
                <a:latin typeface="Arial" panose="020B0604020202020204" pitchFamily="34" charset="0"/>
                <a:cs typeface="Arial" panose="020B0604020202020204" pitchFamily="34" charset="0"/>
              </a:rPr>
              <a:t>매출이 약 </a:t>
            </a:r>
            <a:r>
              <a:rPr lang="en-US" altLang="ko-KR" sz="900" dirty="0">
                <a:solidFill>
                  <a:srgbClr val="000000"/>
                </a:solidFill>
                <a:latin typeface="Arial" panose="020B0604020202020204" pitchFamily="34" charset="0"/>
                <a:cs typeface="Arial" panose="020B0604020202020204" pitchFamily="34" charset="0"/>
              </a:rPr>
              <a:t>1.5</a:t>
            </a:r>
            <a:r>
              <a:rPr lang="ko-KR" altLang="en-US" sz="900" dirty="0">
                <a:solidFill>
                  <a:srgbClr val="000000"/>
                </a:solidFill>
                <a:latin typeface="Arial" panose="020B0604020202020204" pitchFamily="34" charset="0"/>
                <a:cs typeface="Arial" panose="020B0604020202020204" pitchFamily="34" charset="0"/>
              </a:rPr>
              <a:t>억원 수준으로 발생하였고</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이후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해당 매출이 급증하여 </a:t>
            </a:r>
            <a:r>
              <a:rPr lang="en-US" altLang="ko-KR" sz="900" dirty="0">
                <a:solidFill>
                  <a:srgbClr val="000000"/>
                </a:solidFill>
                <a:latin typeface="Arial" panose="020B0604020202020204" pitchFamily="34" charset="0"/>
                <a:cs typeface="Arial" panose="020B0604020202020204" pitchFamily="34" charset="0"/>
              </a:rPr>
              <a:t>739.3</a:t>
            </a:r>
            <a:r>
              <a:rPr lang="ko-KR" altLang="en-US" sz="900" dirty="0">
                <a:solidFill>
                  <a:srgbClr val="000000"/>
                </a:solidFill>
                <a:latin typeface="Arial" panose="020B0604020202020204" pitchFamily="34" charset="0"/>
                <a:cs typeface="Arial" panose="020B0604020202020204" pitchFamily="34" charset="0"/>
              </a:rPr>
              <a:t>억원을 기록하였음</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3154512" y="3452781"/>
            <a:ext cx="3754287"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3CF68109-AADC-4E6E-8DFF-CCC534336E25}"/>
              </a:ext>
            </a:extLst>
          </p:cNvPr>
          <p:cNvSpPr/>
          <p:nvPr/>
        </p:nvSpPr>
        <p:spPr>
          <a:xfrm>
            <a:off x="7048205" y="3434143"/>
            <a:ext cx="2131610" cy="911438"/>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6972606" y="339215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1" name="TextBox 120">
            <a:extLst>
              <a:ext uri="{FF2B5EF4-FFF2-40B4-BE49-F238E27FC236}">
                <a16:creationId xmlns:a16="http://schemas.microsoft.com/office/drawing/2014/main" id="{D51AEB16-430E-4A56-9ED7-B0230FBF9C54}"/>
              </a:ext>
            </a:extLst>
          </p:cNvPr>
          <p:cNvSpPr txBox="1"/>
          <p:nvPr/>
        </p:nvSpPr>
        <p:spPr>
          <a:xfrm>
            <a:off x="7042104" y="4457804"/>
            <a:ext cx="1187495" cy="492443"/>
          </a:xfrm>
          <a:prstGeom prst="rect">
            <a:avLst/>
          </a:prstGeom>
          <a:noFill/>
        </p:spPr>
        <p:txBody>
          <a:bodyPr wrap="square" lIns="0" tIns="0" rIns="0" bIns="0">
            <a:spAutoFit/>
          </a:bodyPr>
          <a:lstStyle/>
          <a:p>
            <a:r>
              <a:rPr lang="en-US" altLang="ko-KR" sz="800" dirty="0"/>
              <a:t>※ High-Modulus</a:t>
            </a:r>
          </a:p>
          <a:p>
            <a:r>
              <a:rPr lang="en-US" altLang="ko-KR" sz="800" dirty="0"/>
              <a:t>A:</a:t>
            </a:r>
            <a:r>
              <a:rPr lang="ko-KR" altLang="en-US" sz="800" dirty="0"/>
              <a:t> 스마트폰</a:t>
            </a:r>
            <a:r>
              <a:rPr lang="en-US" altLang="ko-KR" sz="800" dirty="0"/>
              <a:t>(</a:t>
            </a:r>
            <a:r>
              <a:rPr lang="ko-KR" altLang="en-US" sz="800" dirty="0"/>
              <a:t>디스플레이</a:t>
            </a:r>
            <a:r>
              <a:rPr lang="en-US" altLang="ko-KR" sz="800" dirty="0"/>
              <a:t>)</a:t>
            </a:r>
          </a:p>
          <a:p>
            <a:r>
              <a:rPr lang="en-US" altLang="ko-KR" sz="800" dirty="0"/>
              <a:t>B: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C:</a:t>
            </a:r>
            <a:r>
              <a:rPr lang="ko-KR" altLang="en-US" sz="800" dirty="0"/>
              <a:t> 기타</a:t>
            </a:r>
            <a:endParaRPr lang="en-US" altLang="ko-KR" sz="800" dirty="0"/>
          </a:p>
        </p:txBody>
      </p:sp>
      <p:sp>
        <p:nvSpPr>
          <p:cNvPr id="123" name="직사각형 122">
            <a:extLst>
              <a:ext uri="{FF2B5EF4-FFF2-40B4-BE49-F238E27FC236}">
                <a16:creationId xmlns:a16="http://schemas.microsoft.com/office/drawing/2014/main" id="{102BC7B2-F6E2-45D4-B00B-38A8BC5C7279}"/>
              </a:ext>
            </a:extLst>
          </p:cNvPr>
          <p:cNvSpPr/>
          <p:nvPr/>
        </p:nvSpPr>
        <p:spPr>
          <a:xfrm>
            <a:off x="595424" y="4393832"/>
            <a:ext cx="2483489"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39165" y="4352674"/>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3098494" y="336733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3173415" y="4391704"/>
            <a:ext cx="3740668"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3098494" y="434154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3150913" y="4415530"/>
              <a:ext cx="3763171" cy="87944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8"/>
              <a:stretch>
                <a:fillRect/>
              </a:stretch>
            </p:blipFill>
            <p:spPr>
              <a:xfrm>
                <a:off x="3150913" y="4415530"/>
                <a:ext cx="3763171"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8301599" y="4457804"/>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mc:AlternateContent xmlns:mc="http://schemas.openxmlformats.org/markup-compatibility/2006" xmlns:cx1="http://schemas.microsoft.com/office/drawing/2015/9/8/chartex">
        <mc:Choice Requires="cx1">
          <p:graphicFrame>
            <p:nvGraphicFramePr>
              <p:cNvPr id="136" name="차트 135">
                <a:extLst>
                  <a:ext uri="{FF2B5EF4-FFF2-40B4-BE49-F238E27FC236}">
                    <a16:creationId xmlns:a16="http://schemas.microsoft.com/office/drawing/2014/main" id="{4E778341-50FD-4ABB-A938-7889499D2994}"/>
                  </a:ext>
                </a:extLst>
              </p:cNvPr>
              <p:cNvGraphicFramePr/>
              <p:nvPr/>
            </p:nvGraphicFramePr>
            <p:xfrm>
              <a:off x="3156339" y="3461053"/>
              <a:ext cx="3744267" cy="898352"/>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36" name="차트 135">
                <a:extLst>
                  <a:ext uri="{FF2B5EF4-FFF2-40B4-BE49-F238E27FC236}">
                    <a16:creationId xmlns:a16="http://schemas.microsoft.com/office/drawing/2014/main" id="{4E778341-50FD-4ABB-A938-7889499D2994}"/>
                  </a:ext>
                </a:extLst>
              </p:cNvPr>
              <p:cNvPicPr>
                <a:picLocks noGrp="1" noRot="1" noChangeAspect="1" noMove="1" noResize="1" noEditPoints="1" noAdjustHandles="1" noChangeArrowheads="1" noChangeShapeType="1"/>
              </p:cNvPicPr>
              <p:nvPr/>
            </p:nvPicPr>
            <p:blipFill>
              <a:blip r:embed="rId10"/>
              <a:stretch>
                <a:fillRect/>
              </a:stretch>
            </p:blipFill>
            <p:spPr>
              <a:xfrm>
                <a:off x="3156339" y="3461053"/>
                <a:ext cx="3744267" cy="8983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8" name="차트 137">
                <a:extLst>
                  <a:ext uri="{FF2B5EF4-FFF2-40B4-BE49-F238E27FC236}">
                    <a16:creationId xmlns:a16="http://schemas.microsoft.com/office/drawing/2014/main" id="{35582F3D-B15C-47FF-84A9-841B1204ACBB}"/>
                  </a:ext>
                </a:extLst>
              </p:cNvPr>
              <p:cNvGraphicFramePr/>
              <p:nvPr/>
            </p:nvGraphicFramePr>
            <p:xfrm>
              <a:off x="595424" y="3461053"/>
              <a:ext cx="2478066" cy="89835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38" name="차트 137">
                <a:extLst>
                  <a:ext uri="{FF2B5EF4-FFF2-40B4-BE49-F238E27FC236}">
                    <a16:creationId xmlns:a16="http://schemas.microsoft.com/office/drawing/2014/main" id="{35582F3D-B15C-47FF-84A9-841B1204ACBB}"/>
                  </a:ext>
                </a:extLst>
              </p:cNvPr>
              <p:cNvPicPr>
                <a:picLocks noGrp="1" noRot="1" noChangeAspect="1" noMove="1" noResize="1" noEditPoints="1" noAdjustHandles="1" noChangeArrowheads="1" noChangeShapeType="1"/>
              </p:cNvPicPr>
              <p:nvPr/>
            </p:nvPicPr>
            <p:blipFill>
              <a:blip r:embed="rId12"/>
              <a:stretch>
                <a:fillRect/>
              </a:stretch>
            </p:blipFill>
            <p:spPr>
              <a:xfrm>
                <a:off x="595424" y="3461053"/>
                <a:ext cx="2478066" cy="8983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0" name="차트 139">
                <a:extLst>
                  <a:ext uri="{FF2B5EF4-FFF2-40B4-BE49-F238E27FC236}">
                    <a16:creationId xmlns:a16="http://schemas.microsoft.com/office/drawing/2014/main" id="{C86D5E70-CCB8-4863-9750-5DD4C0E3D6F4}"/>
                  </a:ext>
                </a:extLst>
              </p:cNvPr>
              <p:cNvGraphicFramePr/>
              <p:nvPr/>
            </p:nvGraphicFramePr>
            <p:xfrm>
              <a:off x="7065813" y="3487719"/>
              <a:ext cx="2121087" cy="88417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40" name="차트 139">
                <a:extLst>
                  <a:ext uri="{FF2B5EF4-FFF2-40B4-BE49-F238E27FC236}">
                    <a16:creationId xmlns:a16="http://schemas.microsoft.com/office/drawing/2014/main" id="{C86D5E70-CCB8-4863-9750-5DD4C0E3D6F4}"/>
                  </a:ext>
                </a:extLst>
              </p:cNvPr>
              <p:cNvPicPr>
                <a:picLocks noGrp="1" noRot="1" noChangeAspect="1" noMove="1" noResize="1" noEditPoints="1" noAdjustHandles="1" noChangeArrowheads="1" noChangeShapeType="1"/>
              </p:cNvPicPr>
              <p:nvPr/>
            </p:nvPicPr>
            <p:blipFill>
              <a:blip r:embed="rId14"/>
              <a:stretch>
                <a:fillRect/>
              </a:stretch>
            </p:blipFill>
            <p:spPr>
              <a:xfrm>
                <a:off x="7065813" y="3487719"/>
                <a:ext cx="2121087" cy="884174"/>
              </a:xfrm>
              <a:prstGeom prst="rect">
                <a:avLst/>
              </a:prstGeom>
            </p:spPr>
          </p:pic>
        </mc:Fallback>
      </mc:AlternateContent>
      <p:sp>
        <p:nvSpPr>
          <p:cNvPr id="71" name="순서도: 연결자 70">
            <a:extLst>
              <a:ext uri="{FF2B5EF4-FFF2-40B4-BE49-F238E27FC236}">
                <a16:creationId xmlns:a16="http://schemas.microsoft.com/office/drawing/2014/main" id="{EE01F45B-F689-423F-AF7D-ACAFF58FD611}"/>
              </a:ext>
            </a:extLst>
          </p:cNvPr>
          <p:cNvSpPr/>
          <p:nvPr/>
        </p:nvSpPr>
        <p:spPr bwMode="auto">
          <a:xfrm>
            <a:off x="584499" y="549996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2" name="순서도: 연결자 71">
            <a:extLst>
              <a:ext uri="{FF2B5EF4-FFF2-40B4-BE49-F238E27FC236}">
                <a16:creationId xmlns:a16="http://schemas.microsoft.com/office/drawing/2014/main" id="{FBF54D8A-1D0A-4728-A73B-547803C45672}"/>
              </a:ext>
            </a:extLst>
          </p:cNvPr>
          <p:cNvSpPr/>
          <p:nvPr/>
        </p:nvSpPr>
        <p:spPr bwMode="auto">
          <a:xfrm>
            <a:off x="739890" y="549996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3" name="순서도: 연결자 72">
            <a:extLst>
              <a:ext uri="{FF2B5EF4-FFF2-40B4-BE49-F238E27FC236}">
                <a16:creationId xmlns:a16="http://schemas.microsoft.com/office/drawing/2014/main" id="{7959D781-BB53-4284-97D3-3F19EE0B028A}"/>
              </a:ext>
            </a:extLst>
          </p:cNvPr>
          <p:cNvSpPr/>
          <p:nvPr/>
        </p:nvSpPr>
        <p:spPr bwMode="auto">
          <a:xfrm>
            <a:off x="584499" y="581222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1E647BBC-2DE5-4E84-8EBB-BC55AC39508D}"/>
              </a:ext>
            </a:extLst>
          </p:cNvPr>
          <p:cNvSpPr/>
          <p:nvPr/>
        </p:nvSpPr>
        <p:spPr bwMode="auto">
          <a:xfrm>
            <a:off x="739890" y="581222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5" name="순서도: 연결자 74">
            <a:extLst>
              <a:ext uri="{FF2B5EF4-FFF2-40B4-BE49-F238E27FC236}">
                <a16:creationId xmlns:a16="http://schemas.microsoft.com/office/drawing/2014/main" id="{383ED6C7-C705-4738-B2BC-DB5329B955DB}"/>
              </a:ext>
            </a:extLst>
          </p:cNvPr>
          <p:cNvSpPr/>
          <p:nvPr/>
        </p:nvSpPr>
        <p:spPr bwMode="auto">
          <a:xfrm>
            <a:off x="739890" y="618023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F9D9640-50EB-457C-9FC1-EDA8F09C9151}"/>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2502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4"/>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(3/23)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제품군의 경우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 신규로 매출이 발생하였으며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이후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해당 제품이 </a:t>
            </a:r>
            <a:r>
              <a:rPr lang="en-US" altLang="ko-KR" sz="1000" b="1" dirty="0">
                <a:solidFill>
                  <a:srgbClr val="002997"/>
                </a:solidFill>
                <a:latin typeface="Arial" panose="020B0604020202020204" pitchFamily="34" charset="0"/>
                <a:ea typeface="+mj-ea"/>
                <a:cs typeface="Arial" panose="020B0604020202020204" pitchFamily="34" charset="0"/>
              </a:rPr>
              <a:t>Apple</a:t>
            </a:r>
            <a:r>
              <a:rPr lang="ko-KR" altLang="en-US" sz="1000" b="1" dirty="0">
                <a:solidFill>
                  <a:srgbClr val="002997"/>
                </a:solidFill>
                <a:latin typeface="Arial" panose="020B0604020202020204" pitchFamily="34" charset="0"/>
                <a:ea typeface="+mj-ea"/>
                <a:cs typeface="Arial" panose="020B0604020202020204" pitchFamily="34" charset="0"/>
              </a:rPr>
              <a:t>사의 플래그십 모델의 최대공급업체로 선정됨에 따라 판매량이 급증하였음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Apple(Low-Loss)&gt;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81" name="직사각형 80">
            <a:extLst>
              <a:ext uri="{FF2B5EF4-FFF2-40B4-BE49-F238E27FC236}">
                <a16:creationId xmlns:a16="http://schemas.microsoft.com/office/drawing/2014/main" id="{577E53F4-F705-4508-87C7-F991258B7749}"/>
              </a:ext>
            </a:extLst>
          </p:cNvPr>
          <p:cNvSpPr/>
          <p:nvPr/>
        </p:nvSpPr>
        <p:spPr>
          <a:xfrm>
            <a:off x="5979369" y="1898568"/>
            <a:ext cx="648019" cy="947384"/>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순서도: 연결자 81">
            <a:extLst>
              <a:ext uri="{FF2B5EF4-FFF2-40B4-BE49-F238E27FC236}">
                <a16:creationId xmlns:a16="http://schemas.microsoft.com/office/drawing/2014/main" id="{A03A9E4B-13FF-4105-8DB1-B61CC4B46A53}"/>
              </a:ext>
            </a:extLst>
          </p:cNvPr>
          <p:cNvSpPr/>
          <p:nvPr/>
        </p:nvSpPr>
        <p:spPr bwMode="auto">
          <a:xfrm>
            <a:off x="5922609"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0" name="직사각형 109">
            <a:extLst>
              <a:ext uri="{FF2B5EF4-FFF2-40B4-BE49-F238E27FC236}">
                <a16:creationId xmlns:a16="http://schemas.microsoft.com/office/drawing/2014/main" id="{3CF68109-AADC-4E6E-8DFF-CCC534336E25}"/>
              </a:ext>
            </a:extLst>
          </p:cNvPr>
          <p:cNvSpPr/>
          <p:nvPr/>
        </p:nvSpPr>
        <p:spPr>
          <a:xfrm>
            <a:off x="647108" y="3427238"/>
            <a:ext cx="2131610" cy="911438"/>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순서도: 연결자 110">
            <a:extLst>
              <a:ext uri="{FF2B5EF4-FFF2-40B4-BE49-F238E27FC236}">
                <a16:creationId xmlns:a16="http://schemas.microsoft.com/office/drawing/2014/main" id="{642C310C-6618-4890-9186-D25CF5558C5F}"/>
              </a:ext>
            </a:extLst>
          </p:cNvPr>
          <p:cNvSpPr/>
          <p:nvPr/>
        </p:nvSpPr>
        <p:spPr bwMode="auto">
          <a:xfrm>
            <a:off x="571509" y="338524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28" name="차트 127">
                <a:extLst>
                  <a:ext uri="{FF2B5EF4-FFF2-40B4-BE49-F238E27FC236}">
                    <a16:creationId xmlns:a16="http://schemas.microsoft.com/office/drawing/2014/main" id="{E829F1BE-58C7-4F32-9B91-663A3D32D8F8}"/>
                  </a:ext>
                </a:extLst>
              </p:cNvPr>
              <p:cNvGraphicFramePr/>
              <p:nvPr/>
            </p:nvGraphicFramePr>
            <p:xfrm>
              <a:off x="647108" y="3403178"/>
              <a:ext cx="2131610" cy="95598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28" name="차트 127">
                <a:extLst>
                  <a:ext uri="{FF2B5EF4-FFF2-40B4-BE49-F238E27FC236}">
                    <a16:creationId xmlns:a16="http://schemas.microsoft.com/office/drawing/2014/main" id="{E829F1BE-58C7-4F32-9B91-663A3D32D8F8}"/>
                  </a:ext>
                </a:extLst>
              </p:cNvPr>
              <p:cNvPicPr>
                <a:picLocks noGrp="1" noRot="1" noChangeAspect="1" noMove="1" noResize="1" noEditPoints="1" noAdjustHandles="1" noChangeArrowheads="1" noChangeShapeType="1"/>
              </p:cNvPicPr>
              <p:nvPr/>
            </p:nvPicPr>
            <p:blipFill>
              <a:blip r:embed="rId6"/>
              <a:stretch>
                <a:fillRect/>
              </a:stretch>
            </p:blipFill>
            <p:spPr>
              <a:xfrm>
                <a:off x="647108" y="3403178"/>
                <a:ext cx="2131610" cy="95598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0" name="차트 139">
                <a:extLst>
                  <a:ext uri="{FF2B5EF4-FFF2-40B4-BE49-F238E27FC236}">
                    <a16:creationId xmlns:a16="http://schemas.microsoft.com/office/drawing/2014/main" id="{C86D5E70-CCB8-4863-9750-5DD4C0E3D6F4}"/>
                  </a:ext>
                </a:extLst>
              </p:cNvPr>
              <p:cNvGraphicFramePr/>
              <p:nvPr/>
            </p:nvGraphicFramePr>
            <p:xfrm>
              <a:off x="664716" y="3480814"/>
              <a:ext cx="2121087" cy="88417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40" name="차트 139">
                <a:extLst>
                  <a:ext uri="{FF2B5EF4-FFF2-40B4-BE49-F238E27FC236}">
                    <a16:creationId xmlns:a16="http://schemas.microsoft.com/office/drawing/2014/main" id="{C86D5E70-CCB8-4863-9750-5DD4C0E3D6F4}"/>
                  </a:ext>
                </a:extLst>
              </p:cNvPr>
              <p:cNvPicPr>
                <a:picLocks noGrp="1" noRot="1" noChangeAspect="1" noMove="1" noResize="1" noEditPoints="1" noAdjustHandles="1" noChangeArrowheads="1" noChangeShapeType="1"/>
              </p:cNvPicPr>
              <p:nvPr/>
            </p:nvPicPr>
            <p:blipFill>
              <a:blip r:embed="rId8"/>
              <a:stretch>
                <a:fillRect/>
              </a:stretch>
            </p:blipFill>
            <p:spPr>
              <a:xfrm>
                <a:off x="664716" y="3480814"/>
                <a:ext cx="2121087" cy="884174"/>
              </a:xfrm>
              <a:prstGeom prst="rect">
                <a:avLst/>
              </a:prstGeom>
            </p:spPr>
          </p:pic>
        </mc:Fallback>
      </mc:AlternateContent>
      <p:sp>
        <p:nvSpPr>
          <p:cNvPr id="76" name="TextBox 75">
            <a:extLst>
              <a:ext uri="{FF2B5EF4-FFF2-40B4-BE49-F238E27FC236}">
                <a16:creationId xmlns:a16="http://schemas.microsoft.com/office/drawing/2014/main" id="{EB35A253-7EE3-4CA4-B2E5-D24820B4806D}"/>
              </a:ext>
            </a:extLst>
          </p:cNvPr>
          <p:cNvSpPr txBox="1"/>
          <p:nvPr/>
        </p:nvSpPr>
        <p:spPr>
          <a:xfrm>
            <a:off x="663290" y="4307636"/>
            <a:ext cx="8710991"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 </a:t>
            </a:r>
            <a:r>
              <a:rPr lang="en-US" altLang="ko-KR" sz="900" b="1" u="sng" dirty="0">
                <a:solidFill>
                  <a:srgbClr val="000000"/>
                </a:solidFill>
                <a:latin typeface="Arial" panose="020B0604020202020204" pitchFamily="34" charset="0"/>
                <a:cs typeface="Arial" panose="020B0604020202020204" pitchFamily="34" charset="0"/>
              </a:rPr>
              <a:t>– Low-Loss </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년의 경우 </a:t>
            </a:r>
            <a:r>
              <a:rPr lang="en-US" altLang="ko-KR" sz="900" dirty="0">
                <a:solidFill>
                  <a:srgbClr val="000000"/>
                </a:solidFill>
                <a:latin typeface="Arial" panose="020B0604020202020204" pitchFamily="34" charset="0"/>
                <a:cs typeface="Arial" panose="020B0604020202020204" pitchFamily="34" charset="0"/>
              </a:rPr>
              <a:t>USB Dock </a:t>
            </a:r>
            <a:r>
              <a:rPr lang="ko-KR" altLang="en-US" sz="900" dirty="0">
                <a:solidFill>
                  <a:srgbClr val="000000"/>
                </a:solidFill>
                <a:latin typeface="Arial" panose="020B0604020202020204" pitchFamily="34" charset="0"/>
                <a:cs typeface="Arial" panose="020B0604020202020204" pitchFamily="34" charset="0"/>
              </a:rPr>
              <a:t>매출이 신규로 발생하였으며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금액 또한 유의미하게 발생하지 아니함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년부터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사의 플래그십 모델 </a:t>
            </a:r>
            <a:r>
              <a:rPr lang="en-US" altLang="ko-KR" sz="900" dirty="0">
                <a:solidFill>
                  <a:srgbClr val="000000"/>
                </a:solidFill>
                <a:latin typeface="Arial" panose="020B0604020202020204" pitchFamily="34" charset="0"/>
                <a:cs typeface="Arial" panose="020B0604020202020204" pitchFamily="34" charset="0"/>
              </a:rPr>
              <a:t>(iPhone 12 Pro, iPhone</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12 Pro Max)</a:t>
            </a:r>
            <a:r>
              <a:rPr lang="ko-KR" altLang="en-US" sz="900" dirty="0">
                <a:solidFill>
                  <a:srgbClr val="000000"/>
                </a:solidFill>
                <a:latin typeface="Arial" panose="020B0604020202020204" pitchFamily="34" charset="0"/>
                <a:cs typeface="Arial" panose="020B0604020202020204" pitchFamily="34" charset="0"/>
              </a:rPr>
              <a:t>의 주요 부품인</a:t>
            </a:r>
            <a:r>
              <a:rPr lang="en-US" altLang="ko-KR" sz="900" dirty="0">
                <a:solidFill>
                  <a:srgbClr val="000000"/>
                </a:solidFill>
                <a:latin typeface="Arial" panose="020B0604020202020204" pitchFamily="34" charset="0"/>
                <a:cs typeface="Arial" panose="020B0604020202020204" pitchFamily="34" charset="0"/>
              </a:rPr>
              <a:t> USB Dock</a:t>
            </a:r>
            <a:r>
              <a:rPr lang="ko-KR" altLang="en-US" sz="900" dirty="0">
                <a:solidFill>
                  <a:srgbClr val="000000"/>
                </a:solidFill>
                <a:latin typeface="Arial" panose="020B0604020202020204" pitchFamily="34" charset="0"/>
                <a:cs typeface="Arial" panose="020B0604020202020204" pitchFamily="34" charset="0"/>
              </a:rPr>
              <a:t>의 최대공급업체로 채택되면서 매출이 급증하였음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해당 제품은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양면을 원재료로 사용하고 있으며</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현재는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 매출의 비중이 더 </a:t>
            </a:r>
            <a:r>
              <a:rPr lang="ko-KR" altLang="en-US" sz="900" dirty="0" err="1">
                <a:solidFill>
                  <a:srgbClr val="000000"/>
                </a:solidFill>
                <a:latin typeface="Arial" panose="020B0604020202020204" pitchFamily="34" charset="0"/>
                <a:cs typeface="Arial" panose="020B0604020202020204" pitchFamily="34" charset="0"/>
              </a:rPr>
              <a:t>높은수준임</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대비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년의 판가 변화로 인한 매출액 변동은 미미한 수준으로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실제 매출액의 변동은 판매량 변화에 의함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9" name="차트 78">
                <a:extLst>
                  <a:ext uri="{FF2B5EF4-FFF2-40B4-BE49-F238E27FC236}">
                    <a16:creationId xmlns:a16="http://schemas.microsoft.com/office/drawing/2014/main" id="{30BA175D-8C63-4152-9C9D-D54EC3218A5B}"/>
                  </a:ext>
                </a:extLst>
              </p:cNvPr>
              <p:cNvGraphicFramePr/>
              <p:nvPr/>
            </p:nvGraphicFramePr>
            <p:xfrm>
              <a:off x="2884544" y="3422861"/>
              <a:ext cx="2120400" cy="949842"/>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79" name="차트 78">
                <a:extLst>
                  <a:ext uri="{FF2B5EF4-FFF2-40B4-BE49-F238E27FC236}">
                    <a16:creationId xmlns:a16="http://schemas.microsoft.com/office/drawing/2014/main" id="{30BA175D-8C63-4152-9C9D-D54EC3218A5B}"/>
                  </a:ext>
                </a:extLst>
              </p:cNvPr>
              <p:cNvPicPr>
                <a:picLocks noGrp="1" noRot="1" noChangeAspect="1" noMove="1" noResize="1" noEditPoints="1" noAdjustHandles="1" noChangeArrowheads="1" noChangeShapeType="1"/>
              </p:cNvPicPr>
              <p:nvPr/>
            </p:nvPicPr>
            <p:blipFill>
              <a:blip r:embed="rId10"/>
              <a:stretch>
                <a:fillRect/>
              </a:stretch>
            </p:blipFill>
            <p:spPr>
              <a:xfrm>
                <a:off x="2884544" y="3422861"/>
                <a:ext cx="2120400" cy="949842"/>
              </a:xfrm>
              <a:prstGeom prst="rect">
                <a:avLst/>
              </a:prstGeom>
            </p:spPr>
          </p:pic>
        </mc:Fallback>
      </mc:AlternateContent>
      <p:sp>
        <p:nvSpPr>
          <p:cNvPr id="80" name="직사각형 79">
            <a:extLst>
              <a:ext uri="{FF2B5EF4-FFF2-40B4-BE49-F238E27FC236}">
                <a16:creationId xmlns:a16="http://schemas.microsoft.com/office/drawing/2014/main" id="{A3CA591D-8675-4080-983E-B6D6CF6263BD}"/>
              </a:ext>
            </a:extLst>
          </p:cNvPr>
          <p:cNvSpPr/>
          <p:nvPr/>
        </p:nvSpPr>
        <p:spPr>
          <a:xfrm>
            <a:off x="810802" y="3574975"/>
            <a:ext cx="840313" cy="53962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7" name="순서도: 연결자 86">
            <a:extLst>
              <a:ext uri="{FF2B5EF4-FFF2-40B4-BE49-F238E27FC236}">
                <a16:creationId xmlns:a16="http://schemas.microsoft.com/office/drawing/2014/main" id="{481C4661-3859-4FA3-AFEE-7E5D59D218F8}"/>
              </a:ext>
            </a:extLst>
          </p:cNvPr>
          <p:cNvSpPr/>
          <p:nvPr/>
        </p:nvSpPr>
        <p:spPr bwMode="auto">
          <a:xfrm>
            <a:off x="733117" y="34875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8" name="직사각형 87">
            <a:extLst>
              <a:ext uri="{FF2B5EF4-FFF2-40B4-BE49-F238E27FC236}">
                <a16:creationId xmlns:a16="http://schemas.microsoft.com/office/drawing/2014/main" id="{BE92E6E5-613B-4E2B-80DF-6C3EAA11B117}"/>
              </a:ext>
            </a:extLst>
          </p:cNvPr>
          <p:cNvSpPr/>
          <p:nvPr/>
        </p:nvSpPr>
        <p:spPr>
          <a:xfrm>
            <a:off x="2907534" y="3445132"/>
            <a:ext cx="2097410" cy="91143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9" name="순서도: 연결자 88">
            <a:extLst>
              <a:ext uri="{FF2B5EF4-FFF2-40B4-BE49-F238E27FC236}">
                <a16:creationId xmlns:a16="http://schemas.microsoft.com/office/drawing/2014/main" id="{F0C023EA-26AF-4E5A-AE1C-66D1D62BF4BD}"/>
              </a:ext>
            </a:extLst>
          </p:cNvPr>
          <p:cNvSpPr/>
          <p:nvPr/>
        </p:nvSpPr>
        <p:spPr bwMode="auto">
          <a:xfrm>
            <a:off x="2829849" y="335768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90" name="직사각형 89">
            <a:extLst>
              <a:ext uri="{FF2B5EF4-FFF2-40B4-BE49-F238E27FC236}">
                <a16:creationId xmlns:a16="http://schemas.microsoft.com/office/drawing/2014/main" id="{3AF7BE29-77E3-4209-8578-B38E07A8BEB2}"/>
              </a:ext>
            </a:extLst>
          </p:cNvPr>
          <p:cNvSpPr/>
          <p:nvPr/>
        </p:nvSpPr>
        <p:spPr>
          <a:xfrm>
            <a:off x="5121627" y="3438057"/>
            <a:ext cx="2109350" cy="91851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순서도: 연결자 90">
            <a:extLst>
              <a:ext uri="{FF2B5EF4-FFF2-40B4-BE49-F238E27FC236}">
                <a16:creationId xmlns:a16="http://schemas.microsoft.com/office/drawing/2014/main" id="{4853130C-B9FE-4CFC-A598-587A7101933E}"/>
              </a:ext>
            </a:extLst>
          </p:cNvPr>
          <p:cNvSpPr/>
          <p:nvPr/>
        </p:nvSpPr>
        <p:spPr bwMode="auto">
          <a:xfrm>
            <a:off x="5060750" y="340077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92" name="직사각형 91">
            <a:extLst>
              <a:ext uri="{FF2B5EF4-FFF2-40B4-BE49-F238E27FC236}">
                <a16:creationId xmlns:a16="http://schemas.microsoft.com/office/drawing/2014/main" id="{B4D12285-9BD9-45BE-A2CB-FE9150A3017D}"/>
              </a:ext>
            </a:extLst>
          </p:cNvPr>
          <p:cNvSpPr/>
          <p:nvPr/>
        </p:nvSpPr>
        <p:spPr>
          <a:xfrm>
            <a:off x="7348099" y="3438056"/>
            <a:ext cx="2075249" cy="91851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3" name="순서도: 연결자 92">
            <a:extLst>
              <a:ext uri="{FF2B5EF4-FFF2-40B4-BE49-F238E27FC236}">
                <a16:creationId xmlns:a16="http://schemas.microsoft.com/office/drawing/2014/main" id="{22EFD96D-47A0-4501-9A95-348623FB1195}"/>
              </a:ext>
            </a:extLst>
          </p:cNvPr>
          <p:cNvSpPr/>
          <p:nvPr/>
        </p:nvSpPr>
        <p:spPr bwMode="auto">
          <a:xfrm>
            <a:off x="7279846" y="340077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94" name="직사각형 93">
            <a:extLst>
              <a:ext uri="{FF2B5EF4-FFF2-40B4-BE49-F238E27FC236}">
                <a16:creationId xmlns:a16="http://schemas.microsoft.com/office/drawing/2014/main" id="{E040FA50-2679-4063-A1B4-D1C560DDF6A6}"/>
              </a:ext>
            </a:extLst>
          </p:cNvPr>
          <p:cNvSpPr/>
          <p:nvPr/>
        </p:nvSpPr>
        <p:spPr>
          <a:xfrm>
            <a:off x="3025573" y="3725133"/>
            <a:ext cx="846796" cy="389465"/>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5" name="순서도: 연결자 94">
            <a:extLst>
              <a:ext uri="{FF2B5EF4-FFF2-40B4-BE49-F238E27FC236}">
                <a16:creationId xmlns:a16="http://schemas.microsoft.com/office/drawing/2014/main" id="{ABC63B8B-2FBB-476B-9E74-6A2844C56F19}"/>
              </a:ext>
            </a:extLst>
          </p:cNvPr>
          <p:cNvSpPr/>
          <p:nvPr/>
        </p:nvSpPr>
        <p:spPr bwMode="auto">
          <a:xfrm>
            <a:off x="2964696" y="368785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96" name="직사각형 95">
            <a:extLst>
              <a:ext uri="{FF2B5EF4-FFF2-40B4-BE49-F238E27FC236}">
                <a16:creationId xmlns:a16="http://schemas.microsoft.com/office/drawing/2014/main" id="{8285953A-2B54-4E2B-A050-C645EDBDD576}"/>
              </a:ext>
            </a:extLst>
          </p:cNvPr>
          <p:cNvSpPr/>
          <p:nvPr/>
        </p:nvSpPr>
        <p:spPr>
          <a:xfrm>
            <a:off x="4019943" y="3513440"/>
            <a:ext cx="830266" cy="293143"/>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8" name="순서도: 연결자 97">
            <a:extLst>
              <a:ext uri="{FF2B5EF4-FFF2-40B4-BE49-F238E27FC236}">
                <a16:creationId xmlns:a16="http://schemas.microsoft.com/office/drawing/2014/main" id="{013FB75B-1E3B-49E4-B656-309F94F78805}"/>
              </a:ext>
            </a:extLst>
          </p:cNvPr>
          <p:cNvSpPr/>
          <p:nvPr/>
        </p:nvSpPr>
        <p:spPr bwMode="auto">
          <a:xfrm>
            <a:off x="3951689" y="347616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99" name="순서도: 연결자 98">
            <a:extLst>
              <a:ext uri="{FF2B5EF4-FFF2-40B4-BE49-F238E27FC236}">
                <a16:creationId xmlns:a16="http://schemas.microsoft.com/office/drawing/2014/main" id="{C9B44B74-3055-4D25-931C-FF030CD739BB}"/>
              </a:ext>
            </a:extLst>
          </p:cNvPr>
          <p:cNvSpPr/>
          <p:nvPr/>
        </p:nvSpPr>
        <p:spPr bwMode="auto">
          <a:xfrm>
            <a:off x="758517" y="47882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00" name="차트 99">
                <a:extLst>
                  <a:ext uri="{FF2B5EF4-FFF2-40B4-BE49-F238E27FC236}">
                    <a16:creationId xmlns:a16="http://schemas.microsoft.com/office/drawing/2014/main" id="{80BE59EA-5AA1-4B93-A333-501149CF061B}"/>
                  </a:ext>
                </a:extLst>
              </p:cNvPr>
              <p:cNvGraphicFramePr/>
              <p:nvPr/>
            </p:nvGraphicFramePr>
            <p:xfrm>
              <a:off x="5126538" y="3438056"/>
              <a:ext cx="2104242" cy="92357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00" name="차트 99">
                <a:extLst>
                  <a:ext uri="{FF2B5EF4-FFF2-40B4-BE49-F238E27FC236}">
                    <a16:creationId xmlns:a16="http://schemas.microsoft.com/office/drawing/2014/main" id="{80BE59EA-5AA1-4B93-A333-501149CF061B}"/>
                  </a:ext>
                </a:extLst>
              </p:cNvPr>
              <p:cNvPicPr>
                <a:picLocks noGrp="1" noRot="1" noChangeAspect="1" noMove="1" noResize="1" noEditPoints="1" noAdjustHandles="1" noChangeArrowheads="1" noChangeShapeType="1"/>
              </p:cNvPicPr>
              <p:nvPr/>
            </p:nvPicPr>
            <p:blipFill>
              <a:blip r:embed="rId12"/>
              <a:stretch>
                <a:fillRect/>
              </a:stretch>
            </p:blipFill>
            <p:spPr>
              <a:xfrm>
                <a:off x="5126538" y="3438056"/>
                <a:ext cx="2104242" cy="92357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1" name="차트 100">
                <a:extLst>
                  <a:ext uri="{FF2B5EF4-FFF2-40B4-BE49-F238E27FC236}">
                    <a16:creationId xmlns:a16="http://schemas.microsoft.com/office/drawing/2014/main" id="{E5739E89-0F61-4A94-AF76-D5292B4DBE08}"/>
                  </a:ext>
                </a:extLst>
              </p:cNvPr>
              <p:cNvGraphicFramePr/>
              <p:nvPr/>
            </p:nvGraphicFramePr>
            <p:xfrm>
              <a:off x="7347903" y="3427239"/>
              <a:ext cx="2075248" cy="91851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01" name="차트 100">
                <a:extLst>
                  <a:ext uri="{FF2B5EF4-FFF2-40B4-BE49-F238E27FC236}">
                    <a16:creationId xmlns:a16="http://schemas.microsoft.com/office/drawing/2014/main" id="{E5739E89-0F61-4A94-AF76-D5292B4DBE08}"/>
                  </a:ext>
                </a:extLst>
              </p:cNvPr>
              <p:cNvPicPr>
                <a:picLocks noGrp="1" noRot="1" noChangeAspect="1" noMove="1" noResize="1" noEditPoints="1" noAdjustHandles="1" noChangeArrowheads="1" noChangeShapeType="1"/>
              </p:cNvPicPr>
              <p:nvPr/>
            </p:nvPicPr>
            <p:blipFill>
              <a:blip r:embed="rId14"/>
              <a:stretch>
                <a:fillRect/>
              </a:stretch>
            </p:blipFill>
            <p:spPr>
              <a:xfrm>
                <a:off x="7347903" y="3427239"/>
                <a:ext cx="2075248" cy="918514"/>
              </a:xfrm>
              <a:prstGeom prst="rect">
                <a:avLst/>
              </a:prstGeom>
            </p:spPr>
          </p:pic>
        </mc:Fallback>
      </mc:AlternateContent>
      <p:sp>
        <p:nvSpPr>
          <p:cNvPr id="32" name="TextBox 31">
            <a:extLst>
              <a:ext uri="{FF2B5EF4-FFF2-40B4-BE49-F238E27FC236}">
                <a16:creationId xmlns:a16="http://schemas.microsoft.com/office/drawing/2014/main" id="{38225781-91EE-496F-8B0B-E4F5EA5ABBA1}"/>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65975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9" name="차트 138">
                <a:extLst>
                  <a:ext uri="{FF2B5EF4-FFF2-40B4-BE49-F238E27FC236}">
                    <a16:creationId xmlns:a16="http://schemas.microsoft.com/office/drawing/2014/main" id="{20A728E1-1B9C-49B3-83D9-EE82EBB26475}"/>
                  </a:ext>
                </a:extLst>
              </p:cNvPr>
              <p:cNvGraphicFramePr/>
              <p:nvPr/>
            </p:nvGraphicFramePr>
            <p:xfrm>
              <a:off x="5074683" y="3446447"/>
              <a:ext cx="4343944" cy="89186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9" name="차트 138">
                <a:extLst>
                  <a:ext uri="{FF2B5EF4-FFF2-40B4-BE49-F238E27FC236}">
                    <a16:creationId xmlns:a16="http://schemas.microsoft.com/office/drawing/2014/main" id="{20A728E1-1B9C-49B3-83D9-EE82EBB26475}"/>
                  </a:ext>
                </a:extLst>
              </p:cNvPr>
              <p:cNvPicPr>
                <a:picLocks noGrp="1" noRot="1" noChangeAspect="1" noMove="1" noResize="1" noEditPoints="1" noAdjustHandles="1" noChangeArrowheads="1" noChangeShapeType="1"/>
              </p:cNvPicPr>
              <p:nvPr/>
            </p:nvPicPr>
            <p:blipFill>
              <a:blip r:embed="rId4"/>
              <a:stretch>
                <a:fillRect/>
              </a:stretch>
            </p:blipFill>
            <p:spPr>
              <a:xfrm>
                <a:off x="5074683" y="3446447"/>
                <a:ext cx="4343944" cy="89186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8" name="차트 137">
                <a:extLst>
                  <a:ext uri="{FF2B5EF4-FFF2-40B4-BE49-F238E27FC236}">
                    <a16:creationId xmlns:a16="http://schemas.microsoft.com/office/drawing/2014/main" id="{35582F3D-B15C-47FF-84A9-841B1204ACBB}"/>
                  </a:ext>
                </a:extLst>
              </p:cNvPr>
              <p:cNvGraphicFramePr/>
              <p:nvPr/>
            </p:nvGraphicFramePr>
            <p:xfrm>
              <a:off x="665992" y="3428999"/>
              <a:ext cx="4287008" cy="916582"/>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38" name="차트 137">
                <a:extLst>
                  <a:ext uri="{FF2B5EF4-FFF2-40B4-BE49-F238E27FC236}">
                    <a16:creationId xmlns:a16="http://schemas.microsoft.com/office/drawing/2014/main" id="{35582F3D-B15C-47FF-84A9-841B1204ACBB}"/>
                  </a:ext>
                </a:extLst>
              </p:cNvPr>
              <p:cNvPicPr>
                <a:picLocks noGrp="1" noRot="1" noChangeAspect="1" noMove="1" noResize="1" noEditPoints="1" noAdjustHandles="1" noChangeArrowheads="1" noChangeShapeType="1"/>
              </p:cNvPicPr>
              <p:nvPr/>
            </p:nvPicPr>
            <p:blipFill>
              <a:blip r:embed="rId6"/>
              <a:stretch>
                <a:fillRect/>
              </a:stretch>
            </p:blipFill>
            <p:spPr>
              <a:xfrm>
                <a:off x="665992" y="3428999"/>
                <a:ext cx="4287008" cy="916582"/>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71417" y="3446447"/>
            <a:ext cx="4281583"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8"/>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(4/23)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High Modulus </a:t>
            </a:r>
            <a:r>
              <a:rPr lang="ko-KR" altLang="en-US" sz="1000" b="1" dirty="0">
                <a:solidFill>
                  <a:srgbClr val="002997"/>
                </a:solidFill>
                <a:latin typeface="Arial" panose="020B0604020202020204" pitchFamily="34" charset="0"/>
                <a:ea typeface="+mj-ea"/>
                <a:cs typeface="Arial" panose="020B0604020202020204" pitchFamily="34" charset="0"/>
              </a:rPr>
              <a:t>제품군의 경우 각 연도별로 매출액이 높은 수준으로 변동하지 않았으며</a:t>
            </a:r>
            <a:r>
              <a:rPr lang="en-US" altLang="ko-KR" sz="1000" b="1" dirty="0">
                <a:solidFill>
                  <a:srgbClr val="002997"/>
                </a:solidFill>
                <a:latin typeface="Arial" panose="020B0604020202020204" pitchFamily="34" charset="0"/>
                <a:ea typeface="+mj-ea"/>
                <a:cs typeface="Arial" panose="020B0604020202020204" pitchFamily="34" charset="0"/>
              </a:rPr>
              <a:t>, ASP </a:t>
            </a:r>
            <a:r>
              <a:rPr lang="ko-KR" altLang="en-US" sz="1000" b="1" dirty="0">
                <a:solidFill>
                  <a:srgbClr val="002997"/>
                </a:solidFill>
                <a:latin typeface="Arial" panose="020B0604020202020204" pitchFamily="34" charset="0"/>
                <a:ea typeface="+mj-ea"/>
                <a:cs typeface="Arial" panose="020B0604020202020204" pitchFamily="34" charset="0"/>
              </a:rPr>
              <a:t>또한 일정한 수준으로 매출액 변동은 대부분 판매량 변동에 의함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Apple(High Modulus)&gt;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2430894"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2348530"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51" name="직사각형 50">
            <a:extLst>
              <a:ext uri="{FF2B5EF4-FFF2-40B4-BE49-F238E27FC236}">
                <a16:creationId xmlns:a16="http://schemas.microsoft.com/office/drawing/2014/main" id="{5E4DDF57-1D0E-43CD-BEBD-6D448AB4C47F}"/>
              </a:ext>
            </a:extLst>
          </p:cNvPr>
          <p:cNvSpPr/>
          <p:nvPr/>
        </p:nvSpPr>
        <p:spPr>
          <a:xfrm>
            <a:off x="809991" y="3488684"/>
            <a:ext cx="1236347" cy="3178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2" name="순서도: 연결자 51">
            <a:extLst>
              <a:ext uri="{FF2B5EF4-FFF2-40B4-BE49-F238E27FC236}">
                <a16:creationId xmlns:a16="http://schemas.microsoft.com/office/drawing/2014/main" id="{CDE34E45-4836-45C6-8569-984423687AAE}"/>
              </a:ext>
            </a:extLst>
          </p:cNvPr>
          <p:cNvSpPr/>
          <p:nvPr/>
        </p:nvSpPr>
        <p:spPr bwMode="auto">
          <a:xfrm>
            <a:off x="737992" y="34439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6840740" y="1898568"/>
            <a:ext cx="690443" cy="230123"/>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773616"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60339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3" name="직사각형 122">
            <a:extLst>
              <a:ext uri="{FF2B5EF4-FFF2-40B4-BE49-F238E27FC236}">
                <a16:creationId xmlns:a16="http://schemas.microsoft.com/office/drawing/2014/main" id="{102BC7B2-F6E2-45D4-B00B-38A8BC5C7279}"/>
              </a:ext>
            </a:extLst>
          </p:cNvPr>
          <p:cNvSpPr/>
          <p:nvPr/>
        </p:nvSpPr>
        <p:spPr>
          <a:xfrm>
            <a:off x="5082994" y="3446447"/>
            <a:ext cx="4343944"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011011" y="3382265"/>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9" name="직사각형 88">
            <a:extLst>
              <a:ext uri="{FF2B5EF4-FFF2-40B4-BE49-F238E27FC236}">
                <a16:creationId xmlns:a16="http://schemas.microsoft.com/office/drawing/2014/main" id="{2057E2BF-CCF2-4035-935C-32D2DE8BD4C9}"/>
              </a:ext>
            </a:extLst>
          </p:cNvPr>
          <p:cNvSpPr/>
          <p:nvPr/>
        </p:nvSpPr>
        <p:spPr>
          <a:xfrm>
            <a:off x="5253195" y="3599445"/>
            <a:ext cx="1208135" cy="4915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0" name="순서도: 연결자 89">
            <a:extLst>
              <a:ext uri="{FF2B5EF4-FFF2-40B4-BE49-F238E27FC236}">
                <a16:creationId xmlns:a16="http://schemas.microsoft.com/office/drawing/2014/main" id="{B771C507-E7BA-48C9-B47D-D851BE7B61F9}"/>
              </a:ext>
            </a:extLst>
          </p:cNvPr>
          <p:cNvSpPr/>
          <p:nvPr/>
        </p:nvSpPr>
        <p:spPr bwMode="auto">
          <a:xfrm>
            <a:off x="5181196" y="35547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93" name="TextBox 92">
            <a:extLst>
              <a:ext uri="{FF2B5EF4-FFF2-40B4-BE49-F238E27FC236}">
                <a16:creationId xmlns:a16="http://schemas.microsoft.com/office/drawing/2014/main" id="{E1D8D3F0-6420-4D1E-A698-DF83E558F797}"/>
              </a:ext>
            </a:extLst>
          </p:cNvPr>
          <p:cNvSpPr txBox="1"/>
          <p:nvPr/>
        </p:nvSpPr>
        <p:spPr>
          <a:xfrm>
            <a:off x="671416" y="1864975"/>
            <a:ext cx="1187495" cy="492443"/>
          </a:xfrm>
          <a:prstGeom prst="rect">
            <a:avLst/>
          </a:prstGeom>
          <a:noFill/>
        </p:spPr>
        <p:txBody>
          <a:bodyPr wrap="square" lIns="0" tIns="0" rIns="0" bIns="0">
            <a:spAutoFit/>
          </a:bodyPr>
          <a:lstStyle/>
          <a:p>
            <a:r>
              <a:rPr lang="en-US" altLang="ko-KR" sz="800" dirty="0"/>
              <a:t>※ High-Modulus</a:t>
            </a:r>
          </a:p>
          <a:p>
            <a:r>
              <a:rPr lang="en-US" altLang="ko-KR" sz="800" dirty="0"/>
              <a:t>A:</a:t>
            </a:r>
            <a:r>
              <a:rPr lang="ko-KR" altLang="en-US" sz="800" dirty="0"/>
              <a:t> 스마트폰</a:t>
            </a:r>
            <a:r>
              <a:rPr lang="en-US" altLang="ko-KR" sz="800" dirty="0"/>
              <a:t>(</a:t>
            </a:r>
            <a:r>
              <a:rPr lang="ko-KR" altLang="en-US" sz="800" dirty="0"/>
              <a:t>디스플레이</a:t>
            </a:r>
            <a:r>
              <a:rPr lang="en-US" altLang="ko-KR" sz="800" dirty="0"/>
              <a:t>)</a:t>
            </a:r>
          </a:p>
          <a:p>
            <a:r>
              <a:rPr lang="en-US" altLang="ko-KR" sz="800" dirty="0"/>
              <a:t>B: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C:</a:t>
            </a:r>
            <a:r>
              <a:rPr lang="ko-KR" altLang="en-US" sz="800" dirty="0"/>
              <a:t> 기타</a:t>
            </a:r>
            <a:endParaRPr lang="en-US" altLang="ko-KR" sz="800" dirty="0"/>
          </a:p>
        </p:txBody>
      </p:sp>
      <p:sp>
        <p:nvSpPr>
          <p:cNvPr id="105" name="TextBox 104">
            <a:extLst>
              <a:ext uri="{FF2B5EF4-FFF2-40B4-BE49-F238E27FC236}">
                <a16:creationId xmlns:a16="http://schemas.microsoft.com/office/drawing/2014/main" id="{24BA77EF-FF00-4896-A68E-86C9FF5619A4}"/>
              </a:ext>
            </a:extLst>
          </p:cNvPr>
          <p:cNvSpPr txBox="1"/>
          <p:nvPr/>
        </p:nvSpPr>
        <p:spPr>
          <a:xfrm>
            <a:off x="665992" y="4446581"/>
            <a:ext cx="8710991"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 </a:t>
            </a:r>
            <a:r>
              <a:rPr lang="en-US" altLang="ko-KR" sz="900" b="1" u="sng" dirty="0">
                <a:solidFill>
                  <a:srgbClr val="000000"/>
                </a:solidFill>
                <a:latin typeface="Arial" panose="020B0604020202020204" pitchFamily="34" charset="0"/>
                <a:cs typeface="Arial" panose="020B0604020202020204" pitchFamily="34" charset="0"/>
              </a:rPr>
              <a:t>– High Modulus</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제품의 경우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주요 원재료로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양면을 사용하고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 제품은 </a:t>
            </a:r>
            <a:r>
              <a:rPr lang="en-US" altLang="ko-KR" sz="900" dirty="0">
                <a:solidFill>
                  <a:srgbClr val="000000"/>
                </a:solidFill>
                <a:latin typeface="Arial" panose="020B0604020202020204" pitchFamily="34" charset="0"/>
                <a:cs typeface="Arial" panose="020B0604020202020204" pitchFamily="34" charset="0"/>
              </a:rPr>
              <a:t>2019/2021</a:t>
            </a:r>
            <a:r>
              <a:rPr lang="ko-KR" altLang="en-US" sz="900" dirty="0">
                <a:solidFill>
                  <a:srgbClr val="000000"/>
                </a:solidFill>
                <a:latin typeface="Arial" panose="020B0604020202020204" pitchFamily="34" charset="0"/>
                <a:cs typeface="Arial" panose="020B0604020202020204" pitchFamily="34" charset="0"/>
              </a:rPr>
              <a:t>년에는 판매되지 않았으며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이에 따라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 관련 매출변동액은 </a:t>
            </a:r>
            <a:r>
              <a:rPr lang="en-US" altLang="ko-KR" sz="900" dirty="0">
                <a:solidFill>
                  <a:srgbClr val="000000"/>
                </a:solidFill>
                <a:latin typeface="Arial" panose="020B0604020202020204" pitchFamily="34" charset="0"/>
                <a:cs typeface="Arial" panose="020B0604020202020204" pitchFamily="34" charset="0"/>
              </a:rPr>
              <a:t>Q</a:t>
            </a:r>
            <a:r>
              <a:rPr lang="ko-KR" altLang="en-US" sz="900" dirty="0">
                <a:solidFill>
                  <a:srgbClr val="000000"/>
                </a:solidFill>
                <a:latin typeface="Arial" panose="020B0604020202020204" pitchFamily="34" charset="0"/>
                <a:cs typeface="Arial" panose="020B0604020202020204" pitchFamily="34" charset="0"/>
              </a:rPr>
              <a:t>효과로만 발생</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양면 제품의 경우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는 크게 변동하지 않았으며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판매량 변동에 따라서 매출액이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태블릿</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제품군 매출의 경우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단면 및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단면의 매출 변동으로 인하여 주로 변동하고 있음</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년에는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 제품이 높은 비중을 차지하고 있었으나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점차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양면 제품 매출이 증가하여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기준 해당 제품군 중 </a:t>
            </a:r>
            <a:r>
              <a:rPr lang="en-US" altLang="ko-KR" sz="900" dirty="0">
                <a:solidFill>
                  <a:srgbClr val="000000"/>
                </a:solidFill>
                <a:latin typeface="Arial" panose="020B0604020202020204" pitchFamily="34" charset="0"/>
                <a:cs typeface="Arial" panose="020B0604020202020204" pitchFamily="34" charset="0"/>
              </a:rPr>
              <a:t>99.2%</a:t>
            </a:r>
            <a:r>
              <a:rPr lang="ko-KR" altLang="en-US" sz="900" dirty="0">
                <a:solidFill>
                  <a:srgbClr val="000000"/>
                </a:solidFill>
                <a:latin typeface="Arial" panose="020B0604020202020204" pitchFamily="34" charset="0"/>
                <a:cs typeface="Arial" panose="020B0604020202020204" pitchFamily="34" charset="0"/>
              </a:rPr>
              <a:t>를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양면 제품이 차지하고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각 원재료 제품별로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의 변동은 거의 없는 수준으로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대부분의 매출변동은 수량 변동으로 인하여 발생하였음</a:t>
            </a:r>
            <a:r>
              <a:rPr lang="en-US" altLang="ko-KR" sz="900" dirty="0">
                <a:solidFill>
                  <a:srgbClr val="000000"/>
                </a:solidFill>
                <a:latin typeface="Arial" panose="020B0604020202020204" pitchFamily="34" charset="0"/>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세부 </a:t>
            </a:r>
            <a:r>
              <a:rPr lang="en-US" altLang="ko-KR" sz="900" dirty="0">
                <a:solidFill>
                  <a:srgbClr val="000000"/>
                </a:solidFill>
                <a:latin typeface="Arial" panose="020B0604020202020204" pitchFamily="34" charset="0"/>
                <a:cs typeface="Arial" panose="020B0604020202020204" pitchFamily="34" charset="0"/>
              </a:rPr>
              <a:t>ASP-Q</a:t>
            </a:r>
            <a:r>
              <a:rPr lang="ko-KR" altLang="en-US" sz="900" dirty="0">
                <a:solidFill>
                  <a:srgbClr val="000000"/>
                </a:solidFill>
                <a:latin typeface="Arial" panose="020B0604020202020204" pitchFamily="34" charset="0"/>
                <a:cs typeface="Arial" panose="020B0604020202020204" pitchFamily="34" charset="0"/>
              </a:rPr>
              <a:t>분석은 이하 슬라이드 참조</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3" name="직사각형 52">
            <a:extLst>
              <a:ext uri="{FF2B5EF4-FFF2-40B4-BE49-F238E27FC236}">
                <a16:creationId xmlns:a16="http://schemas.microsoft.com/office/drawing/2014/main" id="{FF0BA402-5284-4D9B-9F39-234786457F99}"/>
              </a:ext>
            </a:extLst>
          </p:cNvPr>
          <p:cNvSpPr/>
          <p:nvPr/>
        </p:nvSpPr>
        <p:spPr>
          <a:xfrm>
            <a:off x="2177237" y="3697690"/>
            <a:ext cx="1236347" cy="3178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순서도: 연결자 53">
            <a:extLst>
              <a:ext uri="{FF2B5EF4-FFF2-40B4-BE49-F238E27FC236}">
                <a16:creationId xmlns:a16="http://schemas.microsoft.com/office/drawing/2014/main" id="{40F82AB1-7375-446F-8BF5-CC10B1E1A9F8}"/>
              </a:ext>
            </a:extLst>
          </p:cNvPr>
          <p:cNvSpPr/>
          <p:nvPr/>
        </p:nvSpPr>
        <p:spPr bwMode="auto">
          <a:xfrm>
            <a:off x="2105238" y="36529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5" name="직사각형 54">
            <a:extLst>
              <a:ext uri="{FF2B5EF4-FFF2-40B4-BE49-F238E27FC236}">
                <a16:creationId xmlns:a16="http://schemas.microsoft.com/office/drawing/2014/main" id="{7CE393F7-B175-4257-9C44-219D178C767B}"/>
              </a:ext>
            </a:extLst>
          </p:cNvPr>
          <p:cNvSpPr/>
          <p:nvPr/>
        </p:nvSpPr>
        <p:spPr>
          <a:xfrm>
            <a:off x="6646752" y="3514000"/>
            <a:ext cx="1208135" cy="2219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6" name="순서도: 연결자 55">
            <a:extLst>
              <a:ext uri="{FF2B5EF4-FFF2-40B4-BE49-F238E27FC236}">
                <a16:creationId xmlns:a16="http://schemas.microsoft.com/office/drawing/2014/main" id="{62B15D07-D163-4B9E-B294-7D32EC92C776}"/>
              </a:ext>
            </a:extLst>
          </p:cNvPr>
          <p:cNvSpPr/>
          <p:nvPr/>
        </p:nvSpPr>
        <p:spPr bwMode="auto">
          <a:xfrm>
            <a:off x="6574753" y="3469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57" name="순서도: 연결자 56">
            <a:extLst>
              <a:ext uri="{FF2B5EF4-FFF2-40B4-BE49-F238E27FC236}">
                <a16:creationId xmlns:a16="http://schemas.microsoft.com/office/drawing/2014/main" id="{A9590A78-BEDF-46D0-9891-D54DF2A5990B}"/>
              </a:ext>
            </a:extLst>
          </p:cNvPr>
          <p:cNvSpPr/>
          <p:nvPr/>
        </p:nvSpPr>
        <p:spPr bwMode="auto">
          <a:xfrm>
            <a:off x="650359" y="49246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F7DCAA43-61F5-4D5E-AA02-457649D9CCA1}"/>
              </a:ext>
            </a:extLst>
          </p:cNvPr>
          <p:cNvSpPr/>
          <p:nvPr/>
        </p:nvSpPr>
        <p:spPr bwMode="auto">
          <a:xfrm>
            <a:off x="779995" y="49246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59" name="순서도: 연결자 58">
            <a:extLst>
              <a:ext uri="{FF2B5EF4-FFF2-40B4-BE49-F238E27FC236}">
                <a16:creationId xmlns:a16="http://schemas.microsoft.com/office/drawing/2014/main" id="{044564F6-E386-4065-BDAA-83CA44403C6E}"/>
              </a:ext>
            </a:extLst>
          </p:cNvPr>
          <p:cNvSpPr/>
          <p:nvPr/>
        </p:nvSpPr>
        <p:spPr bwMode="auto">
          <a:xfrm>
            <a:off x="650359" y="53097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916117D7-EFCE-43AB-925B-5DF80CEB46A4}"/>
              </a:ext>
            </a:extLst>
          </p:cNvPr>
          <p:cNvSpPr/>
          <p:nvPr/>
        </p:nvSpPr>
        <p:spPr bwMode="auto">
          <a:xfrm>
            <a:off x="779995" y="53097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35" name="TextBox 34">
            <a:extLst>
              <a:ext uri="{FF2B5EF4-FFF2-40B4-BE49-F238E27FC236}">
                <a16:creationId xmlns:a16="http://schemas.microsoft.com/office/drawing/2014/main" id="{4C2F79E7-DA4F-442A-B52A-FB906F5D3C6F}"/>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30967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a:extLst>
              <a:ext uri="{FF2B5EF4-FFF2-40B4-BE49-F238E27FC236}">
                <a16:creationId xmlns:a16="http://schemas.microsoft.com/office/drawing/2014/main" id="{CB7CBEA0-C509-4610-B073-143B96D5E05B}"/>
              </a:ext>
            </a:extLst>
          </p:cNvPr>
          <p:cNvSpPr/>
          <p:nvPr/>
        </p:nvSpPr>
        <p:spPr>
          <a:xfrm>
            <a:off x="5082994" y="4462245"/>
            <a:ext cx="4346756" cy="7664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mc:AlternateContent xmlns:mc="http://schemas.openxmlformats.org/markup-compatibility/2006" xmlns:cx1="http://schemas.microsoft.com/office/drawing/2015/9/8/chartex">
        <mc:Choice Requires="cx1">
          <p:graphicFrame>
            <p:nvGraphicFramePr>
              <p:cNvPr id="139" name="차트 138">
                <a:extLst>
                  <a:ext uri="{FF2B5EF4-FFF2-40B4-BE49-F238E27FC236}">
                    <a16:creationId xmlns:a16="http://schemas.microsoft.com/office/drawing/2014/main" id="{20A728E1-1B9C-49B3-83D9-EE82EBB26475}"/>
                  </a:ext>
                </a:extLst>
              </p:cNvPr>
              <p:cNvGraphicFramePr/>
              <p:nvPr/>
            </p:nvGraphicFramePr>
            <p:xfrm>
              <a:off x="5074683" y="3446447"/>
              <a:ext cx="4343944" cy="89186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9" name="차트 138">
                <a:extLst>
                  <a:ext uri="{FF2B5EF4-FFF2-40B4-BE49-F238E27FC236}">
                    <a16:creationId xmlns:a16="http://schemas.microsoft.com/office/drawing/2014/main" id="{20A728E1-1B9C-49B3-83D9-EE82EBB26475}"/>
                  </a:ext>
                </a:extLst>
              </p:cNvPr>
              <p:cNvPicPr>
                <a:picLocks noGrp="1" noRot="1" noChangeAspect="1" noMove="1" noResize="1" noEditPoints="1" noAdjustHandles="1" noChangeArrowheads="1" noChangeShapeType="1"/>
              </p:cNvPicPr>
              <p:nvPr/>
            </p:nvPicPr>
            <p:blipFill>
              <a:blip r:embed="rId4"/>
              <a:stretch>
                <a:fillRect/>
              </a:stretch>
            </p:blipFill>
            <p:spPr>
              <a:xfrm>
                <a:off x="5074683" y="3446447"/>
                <a:ext cx="4343944" cy="89186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8" name="차트 137">
                <a:extLst>
                  <a:ext uri="{FF2B5EF4-FFF2-40B4-BE49-F238E27FC236}">
                    <a16:creationId xmlns:a16="http://schemas.microsoft.com/office/drawing/2014/main" id="{35582F3D-B15C-47FF-84A9-841B1204ACBB}"/>
                  </a:ext>
                </a:extLst>
              </p:cNvPr>
              <p:cNvGraphicFramePr/>
              <p:nvPr/>
            </p:nvGraphicFramePr>
            <p:xfrm>
              <a:off x="665992" y="3428999"/>
              <a:ext cx="4287008" cy="916582"/>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38" name="차트 137">
                <a:extLst>
                  <a:ext uri="{FF2B5EF4-FFF2-40B4-BE49-F238E27FC236}">
                    <a16:creationId xmlns:a16="http://schemas.microsoft.com/office/drawing/2014/main" id="{35582F3D-B15C-47FF-84A9-841B1204ACBB}"/>
                  </a:ext>
                </a:extLst>
              </p:cNvPr>
              <p:cNvPicPr>
                <a:picLocks noGrp="1" noRot="1" noChangeAspect="1" noMove="1" noResize="1" noEditPoints="1" noAdjustHandles="1" noChangeArrowheads="1" noChangeShapeType="1"/>
              </p:cNvPicPr>
              <p:nvPr/>
            </p:nvPicPr>
            <p:blipFill>
              <a:blip r:embed="rId6"/>
              <a:stretch>
                <a:fillRect/>
              </a:stretch>
            </p:blipFill>
            <p:spPr>
              <a:xfrm>
                <a:off x="665992" y="3428999"/>
                <a:ext cx="4287008" cy="916582"/>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71417" y="3446447"/>
            <a:ext cx="4281583"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8"/>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(5/23)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High Modulus </a:t>
            </a:r>
            <a:r>
              <a:rPr lang="ko-KR" altLang="en-US" sz="1000" b="1" dirty="0">
                <a:solidFill>
                  <a:srgbClr val="002997"/>
                </a:solidFill>
                <a:latin typeface="Arial" panose="020B0604020202020204" pitchFamily="34" charset="0"/>
                <a:ea typeface="+mj-ea"/>
                <a:cs typeface="Arial" panose="020B0604020202020204" pitchFamily="34" charset="0"/>
              </a:rPr>
              <a:t>제품군의 경우 각 연도별로 매출액이 높은 수준으로 변동하지 않았으며</a:t>
            </a:r>
            <a:r>
              <a:rPr lang="en-US" altLang="ko-KR" sz="1000" b="1" dirty="0">
                <a:solidFill>
                  <a:srgbClr val="002997"/>
                </a:solidFill>
                <a:latin typeface="Arial" panose="020B0604020202020204" pitchFamily="34" charset="0"/>
                <a:ea typeface="+mj-ea"/>
                <a:cs typeface="Arial" panose="020B0604020202020204" pitchFamily="34" charset="0"/>
              </a:rPr>
              <a:t>, ASP </a:t>
            </a:r>
            <a:r>
              <a:rPr lang="ko-KR" altLang="en-US" sz="1000" b="1" dirty="0">
                <a:solidFill>
                  <a:srgbClr val="002997"/>
                </a:solidFill>
                <a:latin typeface="Arial" panose="020B0604020202020204" pitchFamily="34" charset="0"/>
                <a:ea typeface="+mj-ea"/>
                <a:cs typeface="Arial" panose="020B0604020202020204" pitchFamily="34" charset="0"/>
              </a:rPr>
              <a:t>또한 일정한 수준으로 매출액 변동은 대부분 판매량 변동에 의함</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Apple(High Modulus)_</a:t>
            </a:r>
            <a:r>
              <a:rPr lang="ko-KR" altLang="en-US" sz="900" b="1" dirty="0">
                <a:solidFill>
                  <a:srgbClr val="000000"/>
                </a:solidFill>
                <a:latin typeface="Arial" panose="020B0604020202020204" pitchFamily="34" charset="0"/>
                <a:ea typeface="맑은 고딕"/>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2430894"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2348530"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83" name="직사각형 82">
            <a:extLst>
              <a:ext uri="{FF2B5EF4-FFF2-40B4-BE49-F238E27FC236}">
                <a16:creationId xmlns:a16="http://schemas.microsoft.com/office/drawing/2014/main" id="{0DDEFD61-2F79-4678-B742-2360C5FBF8F4}"/>
              </a:ext>
            </a:extLst>
          </p:cNvPr>
          <p:cNvSpPr/>
          <p:nvPr/>
        </p:nvSpPr>
        <p:spPr>
          <a:xfrm>
            <a:off x="6840740" y="1898568"/>
            <a:ext cx="690443" cy="230123"/>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773616"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60339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3" name="직사각형 122">
            <a:extLst>
              <a:ext uri="{FF2B5EF4-FFF2-40B4-BE49-F238E27FC236}">
                <a16:creationId xmlns:a16="http://schemas.microsoft.com/office/drawing/2014/main" id="{102BC7B2-F6E2-45D4-B00B-38A8BC5C7279}"/>
              </a:ext>
            </a:extLst>
          </p:cNvPr>
          <p:cNvSpPr/>
          <p:nvPr/>
        </p:nvSpPr>
        <p:spPr>
          <a:xfrm>
            <a:off x="5082994" y="3446447"/>
            <a:ext cx="4343944"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011011" y="3382265"/>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3" name="순서도: 연결자 72">
            <a:extLst>
              <a:ext uri="{FF2B5EF4-FFF2-40B4-BE49-F238E27FC236}">
                <a16:creationId xmlns:a16="http://schemas.microsoft.com/office/drawing/2014/main" id="{02D86336-B65F-4665-BF8F-3A050D29F098}"/>
              </a:ext>
            </a:extLst>
          </p:cNvPr>
          <p:cNvSpPr/>
          <p:nvPr/>
        </p:nvSpPr>
        <p:spPr bwMode="auto">
          <a:xfrm>
            <a:off x="5010993" y="43682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93" name="TextBox 92">
            <a:extLst>
              <a:ext uri="{FF2B5EF4-FFF2-40B4-BE49-F238E27FC236}">
                <a16:creationId xmlns:a16="http://schemas.microsoft.com/office/drawing/2014/main" id="{E1D8D3F0-6420-4D1E-A698-DF83E558F797}"/>
              </a:ext>
            </a:extLst>
          </p:cNvPr>
          <p:cNvSpPr txBox="1"/>
          <p:nvPr/>
        </p:nvSpPr>
        <p:spPr>
          <a:xfrm>
            <a:off x="671416" y="1864975"/>
            <a:ext cx="1187495" cy="492443"/>
          </a:xfrm>
          <a:prstGeom prst="rect">
            <a:avLst/>
          </a:prstGeom>
          <a:noFill/>
        </p:spPr>
        <p:txBody>
          <a:bodyPr wrap="square" lIns="0" tIns="0" rIns="0" bIns="0">
            <a:spAutoFit/>
          </a:bodyPr>
          <a:lstStyle/>
          <a:p>
            <a:r>
              <a:rPr lang="en-US" altLang="ko-KR" sz="800" dirty="0"/>
              <a:t>※ High-Modulus</a:t>
            </a:r>
          </a:p>
          <a:p>
            <a:r>
              <a:rPr lang="en-US" altLang="ko-KR" sz="800" dirty="0"/>
              <a:t>A:</a:t>
            </a:r>
            <a:r>
              <a:rPr lang="ko-KR" altLang="en-US" sz="800" dirty="0"/>
              <a:t> 스마트폰</a:t>
            </a:r>
            <a:r>
              <a:rPr lang="en-US" altLang="ko-KR" sz="800" dirty="0"/>
              <a:t>(</a:t>
            </a:r>
            <a:r>
              <a:rPr lang="ko-KR" altLang="en-US" sz="800" dirty="0"/>
              <a:t>디스플레이</a:t>
            </a:r>
            <a:r>
              <a:rPr lang="en-US" altLang="ko-KR" sz="800" dirty="0"/>
              <a:t>)</a:t>
            </a:r>
          </a:p>
          <a:p>
            <a:r>
              <a:rPr lang="en-US" altLang="ko-KR" sz="800" dirty="0"/>
              <a:t>B: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C:</a:t>
            </a:r>
            <a:r>
              <a:rPr lang="ko-KR" altLang="en-US" sz="800" dirty="0"/>
              <a:t> 기타</a:t>
            </a:r>
            <a:endParaRPr lang="en-US" altLang="ko-KR" sz="800" dirty="0"/>
          </a:p>
        </p:txBody>
      </p:sp>
      <mc:AlternateContent xmlns:mc="http://schemas.openxmlformats.org/markup-compatibility/2006" xmlns:cx1="http://schemas.microsoft.com/office/drawing/2015/9/8/chartex">
        <mc:Choice Requires="cx1">
          <p:graphicFrame>
            <p:nvGraphicFramePr>
              <p:cNvPr id="62" name="차트 61">
                <a:extLst>
                  <a:ext uri="{FF2B5EF4-FFF2-40B4-BE49-F238E27FC236}">
                    <a16:creationId xmlns:a16="http://schemas.microsoft.com/office/drawing/2014/main" id="{AC99F534-A15C-4DB5-BCAF-46139B30957D}"/>
                  </a:ext>
                </a:extLst>
              </p:cNvPr>
              <p:cNvGraphicFramePr/>
              <p:nvPr/>
            </p:nvGraphicFramePr>
            <p:xfrm>
              <a:off x="662379" y="4467712"/>
              <a:ext cx="4287008" cy="77956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2" name="차트 61">
                <a:extLst>
                  <a:ext uri="{FF2B5EF4-FFF2-40B4-BE49-F238E27FC236}">
                    <a16:creationId xmlns:a16="http://schemas.microsoft.com/office/drawing/2014/main" id="{AC99F534-A15C-4DB5-BCAF-46139B30957D}"/>
                  </a:ext>
                </a:extLst>
              </p:cNvPr>
              <p:cNvPicPr>
                <a:picLocks noGrp="1" noRot="1" noChangeAspect="1" noMove="1" noResize="1" noEditPoints="1" noAdjustHandles="1" noChangeArrowheads="1" noChangeShapeType="1"/>
              </p:cNvPicPr>
              <p:nvPr/>
            </p:nvPicPr>
            <p:blipFill>
              <a:blip r:embed="rId10"/>
              <a:stretch>
                <a:fillRect/>
              </a:stretch>
            </p:blipFill>
            <p:spPr>
              <a:xfrm>
                <a:off x="662379" y="4467712"/>
                <a:ext cx="4287008" cy="779564"/>
              </a:xfrm>
              <a:prstGeom prst="rect">
                <a:avLst/>
              </a:prstGeom>
            </p:spPr>
          </p:pic>
        </mc:Fallback>
      </mc:AlternateContent>
      <p:sp>
        <p:nvSpPr>
          <p:cNvPr id="64" name="직사각형 63">
            <a:extLst>
              <a:ext uri="{FF2B5EF4-FFF2-40B4-BE49-F238E27FC236}">
                <a16:creationId xmlns:a16="http://schemas.microsoft.com/office/drawing/2014/main" id="{B388D86C-D5B4-4E87-B825-D7772F8F6AC0}"/>
              </a:ext>
            </a:extLst>
          </p:cNvPr>
          <p:cNvSpPr/>
          <p:nvPr/>
        </p:nvSpPr>
        <p:spPr>
          <a:xfrm>
            <a:off x="662380" y="4462245"/>
            <a:ext cx="4294235"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5" name="순서도: 연결자 64">
            <a:extLst>
              <a:ext uri="{FF2B5EF4-FFF2-40B4-BE49-F238E27FC236}">
                <a16:creationId xmlns:a16="http://schemas.microsoft.com/office/drawing/2014/main" id="{88C5CB2D-11BB-4573-9FF9-1892CC7875A5}"/>
              </a:ext>
            </a:extLst>
          </p:cNvPr>
          <p:cNvSpPr/>
          <p:nvPr/>
        </p:nvSpPr>
        <p:spPr bwMode="auto">
          <a:xfrm>
            <a:off x="590380" y="43975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6" name="차트 65">
                <a:extLst>
                  <a:ext uri="{FF2B5EF4-FFF2-40B4-BE49-F238E27FC236}">
                    <a16:creationId xmlns:a16="http://schemas.microsoft.com/office/drawing/2014/main" id="{D217A019-6E17-4E1D-95D2-9630C97F8C94}"/>
                  </a:ext>
                </a:extLst>
              </p:cNvPr>
              <p:cNvGraphicFramePr/>
              <p:nvPr/>
            </p:nvGraphicFramePr>
            <p:xfrm>
              <a:off x="5082994" y="4483393"/>
              <a:ext cx="4346756" cy="76950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6" name="차트 65">
                <a:extLst>
                  <a:ext uri="{FF2B5EF4-FFF2-40B4-BE49-F238E27FC236}">
                    <a16:creationId xmlns:a16="http://schemas.microsoft.com/office/drawing/2014/main" id="{D217A019-6E17-4E1D-95D2-9630C97F8C94}"/>
                  </a:ext>
                </a:extLst>
              </p:cNvPr>
              <p:cNvPicPr>
                <a:picLocks noGrp="1" noRot="1" noChangeAspect="1" noMove="1" noResize="1" noEditPoints="1" noAdjustHandles="1" noChangeArrowheads="1" noChangeShapeType="1"/>
              </p:cNvPicPr>
              <p:nvPr/>
            </p:nvPicPr>
            <p:blipFill>
              <a:blip r:embed="rId12"/>
              <a:stretch>
                <a:fillRect/>
              </a:stretch>
            </p:blipFill>
            <p:spPr>
              <a:xfrm>
                <a:off x="5082994" y="4483393"/>
                <a:ext cx="4346756" cy="769504"/>
              </a:xfrm>
              <a:prstGeom prst="rect">
                <a:avLst/>
              </a:prstGeom>
            </p:spPr>
          </p:pic>
        </mc:Fallback>
      </mc:AlternateContent>
      <p:sp>
        <p:nvSpPr>
          <p:cNvPr id="69" name="직사각형 68">
            <a:extLst>
              <a:ext uri="{FF2B5EF4-FFF2-40B4-BE49-F238E27FC236}">
                <a16:creationId xmlns:a16="http://schemas.microsoft.com/office/drawing/2014/main" id="{CF5B4617-F715-4A3A-BBEF-66251B4E93F4}"/>
              </a:ext>
            </a:extLst>
          </p:cNvPr>
          <p:cNvSpPr/>
          <p:nvPr/>
        </p:nvSpPr>
        <p:spPr>
          <a:xfrm>
            <a:off x="662377" y="5386753"/>
            <a:ext cx="4287008" cy="747347"/>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0" name="순서도: 연결자 69">
            <a:extLst>
              <a:ext uri="{FF2B5EF4-FFF2-40B4-BE49-F238E27FC236}">
                <a16:creationId xmlns:a16="http://schemas.microsoft.com/office/drawing/2014/main" id="{94277399-22CC-4A1E-A582-2BD9292C2AF9}"/>
              </a:ext>
            </a:extLst>
          </p:cNvPr>
          <p:cNvSpPr/>
          <p:nvPr/>
        </p:nvSpPr>
        <p:spPr bwMode="auto">
          <a:xfrm>
            <a:off x="590379" y="534202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75" name="직사각형 74">
            <a:extLst>
              <a:ext uri="{FF2B5EF4-FFF2-40B4-BE49-F238E27FC236}">
                <a16:creationId xmlns:a16="http://schemas.microsoft.com/office/drawing/2014/main" id="{A0C128D5-7811-45A1-A34C-6C35C3BABEB5}"/>
              </a:ext>
            </a:extLst>
          </p:cNvPr>
          <p:cNvSpPr/>
          <p:nvPr/>
        </p:nvSpPr>
        <p:spPr>
          <a:xfrm>
            <a:off x="5083398" y="5386752"/>
            <a:ext cx="4346351" cy="74735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6" name="순서도: 연결자 75">
            <a:extLst>
              <a:ext uri="{FF2B5EF4-FFF2-40B4-BE49-F238E27FC236}">
                <a16:creationId xmlns:a16="http://schemas.microsoft.com/office/drawing/2014/main" id="{F0BF5F55-45FF-466A-B7A5-443925DF674C}"/>
              </a:ext>
            </a:extLst>
          </p:cNvPr>
          <p:cNvSpPr/>
          <p:nvPr/>
        </p:nvSpPr>
        <p:spPr bwMode="auto">
          <a:xfrm>
            <a:off x="5021383" y="534202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87" name="직사각형 86">
            <a:extLst>
              <a:ext uri="{FF2B5EF4-FFF2-40B4-BE49-F238E27FC236}">
                <a16:creationId xmlns:a16="http://schemas.microsoft.com/office/drawing/2014/main" id="{732DCBB8-AFBD-46B1-836A-0F6A49833682}"/>
              </a:ext>
            </a:extLst>
          </p:cNvPr>
          <p:cNvSpPr/>
          <p:nvPr/>
        </p:nvSpPr>
        <p:spPr>
          <a:xfrm>
            <a:off x="2995782" y="4596824"/>
            <a:ext cx="1675278" cy="33615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8" name="순서도: 연결자 87">
            <a:extLst>
              <a:ext uri="{FF2B5EF4-FFF2-40B4-BE49-F238E27FC236}">
                <a16:creationId xmlns:a16="http://schemas.microsoft.com/office/drawing/2014/main" id="{CBD54FC9-01FC-4016-BBD5-CDD4A3C5B451}"/>
              </a:ext>
            </a:extLst>
          </p:cNvPr>
          <p:cNvSpPr/>
          <p:nvPr/>
        </p:nvSpPr>
        <p:spPr bwMode="auto">
          <a:xfrm>
            <a:off x="2923784" y="4552099"/>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1" name="차트 90">
                <a:extLst>
                  <a:ext uri="{FF2B5EF4-FFF2-40B4-BE49-F238E27FC236}">
                    <a16:creationId xmlns:a16="http://schemas.microsoft.com/office/drawing/2014/main" id="{A669766E-C9DA-4CAD-9919-F1BAC25DBE46}"/>
                  </a:ext>
                </a:extLst>
              </p:cNvPr>
              <p:cNvGraphicFramePr/>
              <p:nvPr/>
            </p:nvGraphicFramePr>
            <p:xfrm>
              <a:off x="662379" y="5393123"/>
              <a:ext cx="4294235" cy="74124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91" name="차트 90">
                <a:extLst>
                  <a:ext uri="{FF2B5EF4-FFF2-40B4-BE49-F238E27FC236}">
                    <a16:creationId xmlns:a16="http://schemas.microsoft.com/office/drawing/2014/main" id="{A669766E-C9DA-4CAD-9919-F1BAC25DBE46}"/>
                  </a:ext>
                </a:extLst>
              </p:cNvPr>
              <p:cNvPicPr>
                <a:picLocks noGrp="1" noRot="1" noChangeAspect="1" noMove="1" noResize="1" noEditPoints="1" noAdjustHandles="1" noChangeArrowheads="1" noChangeShapeType="1"/>
              </p:cNvPicPr>
              <p:nvPr/>
            </p:nvPicPr>
            <p:blipFill>
              <a:blip r:embed="rId14"/>
              <a:stretch>
                <a:fillRect/>
              </a:stretch>
            </p:blipFill>
            <p:spPr>
              <a:xfrm>
                <a:off x="662379" y="5393123"/>
                <a:ext cx="4294235" cy="74124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2" name="차트 91">
                <a:extLst>
                  <a:ext uri="{FF2B5EF4-FFF2-40B4-BE49-F238E27FC236}">
                    <a16:creationId xmlns:a16="http://schemas.microsoft.com/office/drawing/2014/main" id="{21564427-8271-4633-83EF-7411485D8A29}"/>
                  </a:ext>
                </a:extLst>
              </p:cNvPr>
              <p:cNvGraphicFramePr/>
              <p:nvPr/>
            </p:nvGraphicFramePr>
            <p:xfrm>
              <a:off x="5093178" y="5393122"/>
              <a:ext cx="4333760" cy="740989"/>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92" name="차트 91">
                <a:extLst>
                  <a:ext uri="{FF2B5EF4-FFF2-40B4-BE49-F238E27FC236}">
                    <a16:creationId xmlns:a16="http://schemas.microsoft.com/office/drawing/2014/main" id="{21564427-8271-4633-83EF-7411485D8A29}"/>
                  </a:ext>
                </a:extLst>
              </p:cNvPr>
              <p:cNvPicPr>
                <a:picLocks noGrp="1" noRot="1" noChangeAspect="1" noMove="1" noResize="1" noEditPoints="1" noAdjustHandles="1" noChangeArrowheads="1" noChangeShapeType="1"/>
              </p:cNvPicPr>
              <p:nvPr/>
            </p:nvPicPr>
            <p:blipFill>
              <a:blip r:embed="rId16"/>
              <a:stretch>
                <a:fillRect/>
              </a:stretch>
            </p:blipFill>
            <p:spPr>
              <a:xfrm>
                <a:off x="5093178" y="5393122"/>
                <a:ext cx="4333760" cy="740989"/>
              </a:xfrm>
              <a:prstGeom prst="rect">
                <a:avLst/>
              </a:prstGeom>
            </p:spPr>
          </p:pic>
        </mc:Fallback>
      </mc:AlternateContent>
      <p:sp>
        <p:nvSpPr>
          <p:cNvPr id="97" name="직사각형 96">
            <a:extLst>
              <a:ext uri="{FF2B5EF4-FFF2-40B4-BE49-F238E27FC236}">
                <a16:creationId xmlns:a16="http://schemas.microsoft.com/office/drawing/2014/main" id="{B66640B0-E20F-477F-A7D8-4A8B57167D20}"/>
              </a:ext>
            </a:extLst>
          </p:cNvPr>
          <p:cNvSpPr/>
          <p:nvPr/>
        </p:nvSpPr>
        <p:spPr>
          <a:xfrm>
            <a:off x="7456884" y="4571303"/>
            <a:ext cx="1679496" cy="33615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6" name="순서도: 연결자 105">
            <a:extLst>
              <a:ext uri="{FF2B5EF4-FFF2-40B4-BE49-F238E27FC236}">
                <a16:creationId xmlns:a16="http://schemas.microsoft.com/office/drawing/2014/main" id="{538AD6FD-AE2D-4547-8A3E-4518DF6F378C}"/>
              </a:ext>
            </a:extLst>
          </p:cNvPr>
          <p:cNvSpPr/>
          <p:nvPr/>
        </p:nvSpPr>
        <p:spPr bwMode="auto">
          <a:xfrm>
            <a:off x="7373906" y="4525845"/>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07" name="직사각형 106">
            <a:extLst>
              <a:ext uri="{FF2B5EF4-FFF2-40B4-BE49-F238E27FC236}">
                <a16:creationId xmlns:a16="http://schemas.microsoft.com/office/drawing/2014/main" id="{DC59247E-B7D5-4F38-860D-D8F52C0539FF}"/>
              </a:ext>
            </a:extLst>
          </p:cNvPr>
          <p:cNvSpPr/>
          <p:nvPr/>
        </p:nvSpPr>
        <p:spPr>
          <a:xfrm>
            <a:off x="809991" y="3488684"/>
            <a:ext cx="1236347" cy="3178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8" name="순서도: 연결자 107">
            <a:extLst>
              <a:ext uri="{FF2B5EF4-FFF2-40B4-BE49-F238E27FC236}">
                <a16:creationId xmlns:a16="http://schemas.microsoft.com/office/drawing/2014/main" id="{48530F04-3B44-404C-AB1F-39AC05F80E17}"/>
              </a:ext>
            </a:extLst>
          </p:cNvPr>
          <p:cNvSpPr/>
          <p:nvPr/>
        </p:nvSpPr>
        <p:spPr bwMode="auto">
          <a:xfrm>
            <a:off x="737992" y="34439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09" name="직사각형 108">
            <a:extLst>
              <a:ext uri="{FF2B5EF4-FFF2-40B4-BE49-F238E27FC236}">
                <a16:creationId xmlns:a16="http://schemas.microsoft.com/office/drawing/2014/main" id="{327DF2A6-E7A7-4D6F-969F-8159A357B684}"/>
              </a:ext>
            </a:extLst>
          </p:cNvPr>
          <p:cNvSpPr/>
          <p:nvPr/>
        </p:nvSpPr>
        <p:spPr>
          <a:xfrm>
            <a:off x="5253195" y="3599445"/>
            <a:ext cx="1208135" cy="4915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0" name="순서도: 연결자 109">
            <a:extLst>
              <a:ext uri="{FF2B5EF4-FFF2-40B4-BE49-F238E27FC236}">
                <a16:creationId xmlns:a16="http://schemas.microsoft.com/office/drawing/2014/main" id="{DC385A7E-F5CE-494D-9808-6E21BDDA333E}"/>
              </a:ext>
            </a:extLst>
          </p:cNvPr>
          <p:cNvSpPr/>
          <p:nvPr/>
        </p:nvSpPr>
        <p:spPr bwMode="auto">
          <a:xfrm>
            <a:off x="5181196" y="35547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0" name="TextBox 39">
            <a:extLst>
              <a:ext uri="{FF2B5EF4-FFF2-40B4-BE49-F238E27FC236}">
                <a16:creationId xmlns:a16="http://schemas.microsoft.com/office/drawing/2014/main" id="{82AF22A9-E5F7-449C-A45E-CCE8696B1156}"/>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7717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61" name="차트 60">
                <a:extLst>
                  <a:ext uri="{FF2B5EF4-FFF2-40B4-BE49-F238E27FC236}">
                    <a16:creationId xmlns:a16="http://schemas.microsoft.com/office/drawing/2014/main" id="{5361420C-0BAA-4E3E-9A3E-C67945D8D291}"/>
                  </a:ext>
                </a:extLst>
              </p:cNvPr>
              <p:cNvGraphicFramePr/>
              <p:nvPr/>
            </p:nvGraphicFramePr>
            <p:xfrm>
              <a:off x="662400" y="5353060"/>
              <a:ext cx="2106343" cy="78104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1" name="차트 60">
                <a:extLst>
                  <a:ext uri="{FF2B5EF4-FFF2-40B4-BE49-F238E27FC236}">
                    <a16:creationId xmlns:a16="http://schemas.microsoft.com/office/drawing/2014/main" id="{5361420C-0BAA-4E3E-9A3E-C67945D8D291}"/>
                  </a:ext>
                </a:extLst>
              </p:cNvPr>
              <p:cNvPicPr>
                <a:picLocks noGrp="1" noRot="1" noChangeAspect="1" noMove="1" noResize="1" noEditPoints="1" noAdjustHandles="1" noChangeArrowheads="1" noChangeShapeType="1"/>
              </p:cNvPicPr>
              <p:nvPr/>
            </p:nvPicPr>
            <p:blipFill>
              <a:blip r:embed="rId4"/>
              <a:stretch>
                <a:fillRect/>
              </a:stretch>
            </p:blipFill>
            <p:spPr>
              <a:xfrm>
                <a:off x="662400" y="5353060"/>
                <a:ext cx="2106343" cy="78104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7" name="차트 46">
                <a:extLst>
                  <a:ext uri="{FF2B5EF4-FFF2-40B4-BE49-F238E27FC236}">
                    <a16:creationId xmlns:a16="http://schemas.microsoft.com/office/drawing/2014/main" id="{9C3EED36-233F-4A33-8EA1-B496D2064BEC}"/>
                  </a:ext>
                </a:extLst>
              </p:cNvPr>
              <p:cNvGraphicFramePr/>
              <p:nvPr/>
            </p:nvGraphicFramePr>
            <p:xfrm>
              <a:off x="675393" y="4448874"/>
              <a:ext cx="4294800" cy="7812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7" name="차트 46">
                <a:extLst>
                  <a:ext uri="{FF2B5EF4-FFF2-40B4-BE49-F238E27FC236}">
                    <a16:creationId xmlns:a16="http://schemas.microsoft.com/office/drawing/2014/main" id="{9C3EED36-233F-4A33-8EA1-B496D2064BEC}"/>
                  </a:ext>
                </a:extLst>
              </p:cNvPr>
              <p:cNvPicPr>
                <a:picLocks noGrp="1" noRot="1" noChangeAspect="1" noMove="1" noResize="1" noEditPoints="1" noAdjustHandles="1" noChangeArrowheads="1" noChangeShapeType="1"/>
              </p:cNvPicPr>
              <p:nvPr/>
            </p:nvPicPr>
            <p:blipFill>
              <a:blip r:embed="rId6"/>
              <a:stretch>
                <a:fillRect/>
              </a:stretch>
            </p:blipFill>
            <p:spPr>
              <a:xfrm>
                <a:off x="675393" y="4448874"/>
                <a:ext cx="4294800" cy="781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9" name="차트 138">
                <a:extLst>
                  <a:ext uri="{FF2B5EF4-FFF2-40B4-BE49-F238E27FC236}">
                    <a16:creationId xmlns:a16="http://schemas.microsoft.com/office/drawing/2014/main" id="{20A728E1-1B9C-49B3-83D9-EE82EBB26475}"/>
                  </a:ext>
                </a:extLst>
              </p:cNvPr>
              <p:cNvGraphicFramePr/>
              <p:nvPr/>
            </p:nvGraphicFramePr>
            <p:xfrm>
              <a:off x="5074683" y="3446447"/>
              <a:ext cx="4343944" cy="89186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39" name="차트 138">
                <a:extLst>
                  <a:ext uri="{FF2B5EF4-FFF2-40B4-BE49-F238E27FC236}">
                    <a16:creationId xmlns:a16="http://schemas.microsoft.com/office/drawing/2014/main" id="{20A728E1-1B9C-49B3-83D9-EE82EBB26475}"/>
                  </a:ext>
                </a:extLst>
              </p:cNvPr>
              <p:cNvPicPr>
                <a:picLocks noGrp="1" noRot="1" noChangeAspect="1" noMove="1" noResize="1" noEditPoints="1" noAdjustHandles="1" noChangeArrowheads="1" noChangeShapeType="1"/>
              </p:cNvPicPr>
              <p:nvPr/>
            </p:nvPicPr>
            <p:blipFill>
              <a:blip r:embed="rId8"/>
              <a:stretch>
                <a:fillRect/>
              </a:stretch>
            </p:blipFill>
            <p:spPr>
              <a:xfrm>
                <a:off x="5074683" y="3446447"/>
                <a:ext cx="4343944" cy="89186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8" name="차트 137">
                <a:extLst>
                  <a:ext uri="{FF2B5EF4-FFF2-40B4-BE49-F238E27FC236}">
                    <a16:creationId xmlns:a16="http://schemas.microsoft.com/office/drawing/2014/main" id="{35582F3D-B15C-47FF-84A9-841B1204ACBB}"/>
                  </a:ext>
                </a:extLst>
              </p:cNvPr>
              <p:cNvGraphicFramePr/>
              <p:nvPr/>
            </p:nvGraphicFramePr>
            <p:xfrm>
              <a:off x="665992" y="3428999"/>
              <a:ext cx="4287008" cy="916582"/>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38" name="차트 137">
                <a:extLst>
                  <a:ext uri="{FF2B5EF4-FFF2-40B4-BE49-F238E27FC236}">
                    <a16:creationId xmlns:a16="http://schemas.microsoft.com/office/drawing/2014/main" id="{35582F3D-B15C-47FF-84A9-841B1204ACBB}"/>
                  </a:ext>
                </a:extLst>
              </p:cNvPr>
              <p:cNvPicPr>
                <a:picLocks noGrp="1" noRot="1" noChangeAspect="1" noMove="1" noResize="1" noEditPoints="1" noAdjustHandles="1" noChangeArrowheads="1" noChangeShapeType="1"/>
              </p:cNvPicPr>
              <p:nvPr/>
            </p:nvPicPr>
            <p:blipFill>
              <a:blip r:embed="rId10"/>
              <a:stretch>
                <a:fillRect/>
              </a:stretch>
            </p:blipFill>
            <p:spPr>
              <a:xfrm>
                <a:off x="665992" y="3428999"/>
                <a:ext cx="4287008" cy="916582"/>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71417" y="3446447"/>
            <a:ext cx="4281583"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12"/>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(6/23)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High Modulus </a:t>
            </a:r>
            <a:r>
              <a:rPr lang="ko-KR" altLang="en-US" sz="1000" b="1">
                <a:solidFill>
                  <a:srgbClr val="002997"/>
                </a:solidFill>
                <a:latin typeface="Arial" panose="020B0604020202020204" pitchFamily="34" charset="0"/>
                <a:ea typeface="+mj-ea"/>
                <a:cs typeface="Arial" panose="020B0604020202020204" pitchFamily="34" charset="0"/>
              </a:rPr>
              <a:t>제품군의 경우 각 연도별로 매출액이 높은 수준으로 변동하지 않았으며</a:t>
            </a:r>
            <a:r>
              <a:rPr lang="en-US" altLang="ko-KR" sz="1000" b="1">
                <a:solidFill>
                  <a:srgbClr val="002997"/>
                </a:solidFill>
                <a:latin typeface="Arial" panose="020B0604020202020204" pitchFamily="34" charset="0"/>
                <a:ea typeface="+mj-ea"/>
                <a:cs typeface="Arial" panose="020B0604020202020204" pitchFamily="34" charset="0"/>
              </a:rPr>
              <a:t>, ASP </a:t>
            </a:r>
            <a:r>
              <a:rPr lang="ko-KR" altLang="en-US" sz="1000" b="1">
                <a:solidFill>
                  <a:srgbClr val="002997"/>
                </a:solidFill>
                <a:latin typeface="Arial" panose="020B0604020202020204" pitchFamily="34" charset="0"/>
                <a:ea typeface="+mj-ea"/>
                <a:cs typeface="Arial" panose="020B0604020202020204" pitchFamily="34" charset="0"/>
              </a:rPr>
              <a:t>또한 일정한 수준으로 매출액 변동은 대부분 판매량 변동에 의함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Apple(High Modulus</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2430894"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2348530"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51" name="직사각형 50">
            <a:extLst>
              <a:ext uri="{FF2B5EF4-FFF2-40B4-BE49-F238E27FC236}">
                <a16:creationId xmlns:a16="http://schemas.microsoft.com/office/drawing/2014/main" id="{5E4DDF57-1D0E-43CD-BEBD-6D448AB4C47F}"/>
              </a:ext>
            </a:extLst>
          </p:cNvPr>
          <p:cNvSpPr/>
          <p:nvPr/>
        </p:nvSpPr>
        <p:spPr>
          <a:xfrm>
            <a:off x="2177237" y="3697690"/>
            <a:ext cx="1236347" cy="3178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2" name="순서도: 연결자 51">
            <a:extLst>
              <a:ext uri="{FF2B5EF4-FFF2-40B4-BE49-F238E27FC236}">
                <a16:creationId xmlns:a16="http://schemas.microsoft.com/office/drawing/2014/main" id="{CDE34E45-4836-45C6-8569-984423687AAE}"/>
              </a:ext>
            </a:extLst>
          </p:cNvPr>
          <p:cNvSpPr/>
          <p:nvPr/>
        </p:nvSpPr>
        <p:spPr bwMode="auto">
          <a:xfrm>
            <a:off x="2105238" y="36529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6840740" y="1898568"/>
            <a:ext cx="690443" cy="230123"/>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773616"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60339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3" name="직사각형 122">
            <a:extLst>
              <a:ext uri="{FF2B5EF4-FFF2-40B4-BE49-F238E27FC236}">
                <a16:creationId xmlns:a16="http://schemas.microsoft.com/office/drawing/2014/main" id="{102BC7B2-F6E2-45D4-B00B-38A8BC5C7279}"/>
              </a:ext>
            </a:extLst>
          </p:cNvPr>
          <p:cNvSpPr/>
          <p:nvPr/>
        </p:nvSpPr>
        <p:spPr>
          <a:xfrm>
            <a:off x="5082994" y="3446447"/>
            <a:ext cx="4343944"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011011" y="3382265"/>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2" name="직사각형 71">
            <a:extLst>
              <a:ext uri="{FF2B5EF4-FFF2-40B4-BE49-F238E27FC236}">
                <a16:creationId xmlns:a16="http://schemas.microsoft.com/office/drawing/2014/main" id="{DF834569-4DCC-41D8-A672-E1260A849258}"/>
              </a:ext>
            </a:extLst>
          </p:cNvPr>
          <p:cNvSpPr/>
          <p:nvPr/>
        </p:nvSpPr>
        <p:spPr>
          <a:xfrm>
            <a:off x="671416" y="4464000"/>
            <a:ext cx="428578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3" name="순서도: 연결자 72">
            <a:extLst>
              <a:ext uri="{FF2B5EF4-FFF2-40B4-BE49-F238E27FC236}">
                <a16:creationId xmlns:a16="http://schemas.microsoft.com/office/drawing/2014/main" id="{02D86336-B65F-4665-BF8F-3A050D29F098}"/>
              </a:ext>
            </a:extLst>
          </p:cNvPr>
          <p:cNvSpPr/>
          <p:nvPr/>
        </p:nvSpPr>
        <p:spPr bwMode="auto">
          <a:xfrm>
            <a:off x="590400"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5C622059-BFC5-42A0-AE54-41B411E0CE87}"/>
              </a:ext>
            </a:extLst>
          </p:cNvPr>
          <p:cNvSpPr/>
          <p:nvPr/>
        </p:nvSpPr>
        <p:spPr>
          <a:xfrm>
            <a:off x="5088816" y="4464000"/>
            <a:ext cx="434093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74CFD6A7-9215-44EB-A564-8A3045ED0B0E}"/>
              </a:ext>
            </a:extLst>
          </p:cNvPr>
          <p:cNvSpPr/>
          <p:nvPr/>
        </p:nvSpPr>
        <p:spPr bwMode="auto">
          <a:xfrm>
            <a:off x="5010994" y="4366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89" name="직사각형 88">
            <a:extLst>
              <a:ext uri="{FF2B5EF4-FFF2-40B4-BE49-F238E27FC236}">
                <a16:creationId xmlns:a16="http://schemas.microsoft.com/office/drawing/2014/main" id="{2057E2BF-CCF2-4035-935C-32D2DE8BD4C9}"/>
              </a:ext>
            </a:extLst>
          </p:cNvPr>
          <p:cNvSpPr/>
          <p:nvPr/>
        </p:nvSpPr>
        <p:spPr>
          <a:xfrm>
            <a:off x="6646752" y="3514000"/>
            <a:ext cx="1208135" cy="2219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0" name="순서도: 연결자 89">
            <a:extLst>
              <a:ext uri="{FF2B5EF4-FFF2-40B4-BE49-F238E27FC236}">
                <a16:creationId xmlns:a16="http://schemas.microsoft.com/office/drawing/2014/main" id="{B771C507-E7BA-48C9-B47D-D851BE7B61F9}"/>
              </a:ext>
            </a:extLst>
          </p:cNvPr>
          <p:cNvSpPr/>
          <p:nvPr/>
        </p:nvSpPr>
        <p:spPr bwMode="auto">
          <a:xfrm>
            <a:off x="6574753" y="3469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93" name="TextBox 92">
            <a:extLst>
              <a:ext uri="{FF2B5EF4-FFF2-40B4-BE49-F238E27FC236}">
                <a16:creationId xmlns:a16="http://schemas.microsoft.com/office/drawing/2014/main" id="{E1D8D3F0-6420-4D1E-A698-DF83E558F797}"/>
              </a:ext>
            </a:extLst>
          </p:cNvPr>
          <p:cNvSpPr txBox="1"/>
          <p:nvPr/>
        </p:nvSpPr>
        <p:spPr>
          <a:xfrm>
            <a:off x="671416" y="1864975"/>
            <a:ext cx="1187495" cy="492443"/>
          </a:xfrm>
          <a:prstGeom prst="rect">
            <a:avLst/>
          </a:prstGeom>
          <a:noFill/>
        </p:spPr>
        <p:txBody>
          <a:bodyPr wrap="square" lIns="0" tIns="0" rIns="0" bIns="0">
            <a:spAutoFit/>
          </a:bodyPr>
          <a:lstStyle/>
          <a:p>
            <a:r>
              <a:rPr lang="en-US" altLang="ko-KR" sz="800" dirty="0"/>
              <a:t>※ High-Modulus</a:t>
            </a:r>
          </a:p>
          <a:p>
            <a:r>
              <a:rPr lang="en-US" altLang="ko-KR" sz="800" dirty="0"/>
              <a:t>A:</a:t>
            </a:r>
            <a:r>
              <a:rPr lang="ko-KR" altLang="en-US" sz="800" dirty="0"/>
              <a:t> 스마트폰</a:t>
            </a:r>
            <a:r>
              <a:rPr lang="en-US" altLang="ko-KR" sz="800" dirty="0"/>
              <a:t>(</a:t>
            </a:r>
            <a:r>
              <a:rPr lang="ko-KR" altLang="en-US" sz="800" dirty="0"/>
              <a:t>디스플레이</a:t>
            </a:r>
            <a:r>
              <a:rPr lang="en-US" altLang="ko-KR" sz="800" dirty="0"/>
              <a:t>)</a:t>
            </a:r>
          </a:p>
          <a:p>
            <a:r>
              <a:rPr lang="en-US" altLang="ko-KR" sz="800" dirty="0"/>
              <a:t>B: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C:</a:t>
            </a:r>
            <a:r>
              <a:rPr lang="ko-KR" altLang="en-US" sz="800" dirty="0"/>
              <a:t> 기타</a:t>
            </a:r>
            <a:endParaRPr lang="en-US" altLang="ko-KR" sz="800" dirty="0"/>
          </a:p>
        </p:txBody>
      </p:sp>
      <mc:AlternateContent xmlns:mc="http://schemas.openxmlformats.org/markup-compatibility/2006" xmlns:cx1="http://schemas.microsoft.com/office/drawing/2015/9/8/chartex">
        <mc:Choice Requires="cx1">
          <p:graphicFrame>
            <p:nvGraphicFramePr>
              <p:cNvPr id="48" name="차트 47">
                <a:extLst>
                  <a:ext uri="{FF2B5EF4-FFF2-40B4-BE49-F238E27FC236}">
                    <a16:creationId xmlns:a16="http://schemas.microsoft.com/office/drawing/2014/main" id="{5A712CFB-9A0F-4DB8-8665-666BA41D1CD9}"/>
                  </a:ext>
                </a:extLst>
              </p:cNvPr>
              <p:cNvGraphicFramePr/>
              <p:nvPr/>
            </p:nvGraphicFramePr>
            <p:xfrm>
              <a:off x="5082994" y="4471849"/>
              <a:ext cx="4346756" cy="758225"/>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8" name="차트 47">
                <a:extLst>
                  <a:ext uri="{FF2B5EF4-FFF2-40B4-BE49-F238E27FC236}">
                    <a16:creationId xmlns:a16="http://schemas.microsoft.com/office/drawing/2014/main" id="{5A712CFB-9A0F-4DB8-8665-666BA41D1CD9}"/>
                  </a:ext>
                </a:extLst>
              </p:cNvPr>
              <p:cNvPicPr>
                <a:picLocks noGrp="1" noRot="1" noChangeAspect="1" noMove="1" noResize="1" noEditPoints="1" noAdjustHandles="1" noChangeArrowheads="1" noChangeShapeType="1"/>
              </p:cNvPicPr>
              <p:nvPr/>
            </p:nvPicPr>
            <p:blipFill>
              <a:blip r:embed="rId14"/>
              <a:stretch>
                <a:fillRect/>
              </a:stretch>
            </p:blipFill>
            <p:spPr>
              <a:xfrm>
                <a:off x="5082994" y="4471849"/>
                <a:ext cx="4346756" cy="758225"/>
              </a:xfrm>
              <a:prstGeom prst="rect">
                <a:avLst/>
              </a:prstGeom>
            </p:spPr>
          </p:pic>
        </mc:Fallback>
      </mc:AlternateContent>
      <p:sp>
        <p:nvSpPr>
          <p:cNvPr id="37" name="직사각형 36">
            <a:extLst>
              <a:ext uri="{FF2B5EF4-FFF2-40B4-BE49-F238E27FC236}">
                <a16:creationId xmlns:a16="http://schemas.microsoft.com/office/drawing/2014/main" id="{5090C57E-41E0-4A01-9DDE-6F82C279B754}"/>
              </a:ext>
            </a:extLst>
          </p:cNvPr>
          <p:cNvSpPr/>
          <p:nvPr/>
        </p:nvSpPr>
        <p:spPr>
          <a:xfrm>
            <a:off x="671415" y="5379679"/>
            <a:ext cx="2089211"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38" name="순서도: 연결자 37">
            <a:extLst>
              <a:ext uri="{FF2B5EF4-FFF2-40B4-BE49-F238E27FC236}">
                <a16:creationId xmlns:a16="http://schemas.microsoft.com/office/drawing/2014/main" id="{197F9D76-3E83-45D3-907B-73DECF376D78}"/>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39" name="직사각형 38">
            <a:extLst>
              <a:ext uri="{FF2B5EF4-FFF2-40B4-BE49-F238E27FC236}">
                <a16:creationId xmlns:a16="http://schemas.microsoft.com/office/drawing/2014/main" id="{26C7E8E0-6C22-43AE-AA4C-5871FB6479CE}"/>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0" name="순서도: 연결자 39">
            <a:extLst>
              <a:ext uri="{FF2B5EF4-FFF2-40B4-BE49-F238E27FC236}">
                <a16:creationId xmlns:a16="http://schemas.microsoft.com/office/drawing/2014/main" id="{34E6ABBA-CDEC-4358-B45D-7A4C90DE3DF0}"/>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41" name="직사각형 40">
            <a:extLst>
              <a:ext uri="{FF2B5EF4-FFF2-40B4-BE49-F238E27FC236}">
                <a16:creationId xmlns:a16="http://schemas.microsoft.com/office/drawing/2014/main" id="{1CBD5699-7758-4E4C-A268-09235126F68F}"/>
              </a:ext>
            </a:extLst>
          </p:cNvPr>
          <p:cNvSpPr/>
          <p:nvPr/>
        </p:nvSpPr>
        <p:spPr>
          <a:xfrm>
            <a:off x="1879671" y="4511348"/>
            <a:ext cx="834953" cy="212027"/>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2" name="순서도: 연결자 41">
            <a:extLst>
              <a:ext uri="{FF2B5EF4-FFF2-40B4-BE49-F238E27FC236}">
                <a16:creationId xmlns:a16="http://schemas.microsoft.com/office/drawing/2014/main" id="{2E715BBD-419D-46D7-85E0-CDA4C56C2ED8}"/>
              </a:ext>
            </a:extLst>
          </p:cNvPr>
          <p:cNvSpPr/>
          <p:nvPr/>
        </p:nvSpPr>
        <p:spPr bwMode="auto">
          <a:xfrm>
            <a:off x="1807673" y="4436479"/>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45" name="직사각형 44">
            <a:extLst>
              <a:ext uri="{FF2B5EF4-FFF2-40B4-BE49-F238E27FC236}">
                <a16:creationId xmlns:a16="http://schemas.microsoft.com/office/drawing/2014/main" id="{B6EA2063-DACD-40CF-A188-6C0ACE3A7094}"/>
              </a:ext>
            </a:extLst>
          </p:cNvPr>
          <p:cNvSpPr/>
          <p:nvPr/>
        </p:nvSpPr>
        <p:spPr>
          <a:xfrm>
            <a:off x="2908305" y="4511347"/>
            <a:ext cx="834952" cy="36307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6" name="순서도: 연결자 45">
            <a:extLst>
              <a:ext uri="{FF2B5EF4-FFF2-40B4-BE49-F238E27FC236}">
                <a16:creationId xmlns:a16="http://schemas.microsoft.com/office/drawing/2014/main" id="{EBDCD349-D4B9-436C-8787-079DF14AC3B2}"/>
              </a:ext>
            </a:extLst>
          </p:cNvPr>
          <p:cNvSpPr/>
          <p:nvPr/>
        </p:nvSpPr>
        <p:spPr bwMode="auto">
          <a:xfrm>
            <a:off x="2836306" y="446662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50" name="직사각형 49">
            <a:extLst>
              <a:ext uri="{FF2B5EF4-FFF2-40B4-BE49-F238E27FC236}">
                <a16:creationId xmlns:a16="http://schemas.microsoft.com/office/drawing/2014/main" id="{C5F9A2F0-F69C-4708-85E5-883B4E798905}"/>
              </a:ext>
            </a:extLst>
          </p:cNvPr>
          <p:cNvSpPr/>
          <p:nvPr/>
        </p:nvSpPr>
        <p:spPr>
          <a:xfrm>
            <a:off x="5067300" y="5379678"/>
            <a:ext cx="2075249" cy="75442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직사각형 53">
            <a:extLst>
              <a:ext uri="{FF2B5EF4-FFF2-40B4-BE49-F238E27FC236}">
                <a16:creationId xmlns:a16="http://schemas.microsoft.com/office/drawing/2014/main" id="{1DFC6959-D1DC-4FC3-8C4C-35D01C9083B5}"/>
              </a:ext>
            </a:extLst>
          </p:cNvPr>
          <p:cNvSpPr/>
          <p:nvPr/>
        </p:nvSpPr>
        <p:spPr>
          <a:xfrm>
            <a:off x="7343378" y="5378202"/>
            <a:ext cx="2075249" cy="75589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5" name="직사각형 54">
            <a:extLst>
              <a:ext uri="{FF2B5EF4-FFF2-40B4-BE49-F238E27FC236}">
                <a16:creationId xmlns:a16="http://schemas.microsoft.com/office/drawing/2014/main" id="{85F3B281-7C9E-470B-A857-1ED5D5E6F85F}"/>
              </a:ext>
            </a:extLst>
          </p:cNvPr>
          <p:cNvSpPr/>
          <p:nvPr/>
        </p:nvSpPr>
        <p:spPr>
          <a:xfrm>
            <a:off x="6301276" y="4541492"/>
            <a:ext cx="834953" cy="332926"/>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6" name="직사각형 55">
            <a:extLst>
              <a:ext uri="{FF2B5EF4-FFF2-40B4-BE49-F238E27FC236}">
                <a16:creationId xmlns:a16="http://schemas.microsoft.com/office/drawing/2014/main" id="{9A35C64E-7CDD-49A0-8E4C-55EA6164A6A8}"/>
              </a:ext>
            </a:extLst>
          </p:cNvPr>
          <p:cNvSpPr/>
          <p:nvPr/>
        </p:nvSpPr>
        <p:spPr>
          <a:xfrm>
            <a:off x="7322531" y="4511347"/>
            <a:ext cx="866588" cy="133823"/>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7" name="순서도: 연결자 56">
            <a:extLst>
              <a:ext uri="{FF2B5EF4-FFF2-40B4-BE49-F238E27FC236}">
                <a16:creationId xmlns:a16="http://schemas.microsoft.com/office/drawing/2014/main" id="{5B773C2C-300C-411C-BA4D-38BA478F6419}"/>
              </a:ext>
            </a:extLst>
          </p:cNvPr>
          <p:cNvSpPr/>
          <p:nvPr/>
        </p:nvSpPr>
        <p:spPr bwMode="auto">
          <a:xfrm>
            <a:off x="7250532" y="446662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30276FED-88C3-45A9-A26F-E9130F412BAA}"/>
              </a:ext>
            </a:extLst>
          </p:cNvPr>
          <p:cNvSpPr/>
          <p:nvPr/>
        </p:nvSpPr>
        <p:spPr bwMode="auto">
          <a:xfrm>
            <a:off x="6231378" y="446662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59" name="순서도: 연결자 58">
            <a:extLst>
              <a:ext uri="{FF2B5EF4-FFF2-40B4-BE49-F238E27FC236}">
                <a16:creationId xmlns:a16="http://schemas.microsoft.com/office/drawing/2014/main" id="{85C9EAFD-AA6B-4E78-9306-228D1966A2D0}"/>
              </a:ext>
            </a:extLst>
          </p:cNvPr>
          <p:cNvSpPr/>
          <p:nvPr/>
        </p:nvSpPr>
        <p:spPr bwMode="auto">
          <a:xfrm>
            <a:off x="50070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40AB744B-8BFC-480D-8A12-5B602AE5C185}"/>
              </a:ext>
            </a:extLst>
          </p:cNvPr>
          <p:cNvSpPr/>
          <p:nvPr/>
        </p:nvSpPr>
        <p:spPr bwMode="auto">
          <a:xfrm>
            <a:off x="726668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2" name="차트 61">
                <a:extLst>
                  <a:ext uri="{FF2B5EF4-FFF2-40B4-BE49-F238E27FC236}">
                    <a16:creationId xmlns:a16="http://schemas.microsoft.com/office/drawing/2014/main" id="{A9170169-A188-4578-8182-1B8FAE5E8595}"/>
                  </a:ext>
                </a:extLst>
              </p:cNvPr>
              <p:cNvGraphicFramePr/>
              <p:nvPr/>
            </p:nvGraphicFramePr>
            <p:xfrm>
              <a:off x="5067300" y="5379678"/>
              <a:ext cx="2082213" cy="75442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2" name="차트 61">
                <a:extLst>
                  <a:ext uri="{FF2B5EF4-FFF2-40B4-BE49-F238E27FC236}">
                    <a16:creationId xmlns:a16="http://schemas.microsoft.com/office/drawing/2014/main" id="{A9170169-A188-4578-8182-1B8FAE5E8595}"/>
                  </a:ext>
                </a:extLst>
              </p:cNvPr>
              <p:cNvPicPr>
                <a:picLocks noGrp="1" noRot="1" noChangeAspect="1" noMove="1" noResize="1" noEditPoints="1" noAdjustHandles="1" noChangeArrowheads="1" noChangeShapeType="1"/>
              </p:cNvPicPr>
              <p:nvPr/>
            </p:nvPicPr>
            <p:blipFill>
              <a:blip r:embed="rId16"/>
              <a:stretch>
                <a:fillRect/>
              </a:stretch>
            </p:blipFill>
            <p:spPr>
              <a:xfrm>
                <a:off x="5067300" y="5379678"/>
                <a:ext cx="2082213"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F722DFB2-279A-40B8-8E9F-89AB6E95097F}"/>
                  </a:ext>
                </a:extLst>
              </p:cNvPr>
              <p:cNvGraphicFramePr/>
              <p:nvPr/>
            </p:nvGraphicFramePr>
            <p:xfrm>
              <a:off x="2885917" y="5379678"/>
              <a:ext cx="2067082" cy="754422"/>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4" name="차트 63">
                <a:extLst>
                  <a:ext uri="{FF2B5EF4-FFF2-40B4-BE49-F238E27FC236}">
                    <a16:creationId xmlns:a16="http://schemas.microsoft.com/office/drawing/2014/main" id="{F722DFB2-279A-40B8-8E9F-89AB6E95097F}"/>
                  </a:ext>
                </a:extLst>
              </p:cNvPr>
              <p:cNvPicPr>
                <a:picLocks noGrp="1" noRot="1" noChangeAspect="1" noMove="1" noResize="1" noEditPoints="1" noAdjustHandles="1" noChangeArrowheads="1" noChangeShapeType="1"/>
              </p:cNvPicPr>
              <p:nvPr/>
            </p:nvPicPr>
            <p:blipFill>
              <a:blip r:embed="rId18"/>
              <a:stretch>
                <a:fillRect/>
              </a:stretch>
            </p:blipFill>
            <p:spPr>
              <a:xfrm>
                <a:off x="2885917" y="5379678"/>
                <a:ext cx="2067082"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5" name="차트 64">
                <a:extLst>
                  <a:ext uri="{FF2B5EF4-FFF2-40B4-BE49-F238E27FC236}">
                    <a16:creationId xmlns:a16="http://schemas.microsoft.com/office/drawing/2014/main" id="{0F5BC076-645D-4650-9E8F-90B68AE7982C}"/>
                  </a:ext>
                </a:extLst>
              </p:cNvPr>
              <p:cNvGraphicFramePr/>
              <p:nvPr/>
            </p:nvGraphicFramePr>
            <p:xfrm>
              <a:off x="7343378" y="5378202"/>
              <a:ext cx="2086372" cy="754422"/>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5" name="차트 64">
                <a:extLst>
                  <a:ext uri="{FF2B5EF4-FFF2-40B4-BE49-F238E27FC236}">
                    <a16:creationId xmlns:a16="http://schemas.microsoft.com/office/drawing/2014/main" id="{0F5BC076-645D-4650-9E8F-90B68AE7982C}"/>
                  </a:ext>
                </a:extLst>
              </p:cNvPr>
              <p:cNvPicPr>
                <a:picLocks noGrp="1" noRot="1" noChangeAspect="1" noMove="1" noResize="1" noEditPoints="1" noAdjustHandles="1" noChangeArrowheads="1" noChangeShapeType="1"/>
              </p:cNvPicPr>
              <p:nvPr/>
            </p:nvPicPr>
            <p:blipFill>
              <a:blip r:embed="rId20"/>
              <a:stretch>
                <a:fillRect/>
              </a:stretch>
            </p:blipFill>
            <p:spPr>
              <a:xfrm>
                <a:off x="7343378" y="5378202"/>
                <a:ext cx="2086372" cy="754422"/>
              </a:xfrm>
              <a:prstGeom prst="rect">
                <a:avLst/>
              </a:prstGeom>
            </p:spPr>
          </p:pic>
        </mc:Fallback>
      </mc:AlternateContent>
      <p:sp>
        <p:nvSpPr>
          <p:cNvPr id="63" name="TextBox 62">
            <a:extLst>
              <a:ext uri="{FF2B5EF4-FFF2-40B4-BE49-F238E27FC236}">
                <a16:creationId xmlns:a16="http://schemas.microsoft.com/office/drawing/2014/main" id="{68EA669F-79A3-49F3-B162-B6EDE2FC34D8}"/>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78323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id="{90D45DAF-F398-4FE1-88B9-8026A527003F}"/>
              </a:ext>
            </a:extLst>
          </p:cNvPr>
          <p:cNvGraphicFramePr>
            <a:graphicFrameLocks noGrp="1"/>
          </p:cNvGraphicFramePr>
          <p:nvPr>
            <p:extLst>
              <p:ext uri="{D42A27DB-BD31-4B8C-83A1-F6EECF244321}">
                <p14:modId xmlns:p14="http://schemas.microsoft.com/office/powerpoint/2010/main" val="4012239165"/>
              </p:ext>
            </p:extLst>
          </p:nvPr>
        </p:nvGraphicFramePr>
        <p:xfrm>
          <a:off x="482548" y="1062001"/>
          <a:ext cx="9023788" cy="5286100"/>
        </p:xfrm>
        <a:graphic>
          <a:graphicData uri="http://schemas.openxmlformats.org/drawingml/2006/table">
            <a:tbl>
              <a:tblPr/>
              <a:tblGrid>
                <a:gridCol w="1076999">
                  <a:extLst>
                    <a:ext uri="{9D8B030D-6E8A-4147-A177-3AD203B41FA5}">
                      <a16:colId xmlns:a16="http://schemas.microsoft.com/office/drawing/2014/main" val="20000"/>
                    </a:ext>
                  </a:extLst>
                </a:gridCol>
                <a:gridCol w="3366929">
                  <a:extLst>
                    <a:ext uri="{9D8B030D-6E8A-4147-A177-3AD203B41FA5}">
                      <a16:colId xmlns:a16="http://schemas.microsoft.com/office/drawing/2014/main" val="20001"/>
                    </a:ext>
                  </a:extLst>
                </a:gridCol>
                <a:gridCol w="135932">
                  <a:extLst>
                    <a:ext uri="{9D8B030D-6E8A-4147-A177-3AD203B41FA5}">
                      <a16:colId xmlns:a16="http://schemas.microsoft.com/office/drawing/2014/main" val="20002"/>
                    </a:ext>
                  </a:extLst>
                </a:gridCol>
                <a:gridCol w="1076999">
                  <a:extLst>
                    <a:ext uri="{9D8B030D-6E8A-4147-A177-3AD203B41FA5}">
                      <a16:colId xmlns:a16="http://schemas.microsoft.com/office/drawing/2014/main" val="20003"/>
                    </a:ext>
                  </a:extLst>
                </a:gridCol>
                <a:gridCol w="3366929">
                  <a:extLst>
                    <a:ext uri="{9D8B030D-6E8A-4147-A177-3AD203B41FA5}">
                      <a16:colId xmlns:a16="http://schemas.microsoft.com/office/drawing/2014/main" val="20004"/>
                    </a:ext>
                  </a:extLst>
                </a:gridCol>
              </a:tblGrid>
              <a:tr h="198055">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5G</a:t>
                      </a:r>
                    </a:p>
                  </a:txBody>
                  <a:tcPr marL="36000" marR="36000" marT="0"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5th Generation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KG</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Kilogram</a:t>
                      </a:r>
                    </a:p>
                  </a:txBody>
                  <a:tcPr marL="36000" marR="36000" marT="0" marB="0" anchor="ctr">
                    <a:lnL w="1270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AP</a:t>
                      </a:r>
                    </a:p>
                  </a:txBody>
                  <a:tcPr marL="36000" marR="36000" marT="0" marB="0"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Accounts Payable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KPI</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Key Performance Indicator</a:t>
                      </a:r>
                    </a:p>
                  </a:txBody>
                  <a:tcPr marL="36000" marR="36000" marT="0" marB="0"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APP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Average Purchase Price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L/C</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Letter of Credit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AR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Accounts Receivable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L(LL)</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Low-Loss FCCL</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ASP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Average Selling Price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LME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London Metal Exchange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CAGR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Compound Annual Growth Rate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M</a:t>
                      </a:r>
                      <a:r>
                        <a:rPr lang="en-US" sz="800" b="1" i="0" u="none" strike="noStrike" baseline="30000" dirty="0">
                          <a:solidFill>
                            <a:srgbClr val="00338D"/>
                          </a:solidFill>
                          <a:effectLst/>
                          <a:latin typeface="Arial" panose="020B0604020202020204" pitchFamily="34" charset="0"/>
                          <a:ea typeface="맑은 고딕" panose="020B0503020000020004" pitchFamily="50" charset="-127"/>
                        </a:rPr>
                        <a:t>2</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Square Meter</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65045">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rPr>
                        <a:t>Capa</a:t>
                      </a:r>
                      <a:r>
                        <a:rPr lang="en-US" sz="800" b="1" i="0" u="none" strike="noStrike" dirty="0">
                          <a:solidFill>
                            <a:srgbClr val="00338D"/>
                          </a:solidFill>
                          <a:effectLst/>
                          <a:latin typeface="Arial" panose="020B0604020202020204" pitchFamily="34" charset="0"/>
                          <a:ea typeface="맑은 고딕" panose="020B0503020000020004" pitchFamily="50" charset="-127"/>
                        </a:rPr>
                        <a:t>.</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Capacity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Normal FCCL</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65045">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rPr>
                        <a:t>CapEx</a:t>
                      </a:r>
                      <a:endParaRPr lang="en-US" sz="800" b="1" i="0" u="none" strike="noStrike" dirty="0">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Capital Expenditures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N/A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Not Applicable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CF</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Cash Flow</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NAV</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Net Asset Value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Covid-19</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Coronavirus Disease 2019</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NWC</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Net Working Capital</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CR</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Cost Reduction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OA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Open Account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D&amp;A</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Depreciation and Amortization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Price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DA</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Document against Acceptance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PAA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Polyacrylic acid</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DB</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Defined Benefit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PI</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Polyimide / Performance Incentive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Document against Payment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PL</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Profit and Loss statement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8858476"/>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DPO</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Days of Payable Outstanding</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PMI</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Post-Merger Integration</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497938"/>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DSO</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Days of Sales Outstanding</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PP&amp;E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Property, Plant and Equipment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EBIT</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Earnings Before Interest and Taxes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PPA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Purchase Price Allocation</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EBITDA</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Earnings Before Interest, Taxes, Depreciation and Amortization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PS</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Profit Share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ED</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Electro Deposited</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Q</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Quantity</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ESG</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Environmental, Social and Governance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RA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Rolled Annealed</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FC</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Fixed Cost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Ref.</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Reference</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FCCL</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Flexible Copper Clad Laminate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SKI</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SK Innovation</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3669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FDD</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Financial Due Diligence</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SPA</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Stock Purchase Agreement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FPCB</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Flexible Printed Circuit Board</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USB</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Universal Serial Bus</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FS</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Financial Statement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USD</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US Dollar</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r h="165045">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FY</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Fiscal Year</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Util.</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Utilization</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3234107"/>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GP</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Gross Profit</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VC</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Variable Cost</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5"/>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H</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High Modulus FCCL</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1" i="0" u="none" strike="noStrike">
                          <a:solidFill>
                            <a:srgbClr val="00338D"/>
                          </a:solidFill>
                          <a:effectLst/>
                          <a:latin typeface="Arial" panose="020B0604020202020204" pitchFamily="34" charset="0"/>
                          <a:ea typeface="맑은 고딕" panose="020B0503020000020004" pitchFamily="50" charset="-127"/>
                        </a:rPr>
                        <a:t>YoY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Year-of-Year</a:t>
                      </a:r>
                    </a:p>
                  </a:txBody>
                  <a:tcPr marL="36000" marR="3600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6"/>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Inv.</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Inventory</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800" b="1" i="0" u="none" strike="noStrike" dirty="0">
                        <a:solidFill>
                          <a:srgbClr val="00338D"/>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7"/>
                  </a:ext>
                </a:extLst>
              </a:tr>
              <a:tr h="165045">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rPr>
                        <a:t>JPY</a:t>
                      </a:r>
                    </a:p>
                  </a:txBody>
                  <a:tcPr marL="36000" marR="3600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Japanese Yen</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endParaRPr lang="en-US" sz="800" b="1" i="0" u="none" strike="noStrike">
                        <a:solidFill>
                          <a:srgbClr val="00338D"/>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ctr"/>
                      <a:endParaRPr 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28"/>
                  </a:ext>
                </a:extLst>
              </a:tr>
            </a:tbl>
          </a:graphicData>
        </a:graphic>
      </p:graphicFrame>
      <p:sp>
        <p:nvSpPr>
          <p:cNvPr id="7" name="제목 2">
            <a:extLst>
              <a:ext uri="{FF2B5EF4-FFF2-40B4-BE49-F238E27FC236}">
                <a16:creationId xmlns:a16="http://schemas.microsoft.com/office/drawing/2014/main" id="{D2C6A142-2FEB-4FE0-9C35-A0A60C7E2A1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Naming Convention</a:t>
            </a:r>
          </a:p>
        </p:txBody>
      </p:sp>
    </p:spTree>
    <p:extLst>
      <p:ext uri="{BB962C8B-B14F-4D97-AF65-F5344CB8AC3E}">
        <p14:creationId xmlns:p14="http://schemas.microsoft.com/office/powerpoint/2010/main" val="406865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6" name="차트 135">
                <a:extLst>
                  <a:ext uri="{FF2B5EF4-FFF2-40B4-BE49-F238E27FC236}">
                    <a16:creationId xmlns:a16="http://schemas.microsoft.com/office/drawing/2014/main" id="{4E778341-50FD-4ABB-A938-7889499D2994}"/>
                  </a:ext>
                </a:extLst>
              </p:cNvPr>
              <p:cNvGraphicFramePr/>
              <p:nvPr/>
            </p:nvGraphicFramePr>
            <p:xfrm>
              <a:off x="665118" y="3425141"/>
              <a:ext cx="4279228" cy="8983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6" name="차트 135">
                <a:extLst>
                  <a:ext uri="{FF2B5EF4-FFF2-40B4-BE49-F238E27FC236}">
                    <a16:creationId xmlns:a16="http://schemas.microsoft.com/office/drawing/2014/main" id="{4E778341-50FD-4ABB-A938-7889499D2994}"/>
                  </a:ext>
                </a:extLst>
              </p:cNvPr>
              <p:cNvPicPr>
                <a:picLocks noGrp="1" noRot="1" noChangeAspect="1" noMove="1" noResize="1" noEditPoints="1" noAdjustHandles="1" noChangeArrowheads="1" noChangeShapeType="1"/>
              </p:cNvPicPr>
              <p:nvPr/>
            </p:nvPicPr>
            <p:blipFill>
              <a:blip r:embed="rId4"/>
              <a:stretch>
                <a:fillRect/>
              </a:stretch>
            </p:blipFill>
            <p:spPr>
              <a:xfrm>
                <a:off x="665118" y="3425141"/>
                <a:ext cx="4279228" cy="8983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6"/>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(7/23)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Normal</a:t>
            </a:r>
            <a:r>
              <a:rPr lang="ko-KR" altLang="en-US" sz="1000" b="1" dirty="0">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세부적으로 </a:t>
            </a:r>
            <a:r>
              <a:rPr lang="ko-KR" altLang="en-US" sz="1000" b="1" dirty="0" err="1">
                <a:solidFill>
                  <a:srgbClr val="002997"/>
                </a:solidFill>
                <a:latin typeface="Arial" panose="020B0604020202020204" pitchFamily="34" charset="0"/>
                <a:ea typeface="+mj-ea"/>
                <a:cs typeface="Arial" panose="020B0604020202020204" pitchFamily="34" charset="0"/>
              </a:rPr>
              <a:t>무선이어폰</a:t>
            </a:r>
            <a:r>
              <a:rPr lang="ko-KR" altLang="en-US" sz="1000" b="1" dirty="0">
                <a:solidFill>
                  <a:srgbClr val="002997"/>
                </a:solidFill>
                <a:latin typeface="Arial" panose="020B0604020202020204" pitchFamily="34" charset="0"/>
                <a:ea typeface="+mj-ea"/>
                <a:cs typeface="Arial" panose="020B0604020202020204" pitchFamily="34" charset="0"/>
              </a:rPr>
              <a:t> 중 메인</a:t>
            </a:r>
            <a:r>
              <a:rPr lang="en-US" altLang="ko-KR" sz="1000" b="1" dirty="0">
                <a:solidFill>
                  <a:srgbClr val="002997"/>
                </a:solidFill>
                <a:latin typeface="Arial" panose="020B0604020202020204" pitchFamily="34" charset="0"/>
                <a:ea typeface="+mj-ea"/>
                <a:cs typeface="Arial" panose="020B0604020202020204" pitchFamily="34" charset="0"/>
              </a:rPr>
              <a:t>FPCB </a:t>
            </a:r>
            <a:r>
              <a:rPr lang="ko-KR" altLang="en-US" sz="1000" b="1" dirty="0">
                <a:solidFill>
                  <a:srgbClr val="002997"/>
                </a:solidFill>
                <a:latin typeface="Arial" panose="020B0604020202020204" pitchFamily="34" charset="0"/>
                <a:ea typeface="+mj-ea"/>
                <a:cs typeface="Arial" panose="020B0604020202020204" pitchFamily="34" charset="0"/>
              </a:rPr>
              <a:t>제품군의 경우 </a:t>
            </a:r>
            <a:r>
              <a:rPr lang="en-US" altLang="ko-KR" sz="1000" b="1" dirty="0">
                <a:solidFill>
                  <a:srgbClr val="002997"/>
                </a:solidFill>
                <a:latin typeface="Arial" panose="020B0604020202020204" pitchFamily="34" charset="0"/>
                <a:ea typeface="+mj-ea"/>
                <a:cs typeface="Arial" panose="020B0604020202020204" pitchFamily="34" charset="0"/>
              </a:rPr>
              <a:t>Apple</a:t>
            </a:r>
            <a:r>
              <a:rPr lang="ko-KR" altLang="en-US" sz="1000" b="1" dirty="0">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24" name="TextBox 23">
            <a:extLst>
              <a:ext uri="{FF2B5EF4-FFF2-40B4-BE49-F238E27FC236}">
                <a16:creationId xmlns:a16="http://schemas.microsoft.com/office/drawing/2014/main" id="{C031399D-7717-4934-9FE8-EF2902EC1CA2}"/>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8"/>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71" name="직사각형 70">
            <a:extLst>
              <a:ext uri="{FF2B5EF4-FFF2-40B4-BE49-F238E27FC236}">
                <a16:creationId xmlns:a16="http://schemas.microsoft.com/office/drawing/2014/main" id="{E71A024D-E8E4-4348-8029-12DD6ADA3F4C}"/>
              </a:ext>
            </a:extLst>
          </p:cNvPr>
          <p:cNvSpPr/>
          <p:nvPr/>
        </p:nvSpPr>
        <p:spPr>
          <a:xfrm>
            <a:off x="809992" y="3596231"/>
            <a:ext cx="561336" cy="21035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2" name="순서도: 연결자 71">
            <a:extLst>
              <a:ext uri="{FF2B5EF4-FFF2-40B4-BE49-F238E27FC236}">
                <a16:creationId xmlns:a16="http://schemas.microsoft.com/office/drawing/2014/main" id="{644856C0-0EA5-4621-A2E9-CE7A1FB8F3D4}"/>
              </a:ext>
            </a:extLst>
          </p:cNvPr>
          <p:cNvSpPr/>
          <p:nvPr/>
        </p:nvSpPr>
        <p:spPr bwMode="auto">
          <a:xfrm>
            <a:off x="732306" y="350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73" name="직사각형 72">
            <a:extLst>
              <a:ext uri="{FF2B5EF4-FFF2-40B4-BE49-F238E27FC236}">
                <a16:creationId xmlns:a16="http://schemas.microsoft.com/office/drawing/2014/main" id="{3A5A7C25-13D1-42E4-925B-5128868459C6}"/>
              </a:ext>
            </a:extLst>
          </p:cNvPr>
          <p:cNvSpPr/>
          <p:nvPr/>
        </p:nvSpPr>
        <p:spPr>
          <a:xfrm>
            <a:off x="1480155" y="3536152"/>
            <a:ext cx="579106" cy="11662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5AC72159-A884-46C4-876E-03879BBDB416}"/>
              </a:ext>
            </a:extLst>
          </p:cNvPr>
          <p:cNvSpPr/>
          <p:nvPr/>
        </p:nvSpPr>
        <p:spPr bwMode="auto">
          <a:xfrm>
            <a:off x="1408156" y="34439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75" name="직사각형 74">
            <a:extLst>
              <a:ext uri="{FF2B5EF4-FFF2-40B4-BE49-F238E27FC236}">
                <a16:creationId xmlns:a16="http://schemas.microsoft.com/office/drawing/2014/main" id="{47EE3173-EA94-4D35-BC46-DBBDA5153815}"/>
              </a:ext>
            </a:extLst>
          </p:cNvPr>
          <p:cNvSpPr/>
          <p:nvPr/>
        </p:nvSpPr>
        <p:spPr>
          <a:xfrm>
            <a:off x="2173892" y="3543291"/>
            <a:ext cx="577961" cy="4639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6" name="순서도: 연결자 75">
            <a:extLst>
              <a:ext uri="{FF2B5EF4-FFF2-40B4-BE49-F238E27FC236}">
                <a16:creationId xmlns:a16="http://schemas.microsoft.com/office/drawing/2014/main" id="{2E292792-E27E-4833-87E2-6600B0FBD188}"/>
              </a:ext>
            </a:extLst>
          </p:cNvPr>
          <p:cNvSpPr/>
          <p:nvPr/>
        </p:nvSpPr>
        <p:spPr bwMode="auto">
          <a:xfrm>
            <a:off x="2093395" y="34712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9EC868AF-744A-4E4E-82D8-C4E08F342962}"/>
              </a:ext>
            </a:extLst>
          </p:cNvPr>
          <p:cNvSpPr/>
          <p:nvPr/>
        </p:nvSpPr>
        <p:spPr>
          <a:xfrm>
            <a:off x="2860680" y="3685523"/>
            <a:ext cx="572647" cy="3163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F96FAA75-4A75-4478-A538-E1704A74771E}"/>
              </a:ext>
            </a:extLst>
          </p:cNvPr>
          <p:cNvSpPr/>
          <p:nvPr/>
        </p:nvSpPr>
        <p:spPr bwMode="auto">
          <a:xfrm>
            <a:off x="2788682" y="35933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87" name="직사각형 86">
            <a:extLst>
              <a:ext uri="{FF2B5EF4-FFF2-40B4-BE49-F238E27FC236}">
                <a16:creationId xmlns:a16="http://schemas.microsoft.com/office/drawing/2014/main" id="{754B769C-773D-4A42-97CC-17F14CA217D9}"/>
              </a:ext>
            </a:extLst>
          </p:cNvPr>
          <p:cNvSpPr/>
          <p:nvPr/>
        </p:nvSpPr>
        <p:spPr>
          <a:xfrm>
            <a:off x="3533120" y="3627520"/>
            <a:ext cx="581679" cy="2196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8" name="순서도: 연결자 87">
            <a:extLst>
              <a:ext uri="{FF2B5EF4-FFF2-40B4-BE49-F238E27FC236}">
                <a16:creationId xmlns:a16="http://schemas.microsoft.com/office/drawing/2014/main" id="{779FD6E6-B976-4C50-BE94-A8EDFDFFFE39}"/>
              </a:ext>
            </a:extLst>
          </p:cNvPr>
          <p:cNvSpPr/>
          <p:nvPr/>
        </p:nvSpPr>
        <p:spPr bwMode="auto">
          <a:xfrm>
            <a:off x="3461122" y="35353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89" name="직사각형 88">
            <a:extLst>
              <a:ext uri="{FF2B5EF4-FFF2-40B4-BE49-F238E27FC236}">
                <a16:creationId xmlns:a16="http://schemas.microsoft.com/office/drawing/2014/main" id="{F2666165-C41A-45A4-AE90-5B8294D3FA72}"/>
              </a:ext>
            </a:extLst>
          </p:cNvPr>
          <p:cNvSpPr/>
          <p:nvPr/>
        </p:nvSpPr>
        <p:spPr>
          <a:xfrm>
            <a:off x="5202830" y="3525566"/>
            <a:ext cx="576000" cy="15375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직사각형 90">
            <a:extLst>
              <a:ext uri="{FF2B5EF4-FFF2-40B4-BE49-F238E27FC236}">
                <a16:creationId xmlns:a16="http://schemas.microsoft.com/office/drawing/2014/main" id="{BAA2E492-B76F-4DB1-B7D4-7BE362C0FA73}"/>
              </a:ext>
            </a:extLst>
          </p:cNvPr>
          <p:cNvSpPr/>
          <p:nvPr/>
        </p:nvSpPr>
        <p:spPr>
          <a:xfrm>
            <a:off x="5896362" y="3519450"/>
            <a:ext cx="576000" cy="13332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D832BEB1-05F4-45B1-9386-8EA0B5A24B4A}"/>
              </a:ext>
            </a:extLst>
          </p:cNvPr>
          <p:cNvSpPr/>
          <p:nvPr/>
        </p:nvSpPr>
        <p:spPr bwMode="auto">
          <a:xfrm>
            <a:off x="5824363" y="3427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93" name="직사각형 92">
            <a:extLst>
              <a:ext uri="{FF2B5EF4-FFF2-40B4-BE49-F238E27FC236}">
                <a16:creationId xmlns:a16="http://schemas.microsoft.com/office/drawing/2014/main" id="{D517BBB8-21E3-4FA9-A5E3-BD5C091FA7A1}"/>
              </a:ext>
            </a:extLst>
          </p:cNvPr>
          <p:cNvSpPr/>
          <p:nvPr/>
        </p:nvSpPr>
        <p:spPr>
          <a:xfrm>
            <a:off x="6590813" y="3499746"/>
            <a:ext cx="576000" cy="48410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4" name="순서도: 연결자 93">
            <a:extLst>
              <a:ext uri="{FF2B5EF4-FFF2-40B4-BE49-F238E27FC236}">
                <a16:creationId xmlns:a16="http://schemas.microsoft.com/office/drawing/2014/main" id="{57BC2ECE-237A-4F6F-814A-CE3DC9C0C7C3}"/>
              </a:ext>
            </a:extLst>
          </p:cNvPr>
          <p:cNvSpPr/>
          <p:nvPr/>
        </p:nvSpPr>
        <p:spPr bwMode="auto">
          <a:xfrm>
            <a:off x="6513204" y="3436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95" name="직사각형 94">
            <a:extLst>
              <a:ext uri="{FF2B5EF4-FFF2-40B4-BE49-F238E27FC236}">
                <a16:creationId xmlns:a16="http://schemas.microsoft.com/office/drawing/2014/main" id="{50B16353-FF13-4BCC-BDBB-2488E2F796FC}"/>
              </a:ext>
            </a:extLst>
          </p:cNvPr>
          <p:cNvSpPr/>
          <p:nvPr/>
        </p:nvSpPr>
        <p:spPr>
          <a:xfrm>
            <a:off x="7295853" y="3872973"/>
            <a:ext cx="576000" cy="2110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6" name="순서도: 연결자 95">
            <a:extLst>
              <a:ext uri="{FF2B5EF4-FFF2-40B4-BE49-F238E27FC236}">
                <a16:creationId xmlns:a16="http://schemas.microsoft.com/office/drawing/2014/main" id="{CCB02AD5-2997-41EF-98A7-9974E7985629}"/>
              </a:ext>
            </a:extLst>
          </p:cNvPr>
          <p:cNvSpPr/>
          <p:nvPr/>
        </p:nvSpPr>
        <p:spPr bwMode="auto">
          <a:xfrm>
            <a:off x="7231889" y="37803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98" name="직사각형 97">
            <a:extLst>
              <a:ext uri="{FF2B5EF4-FFF2-40B4-BE49-F238E27FC236}">
                <a16:creationId xmlns:a16="http://schemas.microsoft.com/office/drawing/2014/main" id="{BD1ED1CD-D335-433F-BE68-E0FF2A743CF0}"/>
              </a:ext>
            </a:extLst>
          </p:cNvPr>
          <p:cNvSpPr/>
          <p:nvPr/>
        </p:nvSpPr>
        <p:spPr>
          <a:xfrm>
            <a:off x="8000850" y="3879850"/>
            <a:ext cx="576000"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9" name="TextBox 58">
            <a:extLst>
              <a:ext uri="{FF2B5EF4-FFF2-40B4-BE49-F238E27FC236}">
                <a16:creationId xmlns:a16="http://schemas.microsoft.com/office/drawing/2014/main" id="{AC8EECCA-01FC-4574-887E-0132D2C96156}"/>
              </a:ext>
            </a:extLst>
          </p:cNvPr>
          <p:cNvSpPr txBox="1"/>
          <p:nvPr/>
        </p:nvSpPr>
        <p:spPr>
          <a:xfrm>
            <a:off x="663290" y="4307636"/>
            <a:ext cx="8710991"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Apple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 </a:t>
            </a:r>
            <a:r>
              <a:rPr lang="en-US" altLang="ko-KR" sz="900" b="1" u="sng" dirty="0">
                <a:solidFill>
                  <a:srgbClr val="000000"/>
                </a:solidFill>
                <a:latin typeface="Arial" panose="020B0604020202020204" pitchFamily="34" charset="0"/>
                <a:cs typeface="Arial" panose="020B0604020202020204" pitchFamily="34" charset="0"/>
              </a:rPr>
              <a:t>– Normal </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회사에 따르면 해당 제품군의 경우 </a:t>
            </a:r>
            <a:r>
              <a:rPr lang="en-US" altLang="ko-KR" sz="900" dirty="0">
                <a:solidFill>
                  <a:srgbClr val="000000"/>
                </a:solidFill>
                <a:latin typeface="Arial" panose="020B0604020202020204" pitchFamily="34" charset="0"/>
                <a:cs typeface="Arial" panose="020B0604020202020204" pitchFamily="34" charset="0"/>
              </a:rPr>
              <a:t>High-Modulus </a:t>
            </a:r>
            <a:r>
              <a:rPr lang="ko-KR" altLang="en-US" sz="900" dirty="0">
                <a:solidFill>
                  <a:srgbClr val="000000"/>
                </a:solidFill>
                <a:latin typeface="Arial" panose="020B0604020202020204" pitchFamily="34" charset="0"/>
                <a:cs typeface="Arial" panose="020B0604020202020204" pitchFamily="34" charset="0"/>
              </a:rPr>
              <a:t>제품군과 동일하게 공용자재의 성격이 강하여 각 제품군 별 내에서 변동폭이 크게 발생함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센서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제품군의 경우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단면 제품으로만 구성되어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대상기간 동안 판매수량의 변동으로 인해 매출액도 같이 변동하였음 </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카메라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제품군의 경우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양면 및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단면으로 구성되어 있음</a:t>
            </a:r>
            <a:r>
              <a:rPr lang="en-US" altLang="ko-KR" sz="900" dirty="0">
                <a:solidFill>
                  <a:srgbClr val="000000"/>
                </a:solidFill>
                <a:latin typeface="Arial" panose="020B0604020202020204" pitchFamily="34" charset="0"/>
                <a:cs typeface="Arial" panose="020B0604020202020204" pitchFamily="34" charset="0"/>
              </a:rPr>
              <a:t>. RA</a:t>
            </a:r>
            <a:r>
              <a:rPr lang="ko-KR" altLang="en-US" sz="900" dirty="0">
                <a:solidFill>
                  <a:srgbClr val="000000"/>
                </a:solidFill>
                <a:latin typeface="Arial" panose="020B0604020202020204" pitchFamily="34" charset="0"/>
                <a:cs typeface="Arial" panose="020B0604020202020204" pitchFamily="34" charset="0"/>
              </a:rPr>
              <a:t>단면 제품 매출액은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신규로 발생</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10</a:t>
            </a:r>
            <a:r>
              <a:rPr lang="ko-KR" altLang="en-US" sz="900" dirty="0">
                <a:solidFill>
                  <a:srgbClr val="000000"/>
                </a:solidFill>
                <a:latin typeface="Arial" panose="020B0604020202020204" pitchFamily="34" charset="0"/>
                <a:cs typeface="Arial" panose="020B0604020202020204" pitchFamily="34" charset="0"/>
              </a:rPr>
              <a:t>억원 급증하였으며</a:t>
            </a:r>
            <a:r>
              <a:rPr lang="en-US" altLang="ko-KR" sz="900" dirty="0">
                <a:solidFill>
                  <a:srgbClr val="000000"/>
                </a:solidFill>
                <a:latin typeface="Arial" panose="020B0604020202020204" pitchFamily="34" charset="0"/>
                <a:cs typeface="Arial" panose="020B0604020202020204" pitchFamily="34" charset="0"/>
              </a:rPr>
              <a:t>, RA</a:t>
            </a:r>
            <a:r>
              <a:rPr lang="ko-KR" altLang="en-US" sz="900" dirty="0">
                <a:solidFill>
                  <a:srgbClr val="000000"/>
                </a:solidFill>
                <a:latin typeface="Arial" panose="020B0604020202020204" pitchFamily="34" charset="0"/>
                <a:cs typeface="Arial" panose="020B0604020202020204" pitchFamily="34" charset="0"/>
              </a:rPr>
              <a:t>양면 매출액의 경우 판매수량 증가로 지속적으로 상승하였음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무선이어폰</a:t>
            </a:r>
            <a:r>
              <a:rPr lang="en-US" altLang="ko-KR" sz="900" dirty="0">
                <a:solidFill>
                  <a:srgbClr val="000000"/>
                </a:solidFill>
                <a:latin typeface="Arial" panose="020B0604020202020204" pitchFamily="34" charset="0"/>
                <a:cs typeface="Arial" panose="020B0604020202020204" pitchFamily="34" charset="0"/>
              </a:rPr>
              <a:t>(FPCB)</a:t>
            </a:r>
            <a:r>
              <a:rPr lang="ko-KR" altLang="en-US" sz="900" dirty="0">
                <a:solidFill>
                  <a:srgbClr val="000000"/>
                </a:solidFill>
                <a:latin typeface="Arial" panose="020B0604020202020204" pitchFamily="34" charset="0"/>
                <a:cs typeface="Arial" panose="020B0604020202020204" pitchFamily="34" charset="0"/>
              </a:rPr>
              <a:t> 제품군의 경우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단면 및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단면으로 구성되어 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해당 제품군의 경우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 신제품인 </a:t>
            </a:r>
            <a:r>
              <a:rPr lang="en-US" altLang="ko-KR" sz="900" dirty="0" err="1">
                <a:solidFill>
                  <a:srgbClr val="000000"/>
                </a:solidFill>
                <a:latin typeface="Arial" panose="020B0604020202020204" pitchFamily="34" charset="0"/>
                <a:cs typeface="Arial" panose="020B0604020202020204" pitchFamily="34" charset="0"/>
              </a:rPr>
              <a:t>Airpod</a:t>
            </a:r>
            <a:r>
              <a:rPr lang="en-US" altLang="ko-KR" sz="900" dirty="0">
                <a:solidFill>
                  <a:srgbClr val="000000"/>
                </a:solidFill>
                <a:latin typeface="Arial" panose="020B0604020202020204" pitchFamily="34" charset="0"/>
                <a:cs typeface="Arial" panose="020B0604020202020204" pitchFamily="34" charset="0"/>
              </a:rPr>
              <a:t> Pro</a:t>
            </a:r>
            <a:r>
              <a:rPr lang="ko-KR" altLang="en-US" sz="900" dirty="0">
                <a:solidFill>
                  <a:srgbClr val="000000"/>
                </a:solidFill>
                <a:latin typeface="Arial" panose="020B0604020202020204" pitchFamily="34" charset="0"/>
                <a:cs typeface="Arial" panose="020B0604020202020204" pitchFamily="34" charset="0"/>
              </a:rPr>
              <a:t>에 채택되지 않으면서 </a:t>
            </a:r>
            <a:r>
              <a:rPr lang="ko-KR" altLang="en-US" sz="900" dirty="0" err="1">
                <a:solidFill>
                  <a:srgbClr val="000000"/>
                </a:solidFill>
                <a:latin typeface="Arial" panose="020B0604020202020204" pitchFamily="34" charset="0"/>
                <a:cs typeface="Arial" panose="020B0604020202020204" pitchFamily="34" charset="0"/>
              </a:rPr>
              <a:t>양개년도</a:t>
            </a:r>
            <a:r>
              <a:rPr lang="ko-KR" altLang="en-US" sz="900" dirty="0">
                <a:solidFill>
                  <a:srgbClr val="000000"/>
                </a:solidFill>
                <a:latin typeface="Arial" panose="020B0604020202020204" pitchFamily="34" charset="0"/>
                <a:cs typeface="Arial" panose="020B0604020202020204" pitchFamily="34" charset="0"/>
              </a:rPr>
              <a:t> 모두 판매수량이 감소하였으며 이에 따라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84.8</a:t>
            </a:r>
            <a:r>
              <a:rPr lang="ko-KR" altLang="en-US" sz="900" dirty="0">
                <a:solidFill>
                  <a:srgbClr val="000000"/>
                </a:solidFill>
                <a:latin typeface="Arial" panose="020B0604020202020204" pitchFamily="34" charset="0"/>
                <a:cs typeface="Arial" panose="020B0604020202020204" pitchFamily="34" charset="0"/>
              </a:rPr>
              <a:t>억원</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73.2</a:t>
            </a:r>
            <a:r>
              <a:rPr lang="ko-KR" altLang="en-US" sz="900" dirty="0">
                <a:solidFill>
                  <a:srgbClr val="000000"/>
                </a:solidFill>
                <a:latin typeface="Arial" panose="020B0604020202020204" pitchFamily="34" charset="0"/>
                <a:cs typeface="Arial" panose="020B0604020202020204" pitchFamily="34" charset="0"/>
              </a:rPr>
              <a:t>억원 감소하였음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무선이어폰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배터리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제품군은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전제적인 판매량이 증가하였으나</a:t>
            </a:r>
            <a:r>
              <a:rPr lang="en-US" altLang="ko-KR" sz="900" dirty="0">
                <a:solidFill>
                  <a:srgbClr val="000000"/>
                </a:solidFill>
                <a:latin typeface="Arial" panose="020B0604020202020204" pitchFamily="34" charset="0"/>
                <a:cs typeface="Arial" panose="020B0604020202020204" pitchFamily="34" charset="0"/>
              </a:rPr>
              <a:t>, 2021</a:t>
            </a:r>
            <a:r>
              <a:rPr lang="ko-KR" altLang="en-US" sz="900" dirty="0">
                <a:solidFill>
                  <a:srgbClr val="000000"/>
                </a:solidFill>
                <a:latin typeface="Arial" panose="020B0604020202020204" pitchFamily="34" charset="0"/>
                <a:cs typeface="Arial" panose="020B0604020202020204" pitchFamily="34" charset="0"/>
              </a:rPr>
              <a:t>년 다시 판매량이 감소함에 따라 각 제품별 매출 또한 변동하였음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태블릿</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제품군에는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단면 및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양면 제품이 있으며</a:t>
            </a:r>
            <a:r>
              <a:rPr lang="en-US" altLang="ko-KR" sz="900" dirty="0">
                <a:solidFill>
                  <a:srgbClr val="000000"/>
                </a:solidFill>
                <a:latin typeface="Arial" panose="020B0604020202020204" pitchFamily="34" charset="0"/>
                <a:cs typeface="Arial" panose="020B0604020202020204" pitchFamily="34" charset="0"/>
              </a:rPr>
              <a:t>, ED</a:t>
            </a:r>
            <a:r>
              <a:rPr lang="ko-KR" altLang="en-US" sz="900" dirty="0">
                <a:solidFill>
                  <a:srgbClr val="000000"/>
                </a:solidFill>
                <a:latin typeface="Arial" panose="020B0604020202020204" pitchFamily="34" charset="0"/>
                <a:cs typeface="Arial" panose="020B0604020202020204" pitchFamily="34" charset="0"/>
              </a:rPr>
              <a:t>양면제품의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경우 지속적으로 판매량이 감소하였으나 </a:t>
            </a:r>
            <a:r>
              <a:rPr lang="en-US" altLang="ko-KR" sz="900" dirty="0">
                <a:solidFill>
                  <a:srgbClr val="000000"/>
                </a:solidFill>
                <a:latin typeface="Arial" panose="020B0604020202020204" pitchFamily="34" charset="0"/>
                <a:cs typeface="Arial" panose="020B0604020202020204" pitchFamily="34" charset="0"/>
              </a:rPr>
              <a:t>RA</a:t>
            </a:r>
            <a:r>
              <a:rPr lang="ko-KR" altLang="en-US" sz="900" dirty="0">
                <a:solidFill>
                  <a:srgbClr val="000000"/>
                </a:solidFill>
                <a:latin typeface="Arial" panose="020B0604020202020204" pitchFamily="34" charset="0"/>
                <a:cs typeface="Arial" panose="020B0604020202020204" pitchFamily="34" charset="0"/>
              </a:rPr>
              <a:t>양면 제품의 경우 </a:t>
            </a:r>
            <a:r>
              <a:rPr lang="en-US" altLang="ko-KR" sz="900" dirty="0">
                <a:solidFill>
                  <a:srgbClr val="000000"/>
                </a:solidFill>
                <a:latin typeface="Arial" panose="020B0604020202020204" pitchFamily="34" charset="0"/>
                <a:cs typeface="Arial" panose="020B0604020202020204" pitchFamily="34" charset="0"/>
              </a:rPr>
              <a:t>2020</a:t>
            </a:r>
            <a:r>
              <a:rPr lang="ko-KR" altLang="en-US" sz="900" dirty="0">
                <a:solidFill>
                  <a:srgbClr val="000000"/>
                </a:solidFill>
                <a:latin typeface="Arial" panose="020B0604020202020204" pitchFamily="34" charset="0"/>
                <a:cs typeface="Arial" panose="020B0604020202020204" pitchFamily="34" charset="0"/>
              </a:rPr>
              <a:t>년 감소에 비해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년에는 판매량이 상승하면서 해당 제품군 매출액 상승에 기여하였음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세부 </a:t>
            </a:r>
            <a:r>
              <a:rPr lang="en-US" altLang="ko-KR" sz="900" dirty="0">
                <a:solidFill>
                  <a:srgbClr val="000000"/>
                </a:solidFill>
                <a:latin typeface="Arial" panose="020B0604020202020204" pitchFamily="34" charset="0"/>
                <a:cs typeface="Arial" panose="020B0604020202020204" pitchFamily="34" charset="0"/>
              </a:rPr>
              <a:t>ASP-Q</a:t>
            </a:r>
            <a:r>
              <a:rPr lang="ko-KR" altLang="en-US" sz="900" dirty="0">
                <a:solidFill>
                  <a:srgbClr val="000000"/>
                </a:solidFill>
                <a:latin typeface="Arial" panose="020B0604020202020204" pitchFamily="34" charset="0"/>
                <a:cs typeface="Arial" panose="020B0604020202020204" pitchFamily="34" charset="0"/>
              </a:rPr>
              <a:t>분석은 이하 슬라이드 참조</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0" name="순서도: 연결자 89">
            <a:extLst>
              <a:ext uri="{FF2B5EF4-FFF2-40B4-BE49-F238E27FC236}">
                <a16:creationId xmlns:a16="http://schemas.microsoft.com/office/drawing/2014/main" id="{4CED3018-39CC-41A7-AC8E-79E268E5F49D}"/>
              </a:ext>
            </a:extLst>
          </p:cNvPr>
          <p:cNvSpPr/>
          <p:nvPr/>
        </p:nvSpPr>
        <p:spPr bwMode="auto">
          <a:xfrm>
            <a:off x="768089" y="47827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7A81CC95-433B-400B-BAD4-9DDAC7D8CE5E}"/>
              </a:ext>
            </a:extLst>
          </p:cNvPr>
          <p:cNvSpPr/>
          <p:nvPr/>
        </p:nvSpPr>
        <p:spPr bwMode="auto">
          <a:xfrm>
            <a:off x="624089" y="47827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61" name="순서도: 연결자 60">
            <a:extLst>
              <a:ext uri="{FF2B5EF4-FFF2-40B4-BE49-F238E27FC236}">
                <a16:creationId xmlns:a16="http://schemas.microsoft.com/office/drawing/2014/main" id="{E27FAAE0-6A3A-4F3E-B3C1-9A203FAE6501}"/>
              </a:ext>
            </a:extLst>
          </p:cNvPr>
          <p:cNvSpPr/>
          <p:nvPr/>
        </p:nvSpPr>
        <p:spPr bwMode="auto">
          <a:xfrm>
            <a:off x="5126954" y="34526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62" name="순서도: 연결자 61">
            <a:extLst>
              <a:ext uri="{FF2B5EF4-FFF2-40B4-BE49-F238E27FC236}">
                <a16:creationId xmlns:a16="http://schemas.microsoft.com/office/drawing/2014/main" id="{D95A14FA-EF95-4D88-B25D-04BA8E312D5A}"/>
              </a:ext>
            </a:extLst>
          </p:cNvPr>
          <p:cNvSpPr/>
          <p:nvPr/>
        </p:nvSpPr>
        <p:spPr bwMode="auto">
          <a:xfrm>
            <a:off x="768089" y="49878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64" name="순서도: 연결자 63">
            <a:extLst>
              <a:ext uri="{FF2B5EF4-FFF2-40B4-BE49-F238E27FC236}">
                <a16:creationId xmlns:a16="http://schemas.microsoft.com/office/drawing/2014/main" id="{20AF97C2-DCBF-41B6-8240-2CCF677B8827}"/>
              </a:ext>
            </a:extLst>
          </p:cNvPr>
          <p:cNvSpPr/>
          <p:nvPr/>
        </p:nvSpPr>
        <p:spPr bwMode="auto">
          <a:xfrm>
            <a:off x="624089" y="49878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65" name="순서도: 연결자 64">
            <a:extLst>
              <a:ext uri="{FF2B5EF4-FFF2-40B4-BE49-F238E27FC236}">
                <a16:creationId xmlns:a16="http://schemas.microsoft.com/office/drawing/2014/main" id="{355AD259-A53F-4172-A365-27BF582B3A5D}"/>
              </a:ext>
            </a:extLst>
          </p:cNvPr>
          <p:cNvSpPr/>
          <p:nvPr/>
        </p:nvSpPr>
        <p:spPr bwMode="auto">
          <a:xfrm>
            <a:off x="768089" y="53058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6" name="순서도: 연결자 65">
            <a:extLst>
              <a:ext uri="{FF2B5EF4-FFF2-40B4-BE49-F238E27FC236}">
                <a16:creationId xmlns:a16="http://schemas.microsoft.com/office/drawing/2014/main" id="{50E68DE4-D1D3-4913-9747-DE8ACF6E9DDD}"/>
              </a:ext>
            </a:extLst>
          </p:cNvPr>
          <p:cNvSpPr/>
          <p:nvPr/>
        </p:nvSpPr>
        <p:spPr bwMode="auto">
          <a:xfrm>
            <a:off x="624089" y="53058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67" name="순서도: 연결자 66">
            <a:extLst>
              <a:ext uri="{FF2B5EF4-FFF2-40B4-BE49-F238E27FC236}">
                <a16:creationId xmlns:a16="http://schemas.microsoft.com/office/drawing/2014/main" id="{AA1713CE-3F25-45F5-8E92-B9C3E9C3B45A}"/>
              </a:ext>
            </a:extLst>
          </p:cNvPr>
          <p:cNvSpPr/>
          <p:nvPr/>
        </p:nvSpPr>
        <p:spPr bwMode="auto">
          <a:xfrm>
            <a:off x="774445" y="56548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68" name="순서도: 연결자 67">
            <a:extLst>
              <a:ext uri="{FF2B5EF4-FFF2-40B4-BE49-F238E27FC236}">
                <a16:creationId xmlns:a16="http://schemas.microsoft.com/office/drawing/2014/main" id="{99C94850-6C70-4786-8EFA-87747AD17C2A}"/>
              </a:ext>
            </a:extLst>
          </p:cNvPr>
          <p:cNvSpPr/>
          <p:nvPr/>
        </p:nvSpPr>
        <p:spPr bwMode="auto">
          <a:xfrm>
            <a:off x="630445" y="56548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70" name="순서도: 연결자 69">
            <a:extLst>
              <a:ext uri="{FF2B5EF4-FFF2-40B4-BE49-F238E27FC236}">
                <a16:creationId xmlns:a16="http://schemas.microsoft.com/office/drawing/2014/main" id="{EEE0A76B-D5A1-4555-9C7D-5ACAA8F9A77E}"/>
              </a:ext>
            </a:extLst>
          </p:cNvPr>
          <p:cNvSpPr/>
          <p:nvPr/>
        </p:nvSpPr>
        <p:spPr bwMode="auto">
          <a:xfrm>
            <a:off x="630445" y="58574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99" name="순서도: 연결자 98">
            <a:extLst>
              <a:ext uri="{FF2B5EF4-FFF2-40B4-BE49-F238E27FC236}">
                <a16:creationId xmlns:a16="http://schemas.microsoft.com/office/drawing/2014/main" id="{0CE9C32F-731E-42D6-ACB7-A55BC4ED6155}"/>
              </a:ext>
            </a:extLst>
          </p:cNvPr>
          <p:cNvSpPr/>
          <p:nvPr/>
        </p:nvSpPr>
        <p:spPr bwMode="auto">
          <a:xfrm>
            <a:off x="774445" y="58582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97" name="순서도: 연결자 96">
            <a:extLst>
              <a:ext uri="{FF2B5EF4-FFF2-40B4-BE49-F238E27FC236}">
                <a16:creationId xmlns:a16="http://schemas.microsoft.com/office/drawing/2014/main" id="{4A5D254F-D1E1-428E-A8E7-142C264CE0ED}"/>
              </a:ext>
            </a:extLst>
          </p:cNvPr>
          <p:cNvSpPr/>
          <p:nvPr/>
        </p:nvSpPr>
        <p:spPr bwMode="auto">
          <a:xfrm>
            <a:off x="7935817" y="37982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386793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6" name="차트 135">
                <a:extLst>
                  <a:ext uri="{FF2B5EF4-FFF2-40B4-BE49-F238E27FC236}">
                    <a16:creationId xmlns:a16="http://schemas.microsoft.com/office/drawing/2014/main" id="{4E778341-50FD-4ABB-A938-7889499D2994}"/>
                  </a:ext>
                </a:extLst>
              </p:cNvPr>
              <p:cNvGraphicFramePr/>
              <p:nvPr/>
            </p:nvGraphicFramePr>
            <p:xfrm>
              <a:off x="665117" y="3425141"/>
              <a:ext cx="4279228" cy="8983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6" name="차트 135">
                <a:extLst>
                  <a:ext uri="{FF2B5EF4-FFF2-40B4-BE49-F238E27FC236}">
                    <a16:creationId xmlns:a16="http://schemas.microsoft.com/office/drawing/2014/main" id="{4E778341-50FD-4ABB-A938-7889499D2994}"/>
                  </a:ext>
                </a:extLst>
              </p:cNvPr>
              <p:cNvPicPr>
                <a:picLocks noGrp="1" noRot="1" noChangeAspect="1" noMove="1" noResize="1" noEditPoints="1" noAdjustHandles="1" noChangeArrowheads="1" noChangeShapeType="1"/>
              </p:cNvPicPr>
              <p:nvPr/>
            </p:nvPicPr>
            <p:blipFill>
              <a:blip r:embed="rId4"/>
              <a:stretch>
                <a:fillRect/>
              </a:stretch>
            </p:blipFill>
            <p:spPr>
              <a:xfrm>
                <a:off x="665117" y="3425141"/>
                <a:ext cx="4279228" cy="89835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6"/>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(8/23)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Normal</a:t>
            </a:r>
            <a:r>
              <a:rPr lang="ko-KR" altLang="en-US" sz="1000" b="1">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세부적으로 무선이어폰 중 메인</a:t>
            </a:r>
            <a:r>
              <a:rPr lang="en-US" altLang="ko-KR" sz="1000" b="1">
                <a:solidFill>
                  <a:srgbClr val="002997"/>
                </a:solidFill>
                <a:latin typeface="Arial" panose="020B0604020202020204" pitchFamily="34" charset="0"/>
                <a:ea typeface="+mj-ea"/>
                <a:cs typeface="Arial" panose="020B0604020202020204" pitchFamily="34" charset="0"/>
              </a:rPr>
              <a:t>FPCB </a:t>
            </a:r>
            <a:r>
              <a:rPr lang="ko-KR" altLang="en-US" sz="1000" b="1">
                <a:solidFill>
                  <a:srgbClr val="002997"/>
                </a:solidFill>
                <a:latin typeface="Arial" panose="020B0604020202020204" pitchFamily="34" charset="0"/>
                <a:ea typeface="+mj-ea"/>
                <a:cs typeface="Arial" panose="020B0604020202020204" pitchFamily="34" charset="0"/>
              </a:rPr>
              <a:t>제품군의 경우 </a:t>
            </a:r>
            <a:r>
              <a:rPr lang="en-US" altLang="ko-KR" sz="1000" b="1">
                <a:solidFill>
                  <a:srgbClr val="002997"/>
                </a:solidFill>
                <a:latin typeface="Arial" panose="020B0604020202020204" pitchFamily="34" charset="0"/>
                <a:ea typeface="+mj-ea"/>
                <a:cs typeface="Arial" panose="020B0604020202020204" pitchFamily="34" charset="0"/>
              </a:rPr>
              <a:t>Apple</a:t>
            </a:r>
            <a:r>
              <a:rPr lang="ko-KR" altLang="en-US" sz="1000" b="1">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90618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3227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8"/>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89" name="직사각형 88">
            <a:extLst>
              <a:ext uri="{FF2B5EF4-FFF2-40B4-BE49-F238E27FC236}">
                <a16:creationId xmlns:a16="http://schemas.microsoft.com/office/drawing/2014/main" id="{F2666165-C41A-45A4-AE90-5B8294D3FA72}"/>
              </a:ext>
            </a:extLst>
          </p:cNvPr>
          <p:cNvSpPr/>
          <p:nvPr/>
        </p:nvSpPr>
        <p:spPr>
          <a:xfrm>
            <a:off x="5202830" y="3525566"/>
            <a:ext cx="576000" cy="15375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직사각형 90">
            <a:extLst>
              <a:ext uri="{FF2B5EF4-FFF2-40B4-BE49-F238E27FC236}">
                <a16:creationId xmlns:a16="http://schemas.microsoft.com/office/drawing/2014/main" id="{BAA2E492-B76F-4DB1-B7D4-7BE362C0FA73}"/>
              </a:ext>
            </a:extLst>
          </p:cNvPr>
          <p:cNvSpPr/>
          <p:nvPr/>
        </p:nvSpPr>
        <p:spPr>
          <a:xfrm>
            <a:off x="5896362" y="3519450"/>
            <a:ext cx="576000" cy="13332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D832BEB1-05F4-45B1-9386-8EA0B5A24B4A}"/>
              </a:ext>
            </a:extLst>
          </p:cNvPr>
          <p:cNvSpPr/>
          <p:nvPr/>
        </p:nvSpPr>
        <p:spPr bwMode="auto">
          <a:xfrm>
            <a:off x="5824363" y="3427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93" name="직사각형 92">
            <a:extLst>
              <a:ext uri="{FF2B5EF4-FFF2-40B4-BE49-F238E27FC236}">
                <a16:creationId xmlns:a16="http://schemas.microsoft.com/office/drawing/2014/main" id="{D517BBB8-21E3-4FA9-A5E3-BD5C091FA7A1}"/>
              </a:ext>
            </a:extLst>
          </p:cNvPr>
          <p:cNvSpPr/>
          <p:nvPr/>
        </p:nvSpPr>
        <p:spPr>
          <a:xfrm>
            <a:off x="6590813" y="3499746"/>
            <a:ext cx="576000" cy="48410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4" name="순서도: 연결자 93">
            <a:extLst>
              <a:ext uri="{FF2B5EF4-FFF2-40B4-BE49-F238E27FC236}">
                <a16:creationId xmlns:a16="http://schemas.microsoft.com/office/drawing/2014/main" id="{57BC2ECE-237A-4F6F-814A-CE3DC9C0C7C3}"/>
              </a:ext>
            </a:extLst>
          </p:cNvPr>
          <p:cNvSpPr/>
          <p:nvPr/>
        </p:nvSpPr>
        <p:spPr bwMode="auto">
          <a:xfrm>
            <a:off x="6513204" y="3436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95" name="직사각형 94">
            <a:extLst>
              <a:ext uri="{FF2B5EF4-FFF2-40B4-BE49-F238E27FC236}">
                <a16:creationId xmlns:a16="http://schemas.microsoft.com/office/drawing/2014/main" id="{50B16353-FF13-4BCC-BDBB-2488E2F796FC}"/>
              </a:ext>
            </a:extLst>
          </p:cNvPr>
          <p:cNvSpPr/>
          <p:nvPr/>
        </p:nvSpPr>
        <p:spPr>
          <a:xfrm>
            <a:off x="7295853" y="3872973"/>
            <a:ext cx="576000" cy="2110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6" name="순서도: 연결자 95">
            <a:extLst>
              <a:ext uri="{FF2B5EF4-FFF2-40B4-BE49-F238E27FC236}">
                <a16:creationId xmlns:a16="http://schemas.microsoft.com/office/drawing/2014/main" id="{CCB02AD5-2997-41EF-98A7-9974E7985629}"/>
              </a:ext>
            </a:extLst>
          </p:cNvPr>
          <p:cNvSpPr/>
          <p:nvPr/>
        </p:nvSpPr>
        <p:spPr bwMode="auto">
          <a:xfrm>
            <a:off x="7231889" y="37803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98" name="직사각형 97">
            <a:extLst>
              <a:ext uri="{FF2B5EF4-FFF2-40B4-BE49-F238E27FC236}">
                <a16:creationId xmlns:a16="http://schemas.microsoft.com/office/drawing/2014/main" id="{BD1ED1CD-D335-433F-BE68-E0FF2A743CF0}"/>
              </a:ext>
            </a:extLst>
          </p:cNvPr>
          <p:cNvSpPr/>
          <p:nvPr/>
        </p:nvSpPr>
        <p:spPr>
          <a:xfrm>
            <a:off x="8000850" y="3879850"/>
            <a:ext cx="576000"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5" name="직사각형 114">
            <a:extLst>
              <a:ext uri="{FF2B5EF4-FFF2-40B4-BE49-F238E27FC236}">
                <a16:creationId xmlns:a16="http://schemas.microsoft.com/office/drawing/2014/main" id="{49F52D7F-65D5-4E7D-9D96-398EFAC2AEFA}"/>
              </a:ext>
            </a:extLst>
          </p:cNvPr>
          <p:cNvSpPr/>
          <p:nvPr/>
        </p:nvSpPr>
        <p:spPr>
          <a:xfrm>
            <a:off x="662401" y="4464000"/>
            <a:ext cx="154343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6B908B99-1206-4A0B-8844-5186A329B094}"/>
              </a:ext>
            </a:extLst>
          </p:cNvPr>
          <p:cNvSpPr/>
          <p:nvPr/>
        </p:nvSpPr>
        <p:spPr bwMode="auto">
          <a:xfrm>
            <a:off x="590400"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18" name="직사각형 117">
            <a:extLst>
              <a:ext uri="{FF2B5EF4-FFF2-40B4-BE49-F238E27FC236}">
                <a16:creationId xmlns:a16="http://schemas.microsoft.com/office/drawing/2014/main" id="{13C6FB79-1F0B-45FC-9456-4248870FE579}"/>
              </a:ext>
            </a:extLst>
          </p:cNvPr>
          <p:cNvSpPr/>
          <p:nvPr/>
        </p:nvSpPr>
        <p:spPr>
          <a:xfrm>
            <a:off x="650231" y="5334364"/>
            <a:ext cx="1555945"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9" name="순서도: 연결자 118">
            <a:extLst>
              <a:ext uri="{FF2B5EF4-FFF2-40B4-BE49-F238E27FC236}">
                <a16:creationId xmlns:a16="http://schemas.microsoft.com/office/drawing/2014/main" id="{4533662B-5815-4586-A73A-34C217A2EDE0}"/>
              </a:ext>
            </a:extLst>
          </p:cNvPr>
          <p:cNvSpPr/>
          <p:nvPr/>
        </p:nvSpPr>
        <p:spPr bwMode="auto">
          <a:xfrm>
            <a:off x="572409" y="52371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43" name="차트 142">
                <a:extLst>
                  <a:ext uri="{FF2B5EF4-FFF2-40B4-BE49-F238E27FC236}">
                    <a16:creationId xmlns:a16="http://schemas.microsoft.com/office/drawing/2014/main" id="{4229DF11-99AA-4E1C-9177-7DCC00B71F8F}"/>
                  </a:ext>
                </a:extLst>
              </p:cNvPr>
              <p:cNvGraphicFramePr/>
              <p:nvPr/>
            </p:nvGraphicFramePr>
            <p:xfrm>
              <a:off x="662400" y="4464000"/>
              <a:ext cx="1555944" cy="77956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43" name="차트 142">
                <a:extLst>
                  <a:ext uri="{FF2B5EF4-FFF2-40B4-BE49-F238E27FC236}">
                    <a16:creationId xmlns:a16="http://schemas.microsoft.com/office/drawing/2014/main" id="{4229DF11-99AA-4E1C-9177-7DCC00B71F8F}"/>
                  </a:ext>
                </a:extLst>
              </p:cNvPr>
              <p:cNvPicPr>
                <a:picLocks noGrp="1" noRot="1" noChangeAspect="1" noMove="1" noResize="1" noEditPoints="1" noAdjustHandles="1" noChangeArrowheads="1" noChangeShapeType="1"/>
              </p:cNvPicPr>
              <p:nvPr/>
            </p:nvPicPr>
            <p:blipFill>
              <a:blip r:embed="rId10"/>
              <a:stretch>
                <a:fillRect/>
              </a:stretch>
            </p:blipFill>
            <p:spPr>
              <a:xfrm>
                <a:off x="662400" y="4464000"/>
                <a:ext cx="1555944"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4" name="차트 143">
                <a:extLst>
                  <a:ext uri="{FF2B5EF4-FFF2-40B4-BE49-F238E27FC236}">
                    <a16:creationId xmlns:a16="http://schemas.microsoft.com/office/drawing/2014/main" id="{9B0F08FC-2934-4EC8-93B4-6E2006BB2B93}"/>
                  </a:ext>
                </a:extLst>
              </p:cNvPr>
              <p:cNvGraphicFramePr/>
              <p:nvPr/>
            </p:nvGraphicFramePr>
            <p:xfrm>
              <a:off x="652109" y="5339864"/>
              <a:ext cx="1566234" cy="774064"/>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44" name="차트 143">
                <a:extLst>
                  <a:ext uri="{FF2B5EF4-FFF2-40B4-BE49-F238E27FC236}">
                    <a16:creationId xmlns:a16="http://schemas.microsoft.com/office/drawing/2014/main" id="{9B0F08FC-2934-4EC8-93B4-6E2006BB2B93}"/>
                  </a:ext>
                </a:extLst>
              </p:cNvPr>
              <p:cNvPicPr>
                <a:picLocks noGrp="1" noRot="1" noChangeAspect="1" noMove="1" noResize="1" noEditPoints="1" noAdjustHandles="1" noChangeArrowheads="1" noChangeShapeType="1"/>
              </p:cNvPicPr>
              <p:nvPr/>
            </p:nvPicPr>
            <p:blipFill>
              <a:blip r:embed="rId12"/>
              <a:stretch>
                <a:fillRect/>
              </a:stretch>
            </p:blipFill>
            <p:spPr>
              <a:xfrm>
                <a:off x="652109" y="5339864"/>
                <a:ext cx="1566234" cy="774064"/>
              </a:xfrm>
              <a:prstGeom prst="rect">
                <a:avLst/>
              </a:prstGeom>
            </p:spPr>
          </p:pic>
        </mc:Fallback>
      </mc:AlternateContent>
      <p:sp>
        <p:nvSpPr>
          <p:cNvPr id="145" name="직사각형 144">
            <a:extLst>
              <a:ext uri="{FF2B5EF4-FFF2-40B4-BE49-F238E27FC236}">
                <a16:creationId xmlns:a16="http://schemas.microsoft.com/office/drawing/2014/main" id="{476091A9-9B1A-4037-9898-2AD2A67CAC3D}"/>
              </a:ext>
            </a:extLst>
          </p:cNvPr>
          <p:cNvSpPr/>
          <p:nvPr/>
        </p:nvSpPr>
        <p:spPr>
          <a:xfrm>
            <a:off x="2238935" y="4464000"/>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6" name="순서도: 연결자 145">
            <a:extLst>
              <a:ext uri="{FF2B5EF4-FFF2-40B4-BE49-F238E27FC236}">
                <a16:creationId xmlns:a16="http://schemas.microsoft.com/office/drawing/2014/main" id="{9BC3A11B-09B3-4CF7-A4FA-03F152F9D4A9}"/>
              </a:ext>
            </a:extLst>
          </p:cNvPr>
          <p:cNvSpPr/>
          <p:nvPr/>
        </p:nvSpPr>
        <p:spPr bwMode="auto">
          <a:xfrm>
            <a:off x="2166935"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48" name="차트 147">
                <a:extLst>
                  <a:ext uri="{FF2B5EF4-FFF2-40B4-BE49-F238E27FC236}">
                    <a16:creationId xmlns:a16="http://schemas.microsoft.com/office/drawing/2014/main" id="{32C4247F-D747-4381-B7CF-1E1DDD78A245}"/>
                  </a:ext>
                </a:extLst>
              </p:cNvPr>
              <p:cNvGraphicFramePr/>
              <p:nvPr/>
            </p:nvGraphicFramePr>
            <p:xfrm>
              <a:off x="2238935" y="4464000"/>
              <a:ext cx="1548000" cy="77956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48" name="차트 147">
                <a:extLst>
                  <a:ext uri="{FF2B5EF4-FFF2-40B4-BE49-F238E27FC236}">
                    <a16:creationId xmlns:a16="http://schemas.microsoft.com/office/drawing/2014/main" id="{32C4247F-D747-4381-B7CF-1E1DDD78A245}"/>
                  </a:ext>
                </a:extLst>
              </p:cNvPr>
              <p:cNvPicPr>
                <a:picLocks noGrp="1" noRot="1" noChangeAspect="1" noMove="1" noResize="1" noEditPoints="1" noAdjustHandles="1" noChangeArrowheads="1" noChangeShapeType="1"/>
              </p:cNvPicPr>
              <p:nvPr/>
            </p:nvPicPr>
            <p:blipFill>
              <a:blip r:embed="rId14"/>
              <a:stretch>
                <a:fillRect/>
              </a:stretch>
            </p:blipFill>
            <p:spPr>
              <a:xfrm>
                <a:off x="2238935" y="4464000"/>
                <a:ext cx="1548000"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9" name="차트 148">
                <a:extLst>
                  <a:ext uri="{FF2B5EF4-FFF2-40B4-BE49-F238E27FC236}">
                    <a16:creationId xmlns:a16="http://schemas.microsoft.com/office/drawing/2014/main" id="{747704D1-47BC-498F-81B2-B6F37027FC5B}"/>
                  </a:ext>
                </a:extLst>
              </p:cNvPr>
              <p:cNvGraphicFramePr/>
              <p:nvPr/>
            </p:nvGraphicFramePr>
            <p:xfrm>
              <a:off x="2242626" y="5332028"/>
              <a:ext cx="1548000" cy="7819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49" name="차트 148">
                <a:extLst>
                  <a:ext uri="{FF2B5EF4-FFF2-40B4-BE49-F238E27FC236}">
                    <a16:creationId xmlns:a16="http://schemas.microsoft.com/office/drawing/2014/main" id="{747704D1-47BC-498F-81B2-B6F37027FC5B}"/>
                  </a:ext>
                </a:extLst>
              </p:cNvPr>
              <p:cNvPicPr>
                <a:picLocks noGrp="1" noRot="1" noChangeAspect="1" noMove="1" noResize="1" noEditPoints="1" noAdjustHandles="1" noChangeArrowheads="1" noChangeShapeType="1"/>
              </p:cNvPicPr>
              <p:nvPr/>
            </p:nvPicPr>
            <p:blipFill>
              <a:blip r:embed="rId16"/>
              <a:stretch>
                <a:fillRect/>
              </a:stretch>
            </p:blipFill>
            <p:spPr>
              <a:xfrm>
                <a:off x="2242626" y="5332028"/>
                <a:ext cx="1548000" cy="781900"/>
              </a:xfrm>
              <a:prstGeom prst="rect">
                <a:avLst/>
              </a:prstGeom>
            </p:spPr>
          </p:pic>
        </mc:Fallback>
      </mc:AlternateContent>
      <p:sp>
        <p:nvSpPr>
          <p:cNvPr id="150" name="직사각형 149">
            <a:extLst>
              <a:ext uri="{FF2B5EF4-FFF2-40B4-BE49-F238E27FC236}">
                <a16:creationId xmlns:a16="http://schemas.microsoft.com/office/drawing/2014/main" id="{9CA583FC-20C9-480C-885F-FBEB618246DE}"/>
              </a:ext>
            </a:extLst>
          </p:cNvPr>
          <p:cNvSpPr/>
          <p:nvPr/>
        </p:nvSpPr>
        <p:spPr>
          <a:xfrm>
            <a:off x="2252012" y="5342200"/>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51" name="순서도: 연결자 150">
            <a:extLst>
              <a:ext uri="{FF2B5EF4-FFF2-40B4-BE49-F238E27FC236}">
                <a16:creationId xmlns:a16="http://schemas.microsoft.com/office/drawing/2014/main" id="{3EE81C35-E858-4A4C-9CCB-F28822EC1691}"/>
              </a:ext>
            </a:extLst>
          </p:cNvPr>
          <p:cNvSpPr/>
          <p:nvPr/>
        </p:nvSpPr>
        <p:spPr bwMode="auto">
          <a:xfrm>
            <a:off x="2180012" y="52774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54" name="차트 153">
                <a:extLst>
                  <a:ext uri="{FF2B5EF4-FFF2-40B4-BE49-F238E27FC236}">
                    <a16:creationId xmlns:a16="http://schemas.microsoft.com/office/drawing/2014/main" id="{BAF03DD2-5C42-4583-B637-847DBD0BDC98}"/>
                  </a:ext>
                </a:extLst>
              </p:cNvPr>
              <p:cNvGraphicFramePr/>
              <p:nvPr/>
            </p:nvGraphicFramePr>
            <p:xfrm>
              <a:off x="3856050" y="5338428"/>
              <a:ext cx="2335828" cy="7755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54" name="차트 153">
                <a:extLst>
                  <a:ext uri="{FF2B5EF4-FFF2-40B4-BE49-F238E27FC236}">
                    <a16:creationId xmlns:a16="http://schemas.microsoft.com/office/drawing/2014/main" id="{BAF03DD2-5C42-4583-B637-847DBD0BDC98}"/>
                  </a:ext>
                </a:extLst>
              </p:cNvPr>
              <p:cNvPicPr>
                <a:picLocks noGrp="1" noRot="1" noChangeAspect="1" noMove="1" noResize="1" noEditPoints="1" noAdjustHandles="1" noChangeArrowheads="1" noChangeShapeType="1"/>
              </p:cNvPicPr>
              <p:nvPr/>
            </p:nvPicPr>
            <p:blipFill>
              <a:blip r:embed="rId18"/>
              <a:stretch>
                <a:fillRect/>
              </a:stretch>
            </p:blipFill>
            <p:spPr>
              <a:xfrm>
                <a:off x="3856050" y="5338428"/>
                <a:ext cx="2335828" cy="7755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5" name="차트 154">
                <a:extLst>
                  <a:ext uri="{FF2B5EF4-FFF2-40B4-BE49-F238E27FC236}">
                    <a16:creationId xmlns:a16="http://schemas.microsoft.com/office/drawing/2014/main" id="{B1F57C1F-E195-4241-A63D-67D8F5DDC0E0}"/>
                  </a:ext>
                </a:extLst>
              </p:cNvPr>
              <p:cNvGraphicFramePr/>
              <p:nvPr/>
            </p:nvGraphicFramePr>
            <p:xfrm>
              <a:off x="3856050" y="4470400"/>
              <a:ext cx="2335828" cy="773164"/>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55" name="차트 154">
                <a:extLst>
                  <a:ext uri="{FF2B5EF4-FFF2-40B4-BE49-F238E27FC236}">
                    <a16:creationId xmlns:a16="http://schemas.microsoft.com/office/drawing/2014/main" id="{B1F57C1F-E195-4241-A63D-67D8F5DDC0E0}"/>
                  </a:ext>
                </a:extLst>
              </p:cNvPr>
              <p:cNvPicPr>
                <a:picLocks noGrp="1" noRot="1" noChangeAspect="1" noMove="1" noResize="1" noEditPoints="1" noAdjustHandles="1" noChangeArrowheads="1" noChangeShapeType="1"/>
              </p:cNvPicPr>
              <p:nvPr/>
            </p:nvPicPr>
            <p:blipFill>
              <a:blip r:embed="rId20"/>
              <a:stretch>
                <a:fillRect/>
              </a:stretch>
            </p:blipFill>
            <p:spPr>
              <a:xfrm>
                <a:off x="3856050" y="4470400"/>
                <a:ext cx="2335828" cy="773164"/>
              </a:xfrm>
              <a:prstGeom prst="rect">
                <a:avLst/>
              </a:prstGeom>
            </p:spPr>
          </p:pic>
        </mc:Fallback>
      </mc:AlternateContent>
      <p:sp>
        <p:nvSpPr>
          <p:cNvPr id="158" name="직사각형 157">
            <a:extLst>
              <a:ext uri="{FF2B5EF4-FFF2-40B4-BE49-F238E27FC236}">
                <a16:creationId xmlns:a16="http://schemas.microsoft.com/office/drawing/2014/main" id="{FBA36B4A-03DF-4ABE-8FCE-D9833885F326}"/>
              </a:ext>
            </a:extLst>
          </p:cNvPr>
          <p:cNvSpPr/>
          <p:nvPr/>
        </p:nvSpPr>
        <p:spPr>
          <a:xfrm>
            <a:off x="3856050" y="4464000"/>
            <a:ext cx="234284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0" name="직사각형 159">
            <a:extLst>
              <a:ext uri="{FF2B5EF4-FFF2-40B4-BE49-F238E27FC236}">
                <a16:creationId xmlns:a16="http://schemas.microsoft.com/office/drawing/2014/main" id="{C132EDA4-7D85-4799-BCB3-96AE4BEF2388}"/>
              </a:ext>
            </a:extLst>
          </p:cNvPr>
          <p:cNvSpPr/>
          <p:nvPr/>
        </p:nvSpPr>
        <p:spPr>
          <a:xfrm>
            <a:off x="3856050" y="5342200"/>
            <a:ext cx="234284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56" name="순서도: 연결자 155">
            <a:extLst>
              <a:ext uri="{FF2B5EF4-FFF2-40B4-BE49-F238E27FC236}">
                <a16:creationId xmlns:a16="http://schemas.microsoft.com/office/drawing/2014/main" id="{D6C9AFF0-6D5F-4AEB-A7CA-BEF3AF3EB744}"/>
              </a:ext>
            </a:extLst>
          </p:cNvPr>
          <p:cNvSpPr/>
          <p:nvPr/>
        </p:nvSpPr>
        <p:spPr bwMode="auto">
          <a:xfrm>
            <a:off x="3784050" y="442789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57" name="순서도: 연결자 156">
            <a:extLst>
              <a:ext uri="{FF2B5EF4-FFF2-40B4-BE49-F238E27FC236}">
                <a16:creationId xmlns:a16="http://schemas.microsoft.com/office/drawing/2014/main" id="{46F5780C-1CB0-4F45-8A75-FBAB0C331DAE}"/>
              </a:ext>
            </a:extLst>
          </p:cNvPr>
          <p:cNvSpPr/>
          <p:nvPr/>
        </p:nvSpPr>
        <p:spPr bwMode="auto">
          <a:xfrm>
            <a:off x="3784050" y="5283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163" name="직사각형 162">
            <a:extLst>
              <a:ext uri="{FF2B5EF4-FFF2-40B4-BE49-F238E27FC236}">
                <a16:creationId xmlns:a16="http://schemas.microsoft.com/office/drawing/2014/main" id="{662B108B-7FB9-4B81-8D00-99DFAA35BC6D}"/>
              </a:ext>
            </a:extLst>
          </p:cNvPr>
          <p:cNvSpPr/>
          <p:nvPr/>
        </p:nvSpPr>
        <p:spPr>
          <a:xfrm>
            <a:off x="6261256" y="4463950"/>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4" name="직사각형 163">
            <a:extLst>
              <a:ext uri="{FF2B5EF4-FFF2-40B4-BE49-F238E27FC236}">
                <a16:creationId xmlns:a16="http://schemas.microsoft.com/office/drawing/2014/main" id="{85E61976-EE9B-43EF-8845-39EE49ABD78B}"/>
              </a:ext>
            </a:extLst>
          </p:cNvPr>
          <p:cNvSpPr/>
          <p:nvPr/>
        </p:nvSpPr>
        <p:spPr>
          <a:xfrm>
            <a:off x="6261256" y="5342150"/>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5" name="순서도: 연결자 164">
            <a:extLst>
              <a:ext uri="{FF2B5EF4-FFF2-40B4-BE49-F238E27FC236}">
                <a16:creationId xmlns:a16="http://schemas.microsoft.com/office/drawing/2014/main" id="{4403EAA8-DAFD-42A2-B588-09A1D9BCB4BA}"/>
              </a:ext>
            </a:extLst>
          </p:cNvPr>
          <p:cNvSpPr/>
          <p:nvPr/>
        </p:nvSpPr>
        <p:spPr bwMode="auto">
          <a:xfrm>
            <a:off x="6174044" y="443362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66" name="순서도: 연결자 165">
            <a:extLst>
              <a:ext uri="{FF2B5EF4-FFF2-40B4-BE49-F238E27FC236}">
                <a16:creationId xmlns:a16="http://schemas.microsoft.com/office/drawing/2014/main" id="{27CCC8E4-A026-463D-8308-FBE2080BB9FC}"/>
              </a:ext>
            </a:extLst>
          </p:cNvPr>
          <p:cNvSpPr/>
          <p:nvPr/>
        </p:nvSpPr>
        <p:spPr bwMode="auto">
          <a:xfrm>
            <a:off x="6174044" y="52895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169" name="직사각형 168">
            <a:extLst>
              <a:ext uri="{FF2B5EF4-FFF2-40B4-BE49-F238E27FC236}">
                <a16:creationId xmlns:a16="http://schemas.microsoft.com/office/drawing/2014/main" id="{42D68561-80A8-4FD0-A99F-AEF82CB88C25}"/>
              </a:ext>
            </a:extLst>
          </p:cNvPr>
          <p:cNvSpPr/>
          <p:nvPr/>
        </p:nvSpPr>
        <p:spPr>
          <a:xfrm>
            <a:off x="7883616" y="4461089"/>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0" name="직사각형 169">
            <a:extLst>
              <a:ext uri="{FF2B5EF4-FFF2-40B4-BE49-F238E27FC236}">
                <a16:creationId xmlns:a16="http://schemas.microsoft.com/office/drawing/2014/main" id="{DDF3EE67-104B-4F95-9F2C-10D8B7D9CDA1}"/>
              </a:ext>
            </a:extLst>
          </p:cNvPr>
          <p:cNvSpPr/>
          <p:nvPr/>
        </p:nvSpPr>
        <p:spPr>
          <a:xfrm>
            <a:off x="7883616" y="5339289"/>
            <a:ext cx="15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2" name="순서도: 연결자 171">
            <a:extLst>
              <a:ext uri="{FF2B5EF4-FFF2-40B4-BE49-F238E27FC236}">
                <a16:creationId xmlns:a16="http://schemas.microsoft.com/office/drawing/2014/main" id="{4498552B-7F3B-4352-83C3-41D774380D8D}"/>
              </a:ext>
            </a:extLst>
          </p:cNvPr>
          <p:cNvSpPr/>
          <p:nvPr/>
        </p:nvSpPr>
        <p:spPr bwMode="auto">
          <a:xfrm>
            <a:off x="7814666" y="44307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73" name="순서도: 연결자 172">
            <a:extLst>
              <a:ext uri="{FF2B5EF4-FFF2-40B4-BE49-F238E27FC236}">
                <a16:creationId xmlns:a16="http://schemas.microsoft.com/office/drawing/2014/main" id="{68F59D11-EFFC-46DF-B2C6-7EFDA76C7689}"/>
              </a:ext>
            </a:extLst>
          </p:cNvPr>
          <p:cNvSpPr/>
          <p:nvPr/>
        </p:nvSpPr>
        <p:spPr bwMode="auto">
          <a:xfrm>
            <a:off x="7802928" y="5283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74" name="차트 173">
                <a:extLst>
                  <a:ext uri="{FF2B5EF4-FFF2-40B4-BE49-F238E27FC236}">
                    <a16:creationId xmlns:a16="http://schemas.microsoft.com/office/drawing/2014/main" id="{D455C496-82CF-4766-86FF-F1D81CE78A57}"/>
                  </a:ext>
                </a:extLst>
              </p:cNvPr>
              <p:cNvGraphicFramePr/>
              <p:nvPr/>
            </p:nvGraphicFramePr>
            <p:xfrm>
              <a:off x="6261256" y="4457466"/>
              <a:ext cx="1548000" cy="786048"/>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74" name="차트 173">
                <a:extLst>
                  <a:ext uri="{FF2B5EF4-FFF2-40B4-BE49-F238E27FC236}">
                    <a16:creationId xmlns:a16="http://schemas.microsoft.com/office/drawing/2014/main" id="{D455C496-82CF-4766-86FF-F1D81CE78A57}"/>
                  </a:ext>
                </a:extLst>
              </p:cNvPr>
              <p:cNvPicPr>
                <a:picLocks noGrp="1" noRot="1" noChangeAspect="1" noMove="1" noResize="1" noEditPoints="1" noAdjustHandles="1" noChangeArrowheads="1" noChangeShapeType="1"/>
              </p:cNvPicPr>
              <p:nvPr/>
            </p:nvPicPr>
            <p:blipFill>
              <a:blip r:embed="rId22"/>
              <a:stretch>
                <a:fillRect/>
              </a:stretch>
            </p:blipFill>
            <p:spPr>
              <a:xfrm>
                <a:off x="6261256" y="4457466"/>
                <a:ext cx="1548000" cy="78604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5" name="차트 174">
                <a:extLst>
                  <a:ext uri="{FF2B5EF4-FFF2-40B4-BE49-F238E27FC236}">
                    <a16:creationId xmlns:a16="http://schemas.microsoft.com/office/drawing/2014/main" id="{F9C53CC9-48FC-4215-BC1D-0C7DC5720C35}"/>
                  </a:ext>
                </a:extLst>
              </p:cNvPr>
              <p:cNvGraphicFramePr/>
              <p:nvPr/>
            </p:nvGraphicFramePr>
            <p:xfrm>
              <a:off x="6254767" y="5352882"/>
              <a:ext cx="1548000" cy="781168"/>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175" name="차트 174">
                <a:extLst>
                  <a:ext uri="{FF2B5EF4-FFF2-40B4-BE49-F238E27FC236}">
                    <a16:creationId xmlns:a16="http://schemas.microsoft.com/office/drawing/2014/main" id="{F9C53CC9-48FC-4215-BC1D-0C7DC5720C35}"/>
                  </a:ext>
                </a:extLst>
              </p:cNvPr>
              <p:cNvPicPr>
                <a:picLocks noGrp="1" noRot="1" noChangeAspect="1" noMove="1" noResize="1" noEditPoints="1" noAdjustHandles="1" noChangeArrowheads="1" noChangeShapeType="1"/>
              </p:cNvPicPr>
              <p:nvPr/>
            </p:nvPicPr>
            <p:blipFill>
              <a:blip r:embed="rId24"/>
              <a:stretch>
                <a:fillRect/>
              </a:stretch>
            </p:blipFill>
            <p:spPr>
              <a:xfrm>
                <a:off x="6254767" y="5352882"/>
                <a:ext cx="1548000" cy="78116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6" name="차트 175">
                <a:extLst>
                  <a:ext uri="{FF2B5EF4-FFF2-40B4-BE49-F238E27FC236}">
                    <a16:creationId xmlns:a16="http://schemas.microsoft.com/office/drawing/2014/main" id="{0215C20D-3C62-4105-9F41-2FD81232ACC0}"/>
                  </a:ext>
                </a:extLst>
              </p:cNvPr>
              <p:cNvGraphicFramePr/>
              <p:nvPr/>
            </p:nvGraphicFramePr>
            <p:xfrm>
              <a:off x="7892289" y="4467489"/>
              <a:ext cx="1548000" cy="779564"/>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176" name="차트 175">
                <a:extLst>
                  <a:ext uri="{FF2B5EF4-FFF2-40B4-BE49-F238E27FC236}">
                    <a16:creationId xmlns:a16="http://schemas.microsoft.com/office/drawing/2014/main" id="{0215C20D-3C62-4105-9F41-2FD81232ACC0}"/>
                  </a:ext>
                </a:extLst>
              </p:cNvPr>
              <p:cNvPicPr>
                <a:picLocks noGrp="1" noRot="1" noChangeAspect="1" noMove="1" noResize="1" noEditPoints="1" noAdjustHandles="1" noChangeArrowheads="1" noChangeShapeType="1"/>
              </p:cNvPicPr>
              <p:nvPr/>
            </p:nvPicPr>
            <p:blipFill>
              <a:blip r:embed="rId26"/>
              <a:stretch>
                <a:fillRect/>
              </a:stretch>
            </p:blipFill>
            <p:spPr>
              <a:xfrm>
                <a:off x="7892289" y="4467489"/>
                <a:ext cx="1548000"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7" name="차트 176">
                <a:extLst>
                  <a:ext uri="{FF2B5EF4-FFF2-40B4-BE49-F238E27FC236}">
                    <a16:creationId xmlns:a16="http://schemas.microsoft.com/office/drawing/2014/main" id="{AC8F0758-C60E-4B8A-8986-DA8839E60071}"/>
                  </a:ext>
                </a:extLst>
              </p:cNvPr>
              <p:cNvGraphicFramePr/>
              <p:nvPr/>
            </p:nvGraphicFramePr>
            <p:xfrm>
              <a:off x="7879309" y="5350021"/>
              <a:ext cx="1548000" cy="781168"/>
            </p:xfrm>
            <a:graphic>
              <a:graphicData uri="http://schemas.microsoft.com/office/drawing/2014/chartex">
                <cx:chart xmlns:cx="http://schemas.microsoft.com/office/drawing/2014/chartex" xmlns:r="http://schemas.openxmlformats.org/officeDocument/2006/relationships" r:id="rId27"/>
              </a:graphicData>
            </a:graphic>
          </p:graphicFrame>
        </mc:Choice>
        <mc:Fallback xmlns="">
          <p:pic>
            <p:nvPicPr>
              <p:cNvPr id="177" name="차트 176">
                <a:extLst>
                  <a:ext uri="{FF2B5EF4-FFF2-40B4-BE49-F238E27FC236}">
                    <a16:creationId xmlns:a16="http://schemas.microsoft.com/office/drawing/2014/main" id="{AC8F0758-C60E-4B8A-8986-DA8839E60071}"/>
                  </a:ext>
                </a:extLst>
              </p:cNvPr>
              <p:cNvPicPr>
                <a:picLocks noGrp="1" noRot="1" noChangeAspect="1" noMove="1" noResize="1" noEditPoints="1" noAdjustHandles="1" noChangeArrowheads="1" noChangeShapeType="1"/>
              </p:cNvPicPr>
              <p:nvPr/>
            </p:nvPicPr>
            <p:blipFill>
              <a:blip r:embed="rId28"/>
              <a:stretch>
                <a:fillRect/>
              </a:stretch>
            </p:blipFill>
            <p:spPr>
              <a:xfrm>
                <a:off x="7879309" y="5350021"/>
                <a:ext cx="1548000" cy="781168"/>
              </a:xfrm>
              <a:prstGeom prst="rect">
                <a:avLst/>
              </a:prstGeom>
            </p:spPr>
          </p:pic>
        </mc:Fallback>
      </mc:AlternateContent>
      <p:sp>
        <p:nvSpPr>
          <p:cNvPr id="178" name="TextBox 177">
            <a:extLst>
              <a:ext uri="{FF2B5EF4-FFF2-40B4-BE49-F238E27FC236}">
                <a16:creationId xmlns:a16="http://schemas.microsoft.com/office/drawing/2014/main" id="{353EE6D8-A3D3-4071-84D1-C06AA0267C89}"/>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a:t>
            </a:r>
            <a:r>
              <a:rPr lang="ko-KR" altLang="en-US" sz="600" dirty="0">
                <a:solidFill>
                  <a:srgbClr val="000000"/>
                </a:solidFill>
                <a:latin typeface="Arial" panose="020B0604020202020204" pitchFamily="34" charset="0"/>
                <a:ea typeface="맑은 고딕"/>
                <a:cs typeface="Arial" panose="020B0604020202020204" pitchFamily="34" charset="0"/>
              </a:rPr>
              <a:t>스마트폰</a:t>
            </a:r>
            <a:r>
              <a:rPr lang="en-US" altLang="ko-KR" sz="600" dirty="0">
                <a:solidFill>
                  <a:srgbClr val="000000"/>
                </a:solidFill>
                <a:latin typeface="Arial" panose="020B0604020202020204" pitchFamily="34" charset="0"/>
                <a:ea typeface="맑은 고딕"/>
                <a:cs typeface="Arial" panose="020B0604020202020204" pitchFamily="34" charset="0"/>
              </a:rPr>
              <a:t>(</a:t>
            </a:r>
            <a:r>
              <a:rPr lang="ko-KR" altLang="en-US" sz="600" dirty="0">
                <a:solidFill>
                  <a:srgbClr val="000000"/>
                </a:solidFill>
                <a:latin typeface="Arial" panose="020B0604020202020204" pitchFamily="34" charset="0"/>
                <a:ea typeface="맑은 고딕"/>
                <a:cs typeface="Arial" panose="020B0604020202020204" pitchFamily="34" charset="0"/>
              </a:rPr>
              <a:t>센서</a:t>
            </a:r>
            <a:r>
              <a:rPr lang="en-US" altLang="ko-KR" sz="600" dirty="0">
                <a:solidFill>
                  <a:srgbClr val="000000"/>
                </a:solidFill>
                <a:latin typeface="Arial" panose="020B0604020202020204" pitchFamily="34" charset="0"/>
                <a:ea typeface="맑은 고딕"/>
                <a:cs typeface="Arial" panose="020B0604020202020204" pitchFamily="34" charset="0"/>
              </a:rPr>
              <a:t>)</a:t>
            </a:r>
            <a:r>
              <a:rPr lang="ko-KR" altLang="en-US" sz="600" dirty="0">
                <a:solidFill>
                  <a:srgbClr val="000000"/>
                </a:solidFill>
                <a:latin typeface="Arial" panose="020B0604020202020204" pitchFamily="34" charset="0"/>
                <a:ea typeface="맑은 고딕"/>
                <a:cs typeface="Arial" panose="020B0604020202020204" pitchFamily="34" charset="0"/>
              </a:rPr>
              <a:t>제품군의 경우 전체 매출이 </a:t>
            </a:r>
            <a:r>
              <a:rPr lang="en-US" altLang="ko-KR" sz="600" dirty="0">
                <a:solidFill>
                  <a:srgbClr val="000000"/>
                </a:solidFill>
                <a:latin typeface="Arial" panose="020B0604020202020204" pitchFamily="34" charset="0"/>
                <a:ea typeface="맑은 고딕"/>
                <a:cs typeface="Arial" panose="020B0604020202020204" pitchFamily="34" charset="0"/>
              </a:rPr>
              <a:t>RA</a:t>
            </a:r>
            <a:r>
              <a:rPr lang="ko-KR" altLang="en-US" sz="600" dirty="0">
                <a:solidFill>
                  <a:srgbClr val="000000"/>
                </a:solidFill>
                <a:latin typeface="Arial" panose="020B0604020202020204" pitchFamily="34" charset="0"/>
                <a:ea typeface="맑은 고딕"/>
                <a:cs typeface="Arial" panose="020B0604020202020204" pitchFamily="34" charset="0"/>
              </a:rPr>
              <a:t>양면으로만 구성되어 있으며</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이에 따라 별도로 제품군 </a:t>
            </a:r>
            <a:r>
              <a:rPr lang="en-US" altLang="ko-KR" sz="600" dirty="0">
                <a:solidFill>
                  <a:srgbClr val="000000"/>
                </a:solidFill>
                <a:latin typeface="Arial" panose="020B0604020202020204" pitchFamily="34" charset="0"/>
                <a:ea typeface="맑은 고딕"/>
                <a:cs typeface="Arial" panose="020B0604020202020204" pitchFamily="34" charset="0"/>
              </a:rPr>
              <a:t>Movement </a:t>
            </a:r>
            <a:r>
              <a:rPr lang="ko-KR" altLang="en-US" sz="600" dirty="0">
                <a:solidFill>
                  <a:srgbClr val="000000"/>
                </a:solidFill>
                <a:latin typeface="Arial" panose="020B0604020202020204" pitchFamily="34" charset="0"/>
                <a:ea typeface="맑은 고딕"/>
                <a:cs typeface="Arial" panose="020B0604020202020204" pitchFamily="34" charset="0"/>
              </a:rPr>
              <a:t>분석을 수행하지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79" name="직사각형 178">
            <a:extLst>
              <a:ext uri="{FF2B5EF4-FFF2-40B4-BE49-F238E27FC236}">
                <a16:creationId xmlns:a16="http://schemas.microsoft.com/office/drawing/2014/main" id="{C1DDFC29-96A3-4DDC-A782-EBCD425436A5}"/>
              </a:ext>
            </a:extLst>
          </p:cNvPr>
          <p:cNvSpPr/>
          <p:nvPr/>
        </p:nvSpPr>
        <p:spPr>
          <a:xfrm>
            <a:off x="809992" y="3596231"/>
            <a:ext cx="561336" cy="21035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0" name="순서도: 연결자 179">
            <a:extLst>
              <a:ext uri="{FF2B5EF4-FFF2-40B4-BE49-F238E27FC236}">
                <a16:creationId xmlns:a16="http://schemas.microsoft.com/office/drawing/2014/main" id="{B96C846A-2A40-4817-861E-70DC12FA10CB}"/>
              </a:ext>
            </a:extLst>
          </p:cNvPr>
          <p:cNvSpPr/>
          <p:nvPr/>
        </p:nvSpPr>
        <p:spPr bwMode="auto">
          <a:xfrm>
            <a:off x="732306" y="3508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81" name="직사각형 180">
            <a:extLst>
              <a:ext uri="{FF2B5EF4-FFF2-40B4-BE49-F238E27FC236}">
                <a16:creationId xmlns:a16="http://schemas.microsoft.com/office/drawing/2014/main" id="{3974DF3F-310C-4C75-A16A-A80627024C14}"/>
              </a:ext>
            </a:extLst>
          </p:cNvPr>
          <p:cNvSpPr/>
          <p:nvPr/>
        </p:nvSpPr>
        <p:spPr>
          <a:xfrm>
            <a:off x="1480155" y="3536152"/>
            <a:ext cx="579106" cy="11662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2" name="순서도: 연결자 181">
            <a:extLst>
              <a:ext uri="{FF2B5EF4-FFF2-40B4-BE49-F238E27FC236}">
                <a16:creationId xmlns:a16="http://schemas.microsoft.com/office/drawing/2014/main" id="{0077FE95-EAC6-4393-8633-20284A13B92A}"/>
              </a:ext>
            </a:extLst>
          </p:cNvPr>
          <p:cNvSpPr/>
          <p:nvPr/>
        </p:nvSpPr>
        <p:spPr bwMode="auto">
          <a:xfrm>
            <a:off x="1408156" y="34439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83" name="직사각형 182">
            <a:extLst>
              <a:ext uri="{FF2B5EF4-FFF2-40B4-BE49-F238E27FC236}">
                <a16:creationId xmlns:a16="http://schemas.microsoft.com/office/drawing/2014/main" id="{FB769662-CE87-44B7-81DF-876068E279D7}"/>
              </a:ext>
            </a:extLst>
          </p:cNvPr>
          <p:cNvSpPr/>
          <p:nvPr/>
        </p:nvSpPr>
        <p:spPr>
          <a:xfrm>
            <a:off x="2173892" y="3543291"/>
            <a:ext cx="577961" cy="4639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4" name="순서도: 연결자 183">
            <a:extLst>
              <a:ext uri="{FF2B5EF4-FFF2-40B4-BE49-F238E27FC236}">
                <a16:creationId xmlns:a16="http://schemas.microsoft.com/office/drawing/2014/main" id="{5C3CA2F3-AF89-45AB-A18D-AA5D9B4FE84F}"/>
              </a:ext>
            </a:extLst>
          </p:cNvPr>
          <p:cNvSpPr/>
          <p:nvPr/>
        </p:nvSpPr>
        <p:spPr bwMode="auto">
          <a:xfrm>
            <a:off x="2093395" y="34712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85" name="직사각형 184">
            <a:extLst>
              <a:ext uri="{FF2B5EF4-FFF2-40B4-BE49-F238E27FC236}">
                <a16:creationId xmlns:a16="http://schemas.microsoft.com/office/drawing/2014/main" id="{B2C93234-FB22-42FB-A554-379644CD4FF6}"/>
              </a:ext>
            </a:extLst>
          </p:cNvPr>
          <p:cNvSpPr/>
          <p:nvPr/>
        </p:nvSpPr>
        <p:spPr>
          <a:xfrm>
            <a:off x="2860680" y="3685523"/>
            <a:ext cx="572647" cy="3163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6" name="순서도: 연결자 185">
            <a:extLst>
              <a:ext uri="{FF2B5EF4-FFF2-40B4-BE49-F238E27FC236}">
                <a16:creationId xmlns:a16="http://schemas.microsoft.com/office/drawing/2014/main" id="{C2955D9D-B264-4BDD-8001-4F05CADB5241}"/>
              </a:ext>
            </a:extLst>
          </p:cNvPr>
          <p:cNvSpPr/>
          <p:nvPr/>
        </p:nvSpPr>
        <p:spPr bwMode="auto">
          <a:xfrm>
            <a:off x="2788682" y="35933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87" name="직사각형 186">
            <a:extLst>
              <a:ext uri="{FF2B5EF4-FFF2-40B4-BE49-F238E27FC236}">
                <a16:creationId xmlns:a16="http://schemas.microsoft.com/office/drawing/2014/main" id="{E6A7D17F-9334-4305-99D0-D4176379F1AC}"/>
              </a:ext>
            </a:extLst>
          </p:cNvPr>
          <p:cNvSpPr/>
          <p:nvPr/>
        </p:nvSpPr>
        <p:spPr>
          <a:xfrm>
            <a:off x="3533120" y="3627520"/>
            <a:ext cx="581679" cy="2196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8" name="순서도: 연결자 187">
            <a:extLst>
              <a:ext uri="{FF2B5EF4-FFF2-40B4-BE49-F238E27FC236}">
                <a16:creationId xmlns:a16="http://schemas.microsoft.com/office/drawing/2014/main" id="{4B99396D-C2A8-498B-8F69-8A9FF9B0E355}"/>
              </a:ext>
            </a:extLst>
          </p:cNvPr>
          <p:cNvSpPr/>
          <p:nvPr/>
        </p:nvSpPr>
        <p:spPr bwMode="auto">
          <a:xfrm>
            <a:off x="3461122" y="35353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80" name="순서도: 연결자 79">
            <a:extLst>
              <a:ext uri="{FF2B5EF4-FFF2-40B4-BE49-F238E27FC236}">
                <a16:creationId xmlns:a16="http://schemas.microsoft.com/office/drawing/2014/main" id="{2259C5AF-902F-4F94-95CA-6E2BC6D999CD}"/>
              </a:ext>
            </a:extLst>
          </p:cNvPr>
          <p:cNvSpPr/>
          <p:nvPr/>
        </p:nvSpPr>
        <p:spPr bwMode="auto">
          <a:xfrm>
            <a:off x="5126954" y="34526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87" name="순서도: 연결자 86">
            <a:extLst>
              <a:ext uri="{FF2B5EF4-FFF2-40B4-BE49-F238E27FC236}">
                <a16:creationId xmlns:a16="http://schemas.microsoft.com/office/drawing/2014/main" id="{BF55D15B-AD5D-4BAB-8A61-4265D7371087}"/>
              </a:ext>
            </a:extLst>
          </p:cNvPr>
          <p:cNvSpPr/>
          <p:nvPr/>
        </p:nvSpPr>
        <p:spPr bwMode="auto">
          <a:xfrm>
            <a:off x="7935817" y="37982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70" name="TextBox 69">
            <a:extLst>
              <a:ext uri="{FF2B5EF4-FFF2-40B4-BE49-F238E27FC236}">
                <a16:creationId xmlns:a16="http://schemas.microsoft.com/office/drawing/2014/main" id="{004E1F5D-B406-4D56-ABC0-A6BA69E07E18}"/>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66062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4"/>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(9/23)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Normal</a:t>
            </a:r>
            <a:r>
              <a:rPr lang="ko-KR" altLang="en-US" sz="1000" b="1">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세부적으로 무선이어폰 중 메인</a:t>
            </a:r>
            <a:r>
              <a:rPr lang="en-US" altLang="ko-KR" sz="1000" b="1">
                <a:solidFill>
                  <a:srgbClr val="002997"/>
                </a:solidFill>
                <a:latin typeface="Arial" panose="020B0604020202020204" pitchFamily="34" charset="0"/>
                <a:ea typeface="+mj-ea"/>
                <a:cs typeface="Arial" panose="020B0604020202020204" pitchFamily="34" charset="0"/>
              </a:rPr>
              <a:t>FPCB </a:t>
            </a:r>
            <a:r>
              <a:rPr lang="ko-KR" altLang="en-US" sz="1000" b="1">
                <a:solidFill>
                  <a:srgbClr val="002997"/>
                </a:solidFill>
                <a:latin typeface="Arial" panose="020B0604020202020204" pitchFamily="34" charset="0"/>
                <a:ea typeface="+mj-ea"/>
                <a:cs typeface="Arial" panose="020B0604020202020204" pitchFamily="34" charset="0"/>
              </a:rPr>
              <a:t>제품군의 경우 </a:t>
            </a:r>
            <a:r>
              <a:rPr lang="en-US" altLang="ko-KR" sz="1000" b="1">
                <a:solidFill>
                  <a:srgbClr val="002997"/>
                </a:solidFill>
                <a:latin typeface="Arial" panose="020B0604020202020204" pitchFamily="34" charset="0"/>
                <a:ea typeface="+mj-ea"/>
                <a:cs typeface="Arial" panose="020B0604020202020204" pitchFamily="34" charset="0"/>
              </a:rPr>
              <a:t>Apple</a:t>
            </a:r>
            <a:r>
              <a:rPr lang="ko-KR" altLang="en-US" sz="1000" b="1">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6"/>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91" name="직사각형 90">
            <a:extLst>
              <a:ext uri="{FF2B5EF4-FFF2-40B4-BE49-F238E27FC236}">
                <a16:creationId xmlns:a16="http://schemas.microsoft.com/office/drawing/2014/main" id="{BAA2E492-B76F-4DB1-B7D4-7BE362C0FA73}"/>
              </a:ext>
            </a:extLst>
          </p:cNvPr>
          <p:cNvSpPr/>
          <p:nvPr/>
        </p:nvSpPr>
        <p:spPr>
          <a:xfrm>
            <a:off x="5896362" y="3519450"/>
            <a:ext cx="576000" cy="13332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D832BEB1-05F4-45B1-9386-8EA0B5A24B4A}"/>
              </a:ext>
            </a:extLst>
          </p:cNvPr>
          <p:cNvSpPr/>
          <p:nvPr/>
        </p:nvSpPr>
        <p:spPr bwMode="auto">
          <a:xfrm>
            <a:off x="5824363" y="3427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145" name="직사각형 144">
            <a:extLst>
              <a:ext uri="{FF2B5EF4-FFF2-40B4-BE49-F238E27FC236}">
                <a16:creationId xmlns:a16="http://schemas.microsoft.com/office/drawing/2014/main" id="{476091A9-9B1A-4037-9898-2AD2A67CAC3D}"/>
              </a:ext>
            </a:extLst>
          </p:cNvPr>
          <p:cNvSpPr/>
          <p:nvPr/>
        </p:nvSpPr>
        <p:spPr>
          <a:xfrm>
            <a:off x="662320" y="4464000"/>
            <a:ext cx="429068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6" name="순서도: 연결자 145">
            <a:extLst>
              <a:ext uri="{FF2B5EF4-FFF2-40B4-BE49-F238E27FC236}">
                <a16:creationId xmlns:a16="http://schemas.microsoft.com/office/drawing/2014/main" id="{9BC3A11B-09B3-4CF7-A4FA-03F152F9D4A9}"/>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48" name="차트 147">
                <a:extLst>
                  <a:ext uri="{FF2B5EF4-FFF2-40B4-BE49-F238E27FC236}">
                    <a16:creationId xmlns:a16="http://schemas.microsoft.com/office/drawing/2014/main" id="{32C4247F-D747-4381-B7CF-1E1DDD78A245}"/>
                  </a:ext>
                </a:extLst>
              </p:cNvPr>
              <p:cNvGraphicFramePr/>
              <p:nvPr/>
            </p:nvGraphicFramePr>
            <p:xfrm>
              <a:off x="680097" y="4464000"/>
              <a:ext cx="4282506" cy="77956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48" name="차트 147">
                <a:extLst>
                  <a:ext uri="{FF2B5EF4-FFF2-40B4-BE49-F238E27FC236}">
                    <a16:creationId xmlns:a16="http://schemas.microsoft.com/office/drawing/2014/main" id="{32C4247F-D747-4381-B7CF-1E1DDD78A245}"/>
                  </a:ext>
                </a:extLst>
              </p:cNvPr>
              <p:cNvPicPr>
                <a:picLocks noGrp="1" noRot="1" noChangeAspect="1" noMove="1" noResize="1" noEditPoints="1" noAdjustHandles="1" noChangeArrowheads="1" noChangeShapeType="1"/>
              </p:cNvPicPr>
              <p:nvPr/>
            </p:nvPicPr>
            <p:blipFill>
              <a:blip r:embed="rId8"/>
              <a:stretch>
                <a:fillRect/>
              </a:stretch>
            </p:blipFill>
            <p:spPr>
              <a:xfrm>
                <a:off x="680097" y="4464000"/>
                <a:ext cx="4282506"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9" name="차트 148">
                <a:extLst>
                  <a:ext uri="{FF2B5EF4-FFF2-40B4-BE49-F238E27FC236}">
                    <a16:creationId xmlns:a16="http://schemas.microsoft.com/office/drawing/2014/main" id="{747704D1-47BC-498F-81B2-B6F37027FC5B}"/>
                  </a:ext>
                </a:extLst>
              </p:cNvPr>
              <p:cNvGraphicFramePr/>
              <p:nvPr/>
            </p:nvGraphicFramePr>
            <p:xfrm>
              <a:off x="5062796" y="4450970"/>
              <a:ext cx="4368614" cy="7819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49" name="차트 148">
                <a:extLst>
                  <a:ext uri="{FF2B5EF4-FFF2-40B4-BE49-F238E27FC236}">
                    <a16:creationId xmlns:a16="http://schemas.microsoft.com/office/drawing/2014/main" id="{747704D1-47BC-498F-81B2-B6F37027FC5B}"/>
                  </a:ext>
                </a:extLst>
              </p:cNvPr>
              <p:cNvPicPr>
                <a:picLocks noGrp="1" noRot="1" noChangeAspect="1" noMove="1" noResize="1" noEditPoints="1" noAdjustHandles="1" noChangeArrowheads="1" noChangeShapeType="1"/>
              </p:cNvPicPr>
              <p:nvPr/>
            </p:nvPicPr>
            <p:blipFill>
              <a:blip r:embed="rId10"/>
              <a:stretch>
                <a:fillRect/>
              </a:stretch>
            </p:blipFill>
            <p:spPr>
              <a:xfrm>
                <a:off x="5062796" y="4450970"/>
                <a:ext cx="4368614" cy="781900"/>
              </a:xfrm>
              <a:prstGeom prst="rect">
                <a:avLst/>
              </a:prstGeom>
            </p:spPr>
          </p:pic>
        </mc:Fallback>
      </mc:AlternateContent>
      <p:sp>
        <p:nvSpPr>
          <p:cNvPr id="150" name="직사각형 149">
            <a:extLst>
              <a:ext uri="{FF2B5EF4-FFF2-40B4-BE49-F238E27FC236}">
                <a16:creationId xmlns:a16="http://schemas.microsoft.com/office/drawing/2014/main" id="{9CA583FC-20C9-480C-885F-FBEB618246DE}"/>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51" name="순서도: 연결자 150">
            <a:extLst>
              <a:ext uri="{FF2B5EF4-FFF2-40B4-BE49-F238E27FC236}">
                <a16:creationId xmlns:a16="http://schemas.microsoft.com/office/drawing/2014/main" id="{3EE81C35-E858-4A4C-9CCB-F28822EC1691}"/>
              </a:ext>
            </a:extLst>
          </p:cNvPr>
          <p:cNvSpPr/>
          <p:nvPr/>
        </p:nvSpPr>
        <p:spPr bwMode="auto">
          <a:xfrm>
            <a:off x="5000182" y="439634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97" name="직사각형 96">
            <a:extLst>
              <a:ext uri="{FF2B5EF4-FFF2-40B4-BE49-F238E27FC236}">
                <a16:creationId xmlns:a16="http://schemas.microsoft.com/office/drawing/2014/main" id="{69F50F64-6475-48EB-8A7C-4429983D66A1}"/>
              </a:ext>
            </a:extLst>
          </p:cNvPr>
          <p:cNvSpPr/>
          <p:nvPr/>
        </p:nvSpPr>
        <p:spPr>
          <a:xfrm>
            <a:off x="2251146" y="4811386"/>
            <a:ext cx="1101654" cy="212027"/>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DFC44878-28D2-4913-A94A-651458903B91}"/>
              </a:ext>
            </a:extLst>
          </p:cNvPr>
          <p:cNvSpPr/>
          <p:nvPr/>
        </p:nvSpPr>
        <p:spPr bwMode="auto">
          <a:xfrm>
            <a:off x="2179148" y="473651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9EF4A90B-C2B6-4635-BDBE-2E40005AD938}"/>
              </a:ext>
            </a:extLst>
          </p:cNvPr>
          <p:cNvSpPr/>
          <p:nvPr/>
        </p:nvSpPr>
        <p:spPr>
          <a:xfrm>
            <a:off x="3632762" y="4543976"/>
            <a:ext cx="1101654" cy="36545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6E9BF4F8-C5EA-4D5F-90E5-B5812FCE983D}"/>
              </a:ext>
            </a:extLst>
          </p:cNvPr>
          <p:cNvSpPr/>
          <p:nvPr/>
        </p:nvSpPr>
        <p:spPr bwMode="auto">
          <a:xfrm>
            <a:off x="3560764" y="446910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48FADD91-0537-4259-8953-E1290F30CFB7}"/>
              </a:ext>
            </a:extLst>
          </p:cNvPr>
          <p:cNvSpPr/>
          <p:nvPr/>
        </p:nvSpPr>
        <p:spPr>
          <a:xfrm>
            <a:off x="6681061" y="4659788"/>
            <a:ext cx="1135821" cy="302737"/>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0390DA2B-62E1-432D-809B-239955790C1E}"/>
              </a:ext>
            </a:extLst>
          </p:cNvPr>
          <p:cNvSpPr/>
          <p:nvPr/>
        </p:nvSpPr>
        <p:spPr bwMode="auto">
          <a:xfrm>
            <a:off x="6607401" y="458270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05" name="직사각형 104">
            <a:extLst>
              <a:ext uri="{FF2B5EF4-FFF2-40B4-BE49-F238E27FC236}">
                <a16:creationId xmlns:a16="http://schemas.microsoft.com/office/drawing/2014/main" id="{F3B185A5-AE14-4BF5-B9B2-DB99E39D7AEC}"/>
              </a:ext>
            </a:extLst>
          </p:cNvPr>
          <p:cNvSpPr/>
          <p:nvPr/>
        </p:nvSpPr>
        <p:spPr>
          <a:xfrm>
            <a:off x="8065652" y="4527606"/>
            <a:ext cx="1135821" cy="231685"/>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6" name="순서도: 연결자 105">
            <a:extLst>
              <a:ext uri="{FF2B5EF4-FFF2-40B4-BE49-F238E27FC236}">
                <a16:creationId xmlns:a16="http://schemas.microsoft.com/office/drawing/2014/main" id="{C4A2B468-9634-454C-8862-C4094F1ECE86}"/>
              </a:ext>
            </a:extLst>
          </p:cNvPr>
          <p:cNvSpPr/>
          <p:nvPr/>
        </p:nvSpPr>
        <p:spPr bwMode="auto">
          <a:xfrm>
            <a:off x="7991992" y="445052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1AB12D6B-3BF0-4FCA-9D04-68AE9E21123A}"/>
              </a:ext>
            </a:extLst>
          </p:cNvPr>
          <p:cNvSpPr/>
          <p:nvPr/>
        </p:nvSpPr>
        <p:spPr>
          <a:xfrm>
            <a:off x="662319" y="5379679"/>
            <a:ext cx="2098307"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5E5157D3-4566-4592-880A-240FC6EC4F2C}"/>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13" name="직사각형 112">
            <a:extLst>
              <a:ext uri="{FF2B5EF4-FFF2-40B4-BE49-F238E27FC236}">
                <a16:creationId xmlns:a16="http://schemas.microsoft.com/office/drawing/2014/main" id="{35EF68AC-60E2-45D8-972E-8B3C55352D50}"/>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B7405961-D9AF-4FB6-B60C-651C3B9B7312}"/>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7" name="직사각형 116">
            <a:extLst>
              <a:ext uri="{FF2B5EF4-FFF2-40B4-BE49-F238E27FC236}">
                <a16:creationId xmlns:a16="http://schemas.microsoft.com/office/drawing/2014/main" id="{BA1A5CA5-8DE2-4A1A-BFE5-9AC1C444C74E}"/>
              </a:ext>
            </a:extLst>
          </p:cNvPr>
          <p:cNvSpPr/>
          <p:nvPr/>
        </p:nvSpPr>
        <p:spPr>
          <a:xfrm>
            <a:off x="5067300" y="5379678"/>
            <a:ext cx="2075249" cy="75442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0" name="직사각형 119">
            <a:extLst>
              <a:ext uri="{FF2B5EF4-FFF2-40B4-BE49-F238E27FC236}">
                <a16:creationId xmlns:a16="http://schemas.microsoft.com/office/drawing/2014/main" id="{D2A30B78-798B-415F-B96F-D56C7323AA74}"/>
              </a:ext>
            </a:extLst>
          </p:cNvPr>
          <p:cNvSpPr/>
          <p:nvPr/>
        </p:nvSpPr>
        <p:spPr>
          <a:xfrm>
            <a:off x="7343378" y="5378202"/>
            <a:ext cx="2075249" cy="75589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1" name="순서도: 연결자 120">
            <a:extLst>
              <a:ext uri="{FF2B5EF4-FFF2-40B4-BE49-F238E27FC236}">
                <a16:creationId xmlns:a16="http://schemas.microsoft.com/office/drawing/2014/main" id="{6E1558E3-833E-4004-B741-1235B724ADED}"/>
              </a:ext>
            </a:extLst>
          </p:cNvPr>
          <p:cNvSpPr/>
          <p:nvPr/>
        </p:nvSpPr>
        <p:spPr bwMode="auto">
          <a:xfrm>
            <a:off x="50070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22" name="순서도: 연결자 121">
            <a:extLst>
              <a:ext uri="{FF2B5EF4-FFF2-40B4-BE49-F238E27FC236}">
                <a16:creationId xmlns:a16="http://schemas.microsoft.com/office/drawing/2014/main" id="{DE257A82-8771-4D66-829A-39566B588591}"/>
              </a:ext>
            </a:extLst>
          </p:cNvPr>
          <p:cNvSpPr/>
          <p:nvPr/>
        </p:nvSpPr>
        <p:spPr bwMode="auto">
          <a:xfrm>
            <a:off x="726668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26" name="차트 125">
                <a:extLst>
                  <a:ext uri="{FF2B5EF4-FFF2-40B4-BE49-F238E27FC236}">
                    <a16:creationId xmlns:a16="http://schemas.microsoft.com/office/drawing/2014/main" id="{EA6BD914-8C10-4061-9F19-2C2250DD5DC1}"/>
                  </a:ext>
                </a:extLst>
              </p:cNvPr>
              <p:cNvGraphicFramePr/>
              <p:nvPr/>
            </p:nvGraphicFramePr>
            <p:xfrm>
              <a:off x="662399" y="5378556"/>
              <a:ext cx="2097705" cy="754421"/>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26" name="차트 125">
                <a:extLst>
                  <a:ext uri="{FF2B5EF4-FFF2-40B4-BE49-F238E27FC236}">
                    <a16:creationId xmlns:a16="http://schemas.microsoft.com/office/drawing/2014/main" id="{EA6BD914-8C10-4061-9F19-2C2250DD5DC1}"/>
                  </a:ext>
                </a:extLst>
              </p:cNvPr>
              <p:cNvPicPr>
                <a:picLocks noGrp="1" noRot="1" noChangeAspect="1" noMove="1" noResize="1" noEditPoints="1" noAdjustHandles="1" noChangeArrowheads="1" noChangeShapeType="1"/>
              </p:cNvPicPr>
              <p:nvPr/>
            </p:nvPicPr>
            <p:blipFill>
              <a:blip r:embed="rId12"/>
              <a:stretch>
                <a:fillRect/>
              </a:stretch>
            </p:blipFill>
            <p:spPr>
              <a:xfrm>
                <a:off x="662399" y="5378556"/>
                <a:ext cx="2097705"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8" name="차트 127">
                <a:extLst>
                  <a:ext uri="{FF2B5EF4-FFF2-40B4-BE49-F238E27FC236}">
                    <a16:creationId xmlns:a16="http://schemas.microsoft.com/office/drawing/2014/main" id="{E5DF5D4F-7015-4622-980A-4FC514112988}"/>
                  </a:ext>
                </a:extLst>
              </p:cNvPr>
              <p:cNvGraphicFramePr/>
              <p:nvPr/>
            </p:nvGraphicFramePr>
            <p:xfrm>
              <a:off x="5067299" y="5387340"/>
              <a:ext cx="2075249" cy="74676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28" name="차트 127">
                <a:extLst>
                  <a:ext uri="{FF2B5EF4-FFF2-40B4-BE49-F238E27FC236}">
                    <a16:creationId xmlns:a16="http://schemas.microsoft.com/office/drawing/2014/main" id="{E5DF5D4F-7015-4622-980A-4FC514112988}"/>
                  </a:ext>
                </a:extLst>
              </p:cNvPr>
              <p:cNvPicPr>
                <a:picLocks noGrp="1" noRot="1" noChangeAspect="1" noMove="1" noResize="1" noEditPoints="1" noAdjustHandles="1" noChangeArrowheads="1" noChangeShapeType="1"/>
              </p:cNvPicPr>
              <p:nvPr/>
            </p:nvPicPr>
            <p:blipFill>
              <a:blip r:embed="rId14"/>
              <a:stretch>
                <a:fillRect/>
              </a:stretch>
            </p:blipFill>
            <p:spPr>
              <a:xfrm>
                <a:off x="5067299" y="5387340"/>
                <a:ext cx="2075249" cy="74676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2" name="차트 131">
                <a:extLst>
                  <a:ext uri="{FF2B5EF4-FFF2-40B4-BE49-F238E27FC236}">
                    <a16:creationId xmlns:a16="http://schemas.microsoft.com/office/drawing/2014/main" id="{EA0C7EDF-FFA0-4825-9E94-EFDBBAA196FA}"/>
                  </a:ext>
                </a:extLst>
              </p:cNvPr>
              <p:cNvGraphicFramePr/>
              <p:nvPr/>
            </p:nvGraphicFramePr>
            <p:xfrm>
              <a:off x="2884241" y="5386218"/>
              <a:ext cx="2068757" cy="74676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32" name="차트 131">
                <a:extLst>
                  <a:ext uri="{FF2B5EF4-FFF2-40B4-BE49-F238E27FC236}">
                    <a16:creationId xmlns:a16="http://schemas.microsoft.com/office/drawing/2014/main" id="{EA0C7EDF-FFA0-4825-9E94-EFDBBAA196FA}"/>
                  </a:ext>
                </a:extLst>
              </p:cNvPr>
              <p:cNvPicPr>
                <a:picLocks noGrp="1" noRot="1" noChangeAspect="1" noMove="1" noResize="1" noEditPoints="1" noAdjustHandles="1" noChangeArrowheads="1" noChangeShapeType="1"/>
              </p:cNvPicPr>
              <p:nvPr/>
            </p:nvPicPr>
            <p:blipFill>
              <a:blip r:embed="rId16"/>
              <a:stretch>
                <a:fillRect/>
              </a:stretch>
            </p:blipFill>
            <p:spPr>
              <a:xfrm>
                <a:off x="2884241" y="5386218"/>
                <a:ext cx="2068757" cy="74676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4" name="차트 133">
                <a:extLst>
                  <a:ext uri="{FF2B5EF4-FFF2-40B4-BE49-F238E27FC236}">
                    <a16:creationId xmlns:a16="http://schemas.microsoft.com/office/drawing/2014/main" id="{3BD3D82B-C667-4B68-8C85-9A0671F6952C}"/>
                  </a:ext>
                </a:extLst>
              </p:cNvPr>
              <p:cNvGraphicFramePr/>
              <p:nvPr/>
            </p:nvGraphicFramePr>
            <p:xfrm>
              <a:off x="7358231" y="5386218"/>
              <a:ext cx="2075249" cy="746759"/>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34" name="차트 133">
                <a:extLst>
                  <a:ext uri="{FF2B5EF4-FFF2-40B4-BE49-F238E27FC236}">
                    <a16:creationId xmlns:a16="http://schemas.microsoft.com/office/drawing/2014/main" id="{3BD3D82B-C667-4B68-8C85-9A0671F6952C}"/>
                  </a:ext>
                </a:extLst>
              </p:cNvPr>
              <p:cNvPicPr>
                <a:picLocks noGrp="1" noRot="1" noChangeAspect="1" noMove="1" noResize="1" noEditPoints="1" noAdjustHandles="1" noChangeArrowheads="1" noChangeShapeType="1"/>
              </p:cNvPicPr>
              <p:nvPr/>
            </p:nvPicPr>
            <p:blipFill>
              <a:blip r:embed="rId18"/>
              <a:stretch>
                <a:fillRect/>
              </a:stretch>
            </p:blipFill>
            <p:spPr>
              <a:xfrm>
                <a:off x="7358231" y="5386218"/>
                <a:ext cx="2075249" cy="74675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5" name="차트 134">
                <a:extLst>
                  <a:ext uri="{FF2B5EF4-FFF2-40B4-BE49-F238E27FC236}">
                    <a16:creationId xmlns:a16="http://schemas.microsoft.com/office/drawing/2014/main" id="{05783B11-027A-4FC1-B4C4-20311BEA97C1}"/>
                  </a:ext>
                </a:extLst>
              </p:cNvPr>
              <p:cNvGraphicFramePr/>
              <p:nvPr/>
            </p:nvGraphicFramePr>
            <p:xfrm>
              <a:off x="665117" y="3425141"/>
              <a:ext cx="4279228" cy="898352"/>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35" name="차트 134">
                <a:extLst>
                  <a:ext uri="{FF2B5EF4-FFF2-40B4-BE49-F238E27FC236}">
                    <a16:creationId xmlns:a16="http://schemas.microsoft.com/office/drawing/2014/main" id="{05783B11-027A-4FC1-B4C4-20311BEA97C1}"/>
                  </a:ext>
                </a:extLst>
              </p:cNvPr>
              <p:cNvPicPr>
                <a:picLocks noGrp="1" noRot="1" noChangeAspect="1" noMove="1" noResize="1" noEditPoints="1" noAdjustHandles="1" noChangeArrowheads="1" noChangeShapeType="1"/>
              </p:cNvPicPr>
              <p:nvPr/>
            </p:nvPicPr>
            <p:blipFill>
              <a:blip r:embed="rId20"/>
              <a:stretch>
                <a:fillRect/>
              </a:stretch>
            </p:blipFill>
            <p:spPr>
              <a:xfrm>
                <a:off x="665117" y="3425141"/>
                <a:ext cx="4279228" cy="898352"/>
              </a:xfrm>
              <a:prstGeom prst="rect">
                <a:avLst/>
              </a:prstGeom>
            </p:spPr>
          </p:pic>
        </mc:Fallback>
      </mc:AlternateContent>
      <p:sp>
        <p:nvSpPr>
          <p:cNvPr id="137" name="직사각형 136">
            <a:extLst>
              <a:ext uri="{FF2B5EF4-FFF2-40B4-BE49-F238E27FC236}">
                <a16:creationId xmlns:a16="http://schemas.microsoft.com/office/drawing/2014/main" id="{1DECDC2B-F9F4-4D5E-80AA-6D38E44AA128}"/>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순서도: 연결자 137">
            <a:extLst>
              <a:ext uri="{FF2B5EF4-FFF2-40B4-BE49-F238E27FC236}">
                <a16:creationId xmlns:a16="http://schemas.microsoft.com/office/drawing/2014/main" id="{2A61058F-4490-4572-B596-97F9FFCA95C7}"/>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88" name="TextBox 187">
            <a:extLst>
              <a:ext uri="{FF2B5EF4-FFF2-40B4-BE49-F238E27FC236}">
                <a16:creationId xmlns:a16="http://schemas.microsoft.com/office/drawing/2014/main" id="{F9DF58FD-C8FB-4620-93A5-877D365B0FBE}"/>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ED</a:t>
            </a:r>
            <a:r>
              <a:rPr lang="ko-KR" altLang="en-US" sz="600" dirty="0">
                <a:solidFill>
                  <a:srgbClr val="000000"/>
                </a:solidFill>
                <a:latin typeface="Arial" panose="020B0604020202020204" pitchFamily="34" charset="0"/>
                <a:ea typeface="맑은 고딕"/>
                <a:cs typeface="Arial" panose="020B0604020202020204" pitchFamily="34" charset="0"/>
              </a:rPr>
              <a:t>양면 제품군의 경우 변동 수준이 미미하여 별도의 분석을 수행하지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91" name="직사각형 190">
            <a:extLst>
              <a:ext uri="{FF2B5EF4-FFF2-40B4-BE49-F238E27FC236}">
                <a16:creationId xmlns:a16="http://schemas.microsoft.com/office/drawing/2014/main" id="{9E97209A-EB38-4995-ABC4-7B706891B9B1}"/>
              </a:ext>
            </a:extLst>
          </p:cNvPr>
          <p:cNvSpPr/>
          <p:nvPr/>
        </p:nvSpPr>
        <p:spPr>
          <a:xfrm>
            <a:off x="1480155" y="3536152"/>
            <a:ext cx="579106" cy="11662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92" name="순서도: 연결자 191">
            <a:extLst>
              <a:ext uri="{FF2B5EF4-FFF2-40B4-BE49-F238E27FC236}">
                <a16:creationId xmlns:a16="http://schemas.microsoft.com/office/drawing/2014/main" id="{71F49919-87D3-4D3C-8B96-319FA6A30C77}"/>
              </a:ext>
            </a:extLst>
          </p:cNvPr>
          <p:cNvSpPr/>
          <p:nvPr/>
        </p:nvSpPr>
        <p:spPr bwMode="auto">
          <a:xfrm>
            <a:off x="1408156" y="34439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BE2EDBC5-5993-4EC4-AE9E-51D5307B6237}"/>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5999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5" name="차트 74">
                <a:extLst>
                  <a:ext uri="{FF2B5EF4-FFF2-40B4-BE49-F238E27FC236}">
                    <a16:creationId xmlns:a16="http://schemas.microsoft.com/office/drawing/2014/main" id="{BAF03DD2-5C42-4583-B637-847DBD0BDC98}"/>
                  </a:ext>
                </a:extLst>
              </p:cNvPr>
              <p:cNvGraphicFramePr/>
              <p:nvPr/>
            </p:nvGraphicFramePr>
            <p:xfrm>
              <a:off x="5078610" y="4458544"/>
              <a:ext cx="4351140" cy="7795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5" name="차트 74">
                <a:extLst>
                  <a:ext uri="{FF2B5EF4-FFF2-40B4-BE49-F238E27FC236}">
                    <a16:creationId xmlns:a16="http://schemas.microsoft.com/office/drawing/2014/main" id="{BAF03DD2-5C42-4583-B637-847DBD0BDC98}"/>
                  </a:ext>
                </a:extLst>
              </p:cNvPr>
              <p:cNvPicPr>
                <a:picLocks noGrp="1" noRot="1" noChangeAspect="1" noMove="1" noResize="1" noEditPoints="1" noAdjustHandles="1" noChangeArrowheads="1" noChangeShapeType="1"/>
              </p:cNvPicPr>
              <p:nvPr/>
            </p:nvPicPr>
            <p:blipFill>
              <a:blip r:embed="rId4"/>
              <a:stretch>
                <a:fillRect/>
              </a:stretch>
            </p:blipFill>
            <p:spPr>
              <a:xfrm>
                <a:off x="5078610" y="4458544"/>
                <a:ext cx="4351140"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2" name="차트 71">
                <a:extLst>
                  <a:ext uri="{FF2B5EF4-FFF2-40B4-BE49-F238E27FC236}">
                    <a16:creationId xmlns:a16="http://schemas.microsoft.com/office/drawing/2014/main" id="{B1F57C1F-E195-4241-A63D-67D8F5DDC0E0}"/>
                  </a:ext>
                </a:extLst>
              </p:cNvPr>
              <p:cNvGraphicFramePr/>
              <p:nvPr/>
            </p:nvGraphicFramePr>
            <p:xfrm>
              <a:off x="644448" y="4458851"/>
              <a:ext cx="4314980" cy="78842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2" name="차트 71">
                <a:extLst>
                  <a:ext uri="{FF2B5EF4-FFF2-40B4-BE49-F238E27FC236}">
                    <a16:creationId xmlns:a16="http://schemas.microsoft.com/office/drawing/2014/main" id="{B1F57C1F-E195-4241-A63D-67D8F5DDC0E0}"/>
                  </a:ext>
                </a:extLst>
              </p:cNvPr>
              <p:cNvPicPr>
                <a:picLocks noGrp="1" noRot="1" noChangeAspect="1" noMove="1" noResize="1" noEditPoints="1" noAdjustHandles="1" noChangeArrowheads="1" noChangeShapeType="1"/>
              </p:cNvPicPr>
              <p:nvPr/>
            </p:nvPicPr>
            <p:blipFill>
              <a:blip r:embed="rId6"/>
              <a:stretch>
                <a:fillRect/>
              </a:stretch>
            </p:blipFill>
            <p:spPr>
              <a:xfrm>
                <a:off x="644448" y="4458851"/>
                <a:ext cx="4314980" cy="78842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8"/>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(10/23)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Normal</a:t>
            </a:r>
            <a:r>
              <a:rPr lang="ko-KR" altLang="en-US" sz="1000" b="1">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세부적으로 무선이어폰 중 메인</a:t>
            </a:r>
            <a:r>
              <a:rPr lang="en-US" altLang="ko-KR" sz="1000" b="1">
                <a:solidFill>
                  <a:srgbClr val="002997"/>
                </a:solidFill>
                <a:latin typeface="Arial" panose="020B0604020202020204" pitchFamily="34" charset="0"/>
                <a:ea typeface="+mj-ea"/>
                <a:cs typeface="Arial" panose="020B0604020202020204" pitchFamily="34" charset="0"/>
              </a:rPr>
              <a:t>FPCB </a:t>
            </a:r>
            <a:r>
              <a:rPr lang="ko-KR" altLang="en-US" sz="1000" b="1">
                <a:solidFill>
                  <a:srgbClr val="002997"/>
                </a:solidFill>
                <a:latin typeface="Arial" panose="020B0604020202020204" pitchFamily="34" charset="0"/>
                <a:ea typeface="+mj-ea"/>
                <a:cs typeface="Arial" panose="020B0604020202020204" pitchFamily="34" charset="0"/>
              </a:rPr>
              <a:t>제품군의 경우 </a:t>
            </a:r>
            <a:r>
              <a:rPr lang="en-US" altLang="ko-KR" sz="1000" b="1">
                <a:solidFill>
                  <a:srgbClr val="002997"/>
                </a:solidFill>
                <a:latin typeface="Arial" panose="020B0604020202020204" pitchFamily="34" charset="0"/>
                <a:ea typeface="+mj-ea"/>
                <a:cs typeface="Arial" panose="020B0604020202020204" pitchFamily="34" charset="0"/>
              </a:rPr>
              <a:t>Apple</a:t>
            </a:r>
            <a:r>
              <a:rPr lang="ko-KR" altLang="en-US" sz="1000" b="1">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10"/>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93" name="직사각형 92">
            <a:extLst>
              <a:ext uri="{FF2B5EF4-FFF2-40B4-BE49-F238E27FC236}">
                <a16:creationId xmlns:a16="http://schemas.microsoft.com/office/drawing/2014/main" id="{D517BBB8-21E3-4FA9-A5E3-BD5C091FA7A1}"/>
              </a:ext>
            </a:extLst>
          </p:cNvPr>
          <p:cNvSpPr/>
          <p:nvPr/>
        </p:nvSpPr>
        <p:spPr>
          <a:xfrm>
            <a:off x="6590813" y="3499746"/>
            <a:ext cx="576000" cy="48410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4" name="순서도: 연결자 93">
            <a:extLst>
              <a:ext uri="{FF2B5EF4-FFF2-40B4-BE49-F238E27FC236}">
                <a16:creationId xmlns:a16="http://schemas.microsoft.com/office/drawing/2014/main" id="{57BC2ECE-237A-4F6F-814A-CE3DC9C0C7C3}"/>
              </a:ext>
            </a:extLst>
          </p:cNvPr>
          <p:cNvSpPr/>
          <p:nvPr/>
        </p:nvSpPr>
        <p:spPr bwMode="auto">
          <a:xfrm>
            <a:off x="6513204" y="34367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145" name="직사각형 144">
            <a:extLst>
              <a:ext uri="{FF2B5EF4-FFF2-40B4-BE49-F238E27FC236}">
                <a16:creationId xmlns:a16="http://schemas.microsoft.com/office/drawing/2014/main" id="{476091A9-9B1A-4037-9898-2AD2A67CAC3D}"/>
              </a:ext>
            </a:extLst>
          </p:cNvPr>
          <p:cNvSpPr/>
          <p:nvPr/>
        </p:nvSpPr>
        <p:spPr>
          <a:xfrm>
            <a:off x="663570" y="4464000"/>
            <a:ext cx="428943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6" name="순서도: 연결자 145">
            <a:extLst>
              <a:ext uri="{FF2B5EF4-FFF2-40B4-BE49-F238E27FC236}">
                <a16:creationId xmlns:a16="http://schemas.microsoft.com/office/drawing/2014/main" id="{9BC3A11B-09B3-4CF7-A4FA-03F152F9D4A9}"/>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50" name="직사각형 149">
            <a:extLst>
              <a:ext uri="{FF2B5EF4-FFF2-40B4-BE49-F238E27FC236}">
                <a16:creationId xmlns:a16="http://schemas.microsoft.com/office/drawing/2014/main" id="{9CA583FC-20C9-480C-885F-FBEB618246DE}"/>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51" name="순서도: 연결자 150">
            <a:extLst>
              <a:ext uri="{FF2B5EF4-FFF2-40B4-BE49-F238E27FC236}">
                <a16:creationId xmlns:a16="http://schemas.microsoft.com/office/drawing/2014/main" id="{3EE81C35-E858-4A4C-9CCB-F28822EC1691}"/>
              </a:ext>
            </a:extLst>
          </p:cNvPr>
          <p:cNvSpPr/>
          <p:nvPr/>
        </p:nvSpPr>
        <p:spPr bwMode="auto">
          <a:xfrm>
            <a:off x="5000182" y="439634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97" name="직사각형 96">
            <a:extLst>
              <a:ext uri="{FF2B5EF4-FFF2-40B4-BE49-F238E27FC236}">
                <a16:creationId xmlns:a16="http://schemas.microsoft.com/office/drawing/2014/main" id="{69F50F64-6475-48EB-8A7C-4429983D66A1}"/>
              </a:ext>
            </a:extLst>
          </p:cNvPr>
          <p:cNvSpPr/>
          <p:nvPr/>
        </p:nvSpPr>
        <p:spPr>
          <a:xfrm>
            <a:off x="841984" y="4511796"/>
            <a:ext cx="1139215" cy="144000"/>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DFC44878-28D2-4913-A94A-651458903B91}"/>
              </a:ext>
            </a:extLst>
          </p:cNvPr>
          <p:cNvSpPr/>
          <p:nvPr/>
        </p:nvSpPr>
        <p:spPr bwMode="auto">
          <a:xfrm>
            <a:off x="769987" y="443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9EF4A90B-C2B6-4635-BDBE-2E40005AD938}"/>
              </a:ext>
            </a:extLst>
          </p:cNvPr>
          <p:cNvSpPr/>
          <p:nvPr/>
        </p:nvSpPr>
        <p:spPr>
          <a:xfrm>
            <a:off x="2241223" y="4584454"/>
            <a:ext cx="1101654" cy="36545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6E9BF4F8-C5EA-4D5F-90E5-B5812FCE983D}"/>
              </a:ext>
            </a:extLst>
          </p:cNvPr>
          <p:cNvSpPr/>
          <p:nvPr/>
        </p:nvSpPr>
        <p:spPr bwMode="auto">
          <a:xfrm>
            <a:off x="2169225" y="4509585"/>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48FADD91-0537-4259-8953-E1290F30CFB7}"/>
              </a:ext>
            </a:extLst>
          </p:cNvPr>
          <p:cNvSpPr/>
          <p:nvPr/>
        </p:nvSpPr>
        <p:spPr>
          <a:xfrm>
            <a:off x="5250365" y="4502217"/>
            <a:ext cx="864686" cy="180106"/>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0390DA2B-62E1-432D-809B-239955790C1E}"/>
              </a:ext>
            </a:extLst>
          </p:cNvPr>
          <p:cNvSpPr/>
          <p:nvPr/>
        </p:nvSpPr>
        <p:spPr bwMode="auto">
          <a:xfrm>
            <a:off x="5176704" y="442513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05" name="직사각형 104">
            <a:extLst>
              <a:ext uri="{FF2B5EF4-FFF2-40B4-BE49-F238E27FC236}">
                <a16:creationId xmlns:a16="http://schemas.microsoft.com/office/drawing/2014/main" id="{F3B185A5-AE14-4BF5-B9B2-DB99E39D7AEC}"/>
              </a:ext>
            </a:extLst>
          </p:cNvPr>
          <p:cNvSpPr/>
          <p:nvPr/>
        </p:nvSpPr>
        <p:spPr>
          <a:xfrm>
            <a:off x="6274866" y="4600241"/>
            <a:ext cx="891948" cy="32100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6" name="순서도: 연결자 105">
            <a:extLst>
              <a:ext uri="{FF2B5EF4-FFF2-40B4-BE49-F238E27FC236}">
                <a16:creationId xmlns:a16="http://schemas.microsoft.com/office/drawing/2014/main" id="{C4A2B468-9634-454C-8862-C4094F1ECE86}"/>
              </a:ext>
            </a:extLst>
          </p:cNvPr>
          <p:cNvSpPr/>
          <p:nvPr/>
        </p:nvSpPr>
        <p:spPr bwMode="auto">
          <a:xfrm>
            <a:off x="6201205" y="4523155"/>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1AB12D6B-3BF0-4FCA-9D04-68AE9E21123A}"/>
              </a:ext>
            </a:extLst>
          </p:cNvPr>
          <p:cNvSpPr/>
          <p:nvPr/>
        </p:nvSpPr>
        <p:spPr>
          <a:xfrm>
            <a:off x="651277"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5E5157D3-4566-4592-880A-240FC6EC4F2C}"/>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13" name="직사각형 112">
            <a:extLst>
              <a:ext uri="{FF2B5EF4-FFF2-40B4-BE49-F238E27FC236}">
                <a16:creationId xmlns:a16="http://schemas.microsoft.com/office/drawing/2014/main" id="{35EF68AC-60E2-45D8-972E-8B3C55352D50}"/>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B7405961-D9AF-4FB6-B60C-651C3B9B7312}"/>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7" name="직사각형 116">
            <a:extLst>
              <a:ext uri="{FF2B5EF4-FFF2-40B4-BE49-F238E27FC236}">
                <a16:creationId xmlns:a16="http://schemas.microsoft.com/office/drawing/2014/main" id="{BA1A5CA5-8DE2-4A1A-BFE5-9AC1C444C74E}"/>
              </a:ext>
            </a:extLst>
          </p:cNvPr>
          <p:cNvSpPr/>
          <p:nvPr/>
        </p:nvSpPr>
        <p:spPr>
          <a:xfrm>
            <a:off x="5067300" y="5379678"/>
            <a:ext cx="2075249" cy="75442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0" name="직사각형 119">
            <a:extLst>
              <a:ext uri="{FF2B5EF4-FFF2-40B4-BE49-F238E27FC236}">
                <a16:creationId xmlns:a16="http://schemas.microsoft.com/office/drawing/2014/main" id="{D2A30B78-798B-415F-B96F-D56C7323AA74}"/>
              </a:ext>
            </a:extLst>
          </p:cNvPr>
          <p:cNvSpPr/>
          <p:nvPr/>
        </p:nvSpPr>
        <p:spPr>
          <a:xfrm>
            <a:off x="7343378" y="5378202"/>
            <a:ext cx="2075249" cy="75589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1" name="순서도: 연결자 120">
            <a:extLst>
              <a:ext uri="{FF2B5EF4-FFF2-40B4-BE49-F238E27FC236}">
                <a16:creationId xmlns:a16="http://schemas.microsoft.com/office/drawing/2014/main" id="{6E1558E3-833E-4004-B741-1235B724ADED}"/>
              </a:ext>
            </a:extLst>
          </p:cNvPr>
          <p:cNvSpPr/>
          <p:nvPr/>
        </p:nvSpPr>
        <p:spPr bwMode="auto">
          <a:xfrm>
            <a:off x="50070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22" name="순서도: 연결자 121">
            <a:extLst>
              <a:ext uri="{FF2B5EF4-FFF2-40B4-BE49-F238E27FC236}">
                <a16:creationId xmlns:a16="http://schemas.microsoft.com/office/drawing/2014/main" id="{DE257A82-8771-4D66-829A-39566B588591}"/>
              </a:ext>
            </a:extLst>
          </p:cNvPr>
          <p:cNvSpPr/>
          <p:nvPr/>
        </p:nvSpPr>
        <p:spPr bwMode="auto">
          <a:xfrm>
            <a:off x="726668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5" name="차트 134">
                <a:extLst>
                  <a:ext uri="{FF2B5EF4-FFF2-40B4-BE49-F238E27FC236}">
                    <a16:creationId xmlns:a16="http://schemas.microsoft.com/office/drawing/2014/main" id="{05783B11-027A-4FC1-B4C4-20311BEA97C1}"/>
                  </a:ext>
                </a:extLst>
              </p:cNvPr>
              <p:cNvGraphicFramePr/>
              <p:nvPr/>
            </p:nvGraphicFramePr>
            <p:xfrm>
              <a:off x="665117" y="3425141"/>
              <a:ext cx="4279228" cy="898352"/>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35" name="차트 134">
                <a:extLst>
                  <a:ext uri="{FF2B5EF4-FFF2-40B4-BE49-F238E27FC236}">
                    <a16:creationId xmlns:a16="http://schemas.microsoft.com/office/drawing/2014/main" id="{05783B11-027A-4FC1-B4C4-20311BEA97C1}"/>
                  </a:ext>
                </a:extLst>
              </p:cNvPr>
              <p:cNvPicPr>
                <a:picLocks noGrp="1" noRot="1" noChangeAspect="1" noMove="1" noResize="1" noEditPoints="1" noAdjustHandles="1" noChangeArrowheads="1" noChangeShapeType="1"/>
              </p:cNvPicPr>
              <p:nvPr/>
            </p:nvPicPr>
            <p:blipFill>
              <a:blip r:embed="rId12"/>
              <a:stretch>
                <a:fillRect/>
              </a:stretch>
            </p:blipFill>
            <p:spPr>
              <a:xfrm>
                <a:off x="665117" y="3425141"/>
                <a:ext cx="4279228" cy="898352"/>
              </a:xfrm>
              <a:prstGeom prst="rect">
                <a:avLst/>
              </a:prstGeom>
            </p:spPr>
          </p:pic>
        </mc:Fallback>
      </mc:AlternateContent>
      <p:sp>
        <p:nvSpPr>
          <p:cNvPr id="137" name="직사각형 136">
            <a:extLst>
              <a:ext uri="{FF2B5EF4-FFF2-40B4-BE49-F238E27FC236}">
                <a16:creationId xmlns:a16="http://schemas.microsoft.com/office/drawing/2014/main" id="{1DECDC2B-F9F4-4D5E-80AA-6D38E44AA128}"/>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순서도: 연결자 137">
            <a:extLst>
              <a:ext uri="{FF2B5EF4-FFF2-40B4-BE49-F238E27FC236}">
                <a16:creationId xmlns:a16="http://schemas.microsoft.com/office/drawing/2014/main" id="{2A61058F-4490-4572-B596-97F9FFCA95C7}"/>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A3381A0B-A544-4B40-9EB9-86B68C113B0D}"/>
                  </a:ext>
                </a:extLst>
              </p:cNvPr>
              <p:cNvGraphicFramePr/>
              <p:nvPr/>
            </p:nvGraphicFramePr>
            <p:xfrm>
              <a:off x="662400" y="5382633"/>
              <a:ext cx="2109831" cy="75034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76" name="차트 75">
                <a:extLst>
                  <a:ext uri="{FF2B5EF4-FFF2-40B4-BE49-F238E27FC236}">
                    <a16:creationId xmlns:a16="http://schemas.microsoft.com/office/drawing/2014/main" id="{A3381A0B-A544-4B40-9EB9-86B68C113B0D}"/>
                  </a:ext>
                </a:extLst>
              </p:cNvPr>
              <p:cNvPicPr>
                <a:picLocks noGrp="1" noRot="1" noChangeAspect="1" noMove="1" noResize="1" noEditPoints="1" noAdjustHandles="1" noChangeArrowheads="1" noChangeShapeType="1"/>
              </p:cNvPicPr>
              <p:nvPr/>
            </p:nvPicPr>
            <p:blipFill>
              <a:blip r:embed="rId14"/>
              <a:stretch>
                <a:fillRect/>
              </a:stretch>
            </p:blipFill>
            <p:spPr>
              <a:xfrm>
                <a:off x="662400" y="5382633"/>
                <a:ext cx="2109831" cy="75034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9" name="차트 78">
                <a:extLst>
                  <a:ext uri="{FF2B5EF4-FFF2-40B4-BE49-F238E27FC236}">
                    <a16:creationId xmlns:a16="http://schemas.microsoft.com/office/drawing/2014/main" id="{3592E784-32FF-4491-ADCA-688D9DEDFBF3}"/>
                  </a:ext>
                </a:extLst>
              </p:cNvPr>
              <p:cNvGraphicFramePr/>
              <p:nvPr/>
            </p:nvGraphicFramePr>
            <p:xfrm>
              <a:off x="5064512" y="5383138"/>
              <a:ext cx="2078037" cy="75096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79" name="차트 78">
                <a:extLst>
                  <a:ext uri="{FF2B5EF4-FFF2-40B4-BE49-F238E27FC236}">
                    <a16:creationId xmlns:a16="http://schemas.microsoft.com/office/drawing/2014/main" id="{3592E784-32FF-4491-ADCA-688D9DEDFBF3}"/>
                  </a:ext>
                </a:extLst>
              </p:cNvPr>
              <p:cNvPicPr>
                <a:picLocks noGrp="1" noRot="1" noChangeAspect="1" noMove="1" noResize="1" noEditPoints="1" noAdjustHandles="1" noChangeArrowheads="1" noChangeShapeType="1"/>
              </p:cNvPicPr>
              <p:nvPr/>
            </p:nvPicPr>
            <p:blipFill>
              <a:blip r:embed="rId16"/>
              <a:stretch>
                <a:fillRect/>
              </a:stretch>
            </p:blipFill>
            <p:spPr>
              <a:xfrm>
                <a:off x="5064512" y="5383138"/>
                <a:ext cx="2078037" cy="75096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0" name="차트 79">
                <a:extLst>
                  <a:ext uri="{FF2B5EF4-FFF2-40B4-BE49-F238E27FC236}">
                    <a16:creationId xmlns:a16="http://schemas.microsoft.com/office/drawing/2014/main" id="{6FC0BE80-F903-4E5A-B70F-B1D1FF1DA381}"/>
                  </a:ext>
                </a:extLst>
              </p:cNvPr>
              <p:cNvGraphicFramePr/>
              <p:nvPr/>
            </p:nvGraphicFramePr>
            <p:xfrm>
              <a:off x="7343378" y="5389017"/>
              <a:ext cx="2075249" cy="740378"/>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80" name="차트 79">
                <a:extLst>
                  <a:ext uri="{FF2B5EF4-FFF2-40B4-BE49-F238E27FC236}">
                    <a16:creationId xmlns:a16="http://schemas.microsoft.com/office/drawing/2014/main" id="{6FC0BE80-F903-4E5A-B70F-B1D1FF1DA381}"/>
                  </a:ext>
                </a:extLst>
              </p:cNvPr>
              <p:cNvPicPr>
                <a:picLocks noGrp="1" noRot="1" noChangeAspect="1" noMove="1" noResize="1" noEditPoints="1" noAdjustHandles="1" noChangeArrowheads="1" noChangeShapeType="1"/>
              </p:cNvPicPr>
              <p:nvPr/>
            </p:nvPicPr>
            <p:blipFill>
              <a:blip r:embed="rId18"/>
              <a:stretch>
                <a:fillRect/>
              </a:stretch>
            </p:blipFill>
            <p:spPr>
              <a:xfrm>
                <a:off x="7343378" y="5389017"/>
                <a:ext cx="2075249" cy="74037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7" name="차트 86">
                <a:extLst>
                  <a:ext uri="{FF2B5EF4-FFF2-40B4-BE49-F238E27FC236}">
                    <a16:creationId xmlns:a16="http://schemas.microsoft.com/office/drawing/2014/main" id="{D522C8B3-BCD7-47A5-9C82-40BBFB3122CE}"/>
                  </a:ext>
                </a:extLst>
              </p:cNvPr>
              <p:cNvGraphicFramePr/>
              <p:nvPr/>
            </p:nvGraphicFramePr>
            <p:xfrm>
              <a:off x="2877749" y="5382634"/>
              <a:ext cx="2075249" cy="74676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87" name="차트 86">
                <a:extLst>
                  <a:ext uri="{FF2B5EF4-FFF2-40B4-BE49-F238E27FC236}">
                    <a16:creationId xmlns:a16="http://schemas.microsoft.com/office/drawing/2014/main" id="{D522C8B3-BCD7-47A5-9C82-40BBFB3122CE}"/>
                  </a:ext>
                </a:extLst>
              </p:cNvPr>
              <p:cNvPicPr>
                <a:picLocks noGrp="1" noRot="1" noChangeAspect="1" noMove="1" noResize="1" noEditPoints="1" noAdjustHandles="1" noChangeArrowheads="1" noChangeShapeType="1"/>
              </p:cNvPicPr>
              <p:nvPr/>
            </p:nvPicPr>
            <p:blipFill>
              <a:blip r:embed="rId20"/>
              <a:stretch>
                <a:fillRect/>
              </a:stretch>
            </p:blipFill>
            <p:spPr>
              <a:xfrm>
                <a:off x="2877749" y="5382634"/>
                <a:ext cx="2075249" cy="746760"/>
              </a:xfrm>
              <a:prstGeom prst="rect">
                <a:avLst/>
              </a:prstGeom>
            </p:spPr>
          </p:pic>
        </mc:Fallback>
      </mc:AlternateContent>
      <p:sp>
        <p:nvSpPr>
          <p:cNvPr id="88" name="TextBox 87">
            <a:extLst>
              <a:ext uri="{FF2B5EF4-FFF2-40B4-BE49-F238E27FC236}">
                <a16:creationId xmlns:a16="http://schemas.microsoft.com/office/drawing/2014/main" id="{8C6FD24F-DA40-4A1E-8FE2-77817A14EB1A}"/>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2020</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RA</a:t>
            </a:r>
            <a:r>
              <a:rPr lang="ko-KR" altLang="en-US" sz="600" dirty="0">
                <a:solidFill>
                  <a:srgbClr val="000000"/>
                </a:solidFill>
                <a:latin typeface="Arial" panose="020B0604020202020204" pitchFamily="34" charset="0"/>
                <a:ea typeface="맑은 고딕"/>
                <a:cs typeface="Arial" panose="020B0604020202020204" pitchFamily="34" charset="0"/>
              </a:rPr>
              <a:t>양면의 경우 변동수준이 미미하고</a:t>
            </a:r>
            <a:r>
              <a:rPr lang="en-US" altLang="ko-KR" sz="600" dirty="0">
                <a:solidFill>
                  <a:srgbClr val="000000"/>
                </a:solidFill>
                <a:latin typeface="Arial" panose="020B0604020202020204" pitchFamily="34" charset="0"/>
                <a:ea typeface="맑은 고딕"/>
                <a:cs typeface="Arial" panose="020B0604020202020204" pitchFamily="34" charset="0"/>
              </a:rPr>
              <a:t>, 2021</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RA</a:t>
            </a:r>
            <a:r>
              <a:rPr lang="ko-KR" altLang="en-US" sz="600" dirty="0">
                <a:solidFill>
                  <a:srgbClr val="000000"/>
                </a:solidFill>
                <a:latin typeface="Arial" panose="020B0604020202020204" pitchFamily="34" charset="0"/>
                <a:ea typeface="맑은 고딕"/>
                <a:cs typeface="Arial" panose="020B0604020202020204" pitchFamily="34" charset="0"/>
              </a:rPr>
              <a:t>단면 및 양면의 경우 변동액의 </a:t>
            </a:r>
            <a:r>
              <a:rPr lang="en-US" altLang="ko-KR" sz="600" dirty="0">
                <a:solidFill>
                  <a:srgbClr val="000000"/>
                </a:solidFill>
                <a:latin typeface="Arial" panose="020B0604020202020204" pitchFamily="34" charset="0"/>
                <a:ea typeface="맑은 고딕"/>
                <a:cs typeface="Arial" panose="020B0604020202020204" pitchFamily="34" charset="0"/>
              </a:rPr>
              <a:t>99%</a:t>
            </a:r>
            <a:r>
              <a:rPr lang="ko-KR" altLang="en-US" sz="600" dirty="0">
                <a:solidFill>
                  <a:srgbClr val="000000"/>
                </a:solidFill>
                <a:latin typeface="Arial" panose="020B0604020202020204" pitchFamily="34" charset="0"/>
                <a:ea typeface="맑은 고딕"/>
                <a:cs typeface="Arial" panose="020B0604020202020204" pitchFamily="34" charset="0"/>
              </a:rPr>
              <a:t>이상이</a:t>
            </a:r>
            <a:r>
              <a:rPr lang="en-US" altLang="ko-KR" sz="600" dirty="0">
                <a:solidFill>
                  <a:srgbClr val="000000"/>
                </a:solidFill>
                <a:latin typeface="Arial" panose="020B0604020202020204" pitchFamily="34" charset="0"/>
                <a:ea typeface="맑은 고딕"/>
                <a:cs typeface="Arial" panose="020B0604020202020204" pitchFamily="34" charset="0"/>
              </a:rPr>
              <a:t> Q</a:t>
            </a:r>
            <a:r>
              <a:rPr lang="ko-KR" altLang="en-US" sz="600" dirty="0">
                <a:solidFill>
                  <a:srgbClr val="000000"/>
                </a:solidFill>
                <a:latin typeface="Arial" panose="020B0604020202020204" pitchFamily="34" charset="0"/>
                <a:ea typeface="맑은 고딕"/>
                <a:cs typeface="Arial" panose="020B0604020202020204" pitchFamily="34" charset="0"/>
              </a:rPr>
              <a:t>변화로 인하여 발생하여 별도의 분석을 수행하지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15" name="직사각형 114">
            <a:extLst>
              <a:ext uri="{FF2B5EF4-FFF2-40B4-BE49-F238E27FC236}">
                <a16:creationId xmlns:a16="http://schemas.microsoft.com/office/drawing/2014/main" id="{5DD92344-B27D-4696-9B38-BFCDF6601DFE}"/>
              </a:ext>
            </a:extLst>
          </p:cNvPr>
          <p:cNvSpPr/>
          <p:nvPr/>
        </p:nvSpPr>
        <p:spPr>
          <a:xfrm>
            <a:off x="2173892" y="3543291"/>
            <a:ext cx="577961" cy="4639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354C1EFD-F6E1-45ED-81A5-B263C48A44CB}"/>
              </a:ext>
            </a:extLst>
          </p:cNvPr>
          <p:cNvSpPr/>
          <p:nvPr/>
        </p:nvSpPr>
        <p:spPr bwMode="auto">
          <a:xfrm>
            <a:off x="2093395" y="34712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74" name="직사각형 73">
            <a:extLst>
              <a:ext uri="{FF2B5EF4-FFF2-40B4-BE49-F238E27FC236}">
                <a16:creationId xmlns:a16="http://schemas.microsoft.com/office/drawing/2014/main" id="{FE11B9F7-DB01-4273-8E5F-7991D4CA588C}"/>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AC7F503F-F1DC-4F67-BE21-0C6F710358D7}"/>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267A6D92-9BC7-4B50-A296-88FB30263663}"/>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5207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4" name="차트 133">
                <a:extLst>
                  <a:ext uri="{FF2B5EF4-FFF2-40B4-BE49-F238E27FC236}">
                    <a16:creationId xmlns:a16="http://schemas.microsoft.com/office/drawing/2014/main" id="{CF953CAA-8C7C-4C54-A664-DC2A9228B956}"/>
                  </a:ext>
                </a:extLst>
              </p:cNvPr>
              <p:cNvGraphicFramePr/>
              <p:nvPr/>
            </p:nvGraphicFramePr>
            <p:xfrm>
              <a:off x="658833" y="5379679"/>
              <a:ext cx="4285511" cy="75442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4" name="차트 133">
                <a:extLst>
                  <a:ext uri="{FF2B5EF4-FFF2-40B4-BE49-F238E27FC236}">
                    <a16:creationId xmlns:a16="http://schemas.microsoft.com/office/drawing/2014/main" id="{CF953CAA-8C7C-4C54-A664-DC2A9228B956}"/>
                  </a:ext>
                </a:extLst>
              </p:cNvPr>
              <p:cNvPicPr>
                <a:picLocks noGrp="1" noRot="1" noChangeAspect="1" noMove="1" noResize="1" noEditPoints="1" noAdjustHandles="1" noChangeArrowheads="1" noChangeShapeType="1"/>
              </p:cNvPicPr>
              <p:nvPr/>
            </p:nvPicPr>
            <p:blipFill>
              <a:blip r:embed="rId4"/>
              <a:stretch>
                <a:fillRect/>
              </a:stretch>
            </p:blipFill>
            <p:spPr>
              <a:xfrm>
                <a:off x="658833" y="5379679"/>
                <a:ext cx="4285511"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3" name="차트 72">
                <a:extLst>
                  <a:ext uri="{FF2B5EF4-FFF2-40B4-BE49-F238E27FC236}">
                    <a16:creationId xmlns:a16="http://schemas.microsoft.com/office/drawing/2014/main" id="{5E26BE27-6E51-42DA-B692-DA8842AF2A90}"/>
                  </a:ext>
                </a:extLst>
              </p:cNvPr>
              <p:cNvGraphicFramePr/>
              <p:nvPr/>
            </p:nvGraphicFramePr>
            <p:xfrm>
              <a:off x="665308" y="4465064"/>
              <a:ext cx="4287692" cy="78604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3" name="차트 72">
                <a:extLst>
                  <a:ext uri="{FF2B5EF4-FFF2-40B4-BE49-F238E27FC236}">
                    <a16:creationId xmlns:a16="http://schemas.microsoft.com/office/drawing/2014/main" id="{5E26BE27-6E51-42DA-B692-DA8842AF2A90}"/>
                  </a:ext>
                </a:extLst>
              </p:cNvPr>
              <p:cNvPicPr>
                <a:picLocks noGrp="1" noRot="1" noChangeAspect="1" noMove="1" noResize="1" noEditPoints="1" noAdjustHandles="1" noChangeArrowheads="1" noChangeShapeType="1"/>
              </p:cNvPicPr>
              <p:nvPr/>
            </p:nvPicPr>
            <p:blipFill>
              <a:blip r:embed="rId6"/>
              <a:stretch>
                <a:fillRect/>
              </a:stretch>
            </p:blipFill>
            <p:spPr>
              <a:xfrm>
                <a:off x="665308" y="4465064"/>
                <a:ext cx="4287692" cy="78604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4" name="차트 73">
                <a:extLst>
                  <a:ext uri="{FF2B5EF4-FFF2-40B4-BE49-F238E27FC236}">
                    <a16:creationId xmlns:a16="http://schemas.microsoft.com/office/drawing/2014/main" id="{5A0FE9E5-7622-460D-9FA2-E1EFBFFAC548}"/>
                  </a:ext>
                </a:extLst>
              </p:cNvPr>
              <p:cNvGraphicFramePr/>
              <p:nvPr/>
            </p:nvGraphicFramePr>
            <p:xfrm>
              <a:off x="5072104" y="4462374"/>
              <a:ext cx="4357645" cy="781168"/>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4" name="차트 73">
                <a:extLst>
                  <a:ext uri="{FF2B5EF4-FFF2-40B4-BE49-F238E27FC236}">
                    <a16:creationId xmlns:a16="http://schemas.microsoft.com/office/drawing/2014/main" id="{5A0FE9E5-7622-460D-9FA2-E1EFBFFAC548}"/>
                  </a:ext>
                </a:extLst>
              </p:cNvPr>
              <p:cNvPicPr>
                <a:picLocks noGrp="1" noRot="1" noChangeAspect="1" noMove="1" noResize="1" noEditPoints="1" noAdjustHandles="1" noChangeArrowheads="1" noChangeShapeType="1"/>
              </p:cNvPicPr>
              <p:nvPr/>
            </p:nvPicPr>
            <p:blipFill>
              <a:blip r:embed="rId8"/>
              <a:stretch>
                <a:fillRect/>
              </a:stretch>
            </p:blipFill>
            <p:spPr>
              <a:xfrm>
                <a:off x="5072104" y="4462374"/>
                <a:ext cx="4357645" cy="78116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10"/>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(11/23)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Normal</a:t>
            </a:r>
            <a:r>
              <a:rPr lang="ko-KR" altLang="en-US" sz="1000" b="1" dirty="0">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세부적으로 </a:t>
            </a:r>
            <a:r>
              <a:rPr lang="ko-KR" altLang="en-US" sz="1000" b="1" dirty="0" err="1">
                <a:solidFill>
                  <a:srgbClr val="002997"/>
                </a:solidFill>
                <a:latin typeface="Arial" panose="020B0604020202020204" pitchFamily="34" charset="0"/>
                <a:ea typeface="+mj-ea"/>
                <a:cs typeface="Arial" panose="020B0604020202020204" pitchFamily="34" charset="0"/>
              </a:rPr>
              <a:t>무선이어폰</a:t>
            </a:r>
            <a:r>
              <a:rPr lang="ko-KR" altLang="en-US" sz="1000" b="1" dirty="0">
                <a:solidFill>
                  <a:srgbClr val="002997"/>
                </a:solidFill>
                <a:latin typeface="Arial" panose="020B0604020202020204" pitchFamily="34" charset="0"/>
                <a:ea typeface="+mj-ea"/>
                <a:cs typeface="Arial" panose="020B0604020202020204" pitchFamily="34" charset="0"/>
              </a:rPr>
              <a:t> 중 메인</a:t>
            </a:r>
            <a:r>
              <a:rPr lang="en-US" altLang="ko-KR" sz="1000" b="1" dirty="0">
                <a:solidFill>
                  <a:srgbClr val="002997"/>
                </a:solidFill>
                <a:latin typeface="Arial" panose="020B0604020202020204" pitchFamily="34" charset="0"/>
                <a:ea typeface="+mj-ea"/>
                <a:cs typeface="Arial" panose="020B0604020202020204" pitchFamily="34" charset="0"/>
              </a:rPr>
              <a:t>FPCB </a:t>
            </a:r>
            <a:r>
              <a:rPr lang="ko-KR" altLang="en-US" sz="1000" b="1" dirty="0">
                <a:solidFill>
                  <a:srgbClr val="002997"/>
                </a:solidFill>
                <a:latin typeface="Arial" panose="020B0604020202020204" pitchFamily="34" charset="0"/>
                <a:ea typeface="+mj-ea"/>
                <a:cs typeface="Arial" panose="020B0604020202020204" pitchFamily="34" charset="0"/>
              </a:rPr>
              <a:t>제품군의 경우 </a:t>
            </a:r>
            <a:r>
              <a:rPr lang="en-US" altLang="ko-KR" sz="1000" b="1" dirty="0">
                <a:solidFill>
                  <a:srgbClr val="002997"/>
                </a:solidFill>
                <a:latin typeface="Arial" panose="020B0604020202020204" pitchFamily="34" charset="0"/>
                <a:ea typeface="+mj-ea"/>
                <a:cs typeface="Arial" panose="020B0604020202020204" pitchFamily="34" charset="0"/>
              </a:rPr>
              <a:t>Apple</a:t>
            </a:r>
            <a:r>
              <a:rPr lang="ko-KR" altLang="en-US" sz="1000" b="1" dirty="0">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12"/>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95" name="직사각형 94">
            <a:extLst>
              <a:ext uri="{FF2B5EF4-FFF2-40B4-BE49-F238E27FC236}">
                <a16:creationId xmlns:a16="http://schemas.microsoft.com/office/drawing/2014/main" id="{50B16353-FF13-4BCC-BDBB-2488E2F796FC}"/>
              </a:ext>
            </a:extLst>
          </p:cNvPr>
          <p:cNvSpPr/>
          <p:nvPr/>
        </p:nvSpPr>
        <p:spPr>
          <a:xfrm>
            <a:off x="7295853" y="3872973"/>
            <a:ext cx="576000" cy="2110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6" name="순서도: 연결자 95">
            <a:extLst>
              <a:ext uri="{FF2B5EF4-FFF2-40B4-BE49-F238E27FC236}">
                <a16:creationId xmlns:a16="http://schemas.microsoft.com/office/drawing/2014/main" id="{CCB02AD5-2997-41EF-98A7-9974E7985629}"/>
              </a:ext>
            </a:extLst>
          </p:cNvPr>
          <p:cNvSpPr/>
          <p:nvPr/>
        </p:nvSpPr>
        <p:spPr bwMode="auto">
          <a:xfrm>
            <a:off x="7231889" y="37803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145" name="직사각형 144">
            <a:extLst>
              <a:ext uri="{FF2B5EF4-FFF2-40B4-BE49-F238E27FC236}">
                <a16:creationId xmlns:a16="http://schemas.microsoft.com/office/drawing/2014/main" id="{476091A9-9B1A-4037-9898-2AD2A67CAC3D}"/>
              </a:ext>
            </a:extLst>
          </p:cNvPr>
          <p:cNvSpPr/>
          <p:nvPr/>
        </p:nvSpPr>
        <p:spPr>
          <a:xfrm>
            <a:off x="658832" y="4464000"/>
            <a:ext cx="4294167"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6" name="순서도: 연결자 145">
            <a:extLst>
              <a:ext uri="{FF2B5EF4-FFF2-40B4-BE49-F238E27FC236}">
                <a16:creationId xmlns:a16="http://schemas.microsoft.com/office/drawing/2014/main" id="{9BC3A11B-09B3-4CF7-A4FA-03F152F9D4A9}"/>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50" name="직사각형 149">
            <a:extLst>
              <a:ext uri="{FF2B5EF4-FFF2-40B4-BE49-F238E27FC236}">
                <a16:creationId xmlns:a16="http://schemas.microsoft.com/office/drawing/2014/main" id="{9CA583FC-20C9-480C-885F-FBEB618246DE}"/>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51" name="순서도: 연결자 150">
            <a:extLst>
              <a:ext uri="{FF2B5EF4-FFF2-40B4-BE49-F238E27FC236}">
                <a16:creationId xmlns:a16="http://schemas.microsoft.com/office/drawing/2014/main" id="{3EE81C35-E858-4A4C-9CCB-F28822EC1691}"/>
              </a:ext>
            </a:extLst>
          </p:cNvPr>
          <p:cNvSpPr/>
          <p:nvPr/>
        </p:nvSpPr>
        <p:spPr bwMode="auto">
          <a:xfrm>
            <a:off x="5000182" y="439634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9</a:t>
            </a:r>
            <a:endParaRPr lang="ko-KR" altLang="en-US" sz="800" b="1" kern="0" dirty="0">
              <a:solidFill>
                <a:srgbClr val="FFFFFF"/>
              </a:solidFill>
              <a:cs typeface="Arial" panose="020B0604020202020204" pitchFamily="34" charset="0"/>
            </a:endParaRPr>
          </a:p>
        </p:txBody>
      </p:sp>
      <p:sp>
        <p:nvSpPr>
          <p:cNvPr id="97" name="직사각형 96">
            <a:extLst>
              <a:ext uri="{FF2B5EF4-FFF2-40B4-BE49-F238E27FC236}">
                <a16:creationId xmlns:a16="http://schemas.microsoft.com/office/drawing/2014/main" id="{69F50F64-6475-48EB-8A7C-4429983D66A1}"/>
              </a:ext>
            </a:extLst>
          </p:cNvPr>
          <p:cNvSpPr/>
          <p:nvPr/>
        </p:nvSpPr>
        <p:spPr>
          <a:xfrm>
            <a:off x="838548" y="4777249"/>
            <a:ext cx="1139215" cy="197697"/>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DFC44878-28D2-4913-A94A-651458903B91}"/>
              </a:ext>
            </a:extLst>
          </p:cNvPr>
          <p:cNvSpPr/>
          <p:nvPr/>
        </p:nvSpPr>
        <p:spPr bwMode="auto">
          <a:xfrm>
            <a:off x="766551" y="470238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48FADD91-0537-4259-8953-E1290F30CFB7}"/>
              </a:ext>
            </a:extLst>
          </p:cNvPr>
          <p:cNvSpPr/>
          <p:nvPr/>
        </p:nvSpPr>
        <p:spPr>
          <a:xfrm>
            <a:off x="5292171" y="4502217"/>
            <a:ext cx="1141966" cy="180106"/>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0390DA2B-62E1-432D-809B-239955790C1E}"/>
              </a:ext>
            </a:extLst>
          </p:cNvPr>
          <p:cNvSpPr/>
          <p:nvPr/>
        </p:nvSpPr>
        <p:spPr bwMode="auto">
          <a:xfrm>
            <a:off x="5218510" y="442513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1AB12D6B-3BF0-4FCA-9D04-68AE9E21123A}"/>
              </a:ext>
            </a:extLst>
          </p:cNvPr>
          <p:cNvSpPr/>
          <p:nvPr/>
        </p:nvSpPr>
        <p:spPr>
          <a:xfrm>
            <a:off x="658833" y="5379679"/>
            <a:ext cx="427795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5E5157D3-4566-4592-880A-240FC6EC4F2C}"/>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5" name="차트 134">
                <a:extLst>
                  <a:ext uri="{FF2B5EF4-FFF2-40B4-BE49-F238E27FC236}">
                    <a16:creationId xmlns:a16="http://schemas.microsoft.com/office/drawing/2014/main" id="{05783B11-027A-4FC1-B4C4-20311BEA97C1}"/>
                  </a:ext>
                </a:extLst>
              </p:cNvPr>
              <p:cNvGraphicFramePr/>
              <p:nvPr/>
            </p:nvGraphicFramePr>
            <p:xfrm>
              <a:off x="665117" y="3425141"/>
              <a:ext cx="4279228" cy="89835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35" name="차트 134">
                <a:extLst>
                  <a:ext uri="{FF2B5EF4-FFF2-40B4-BE49-F238E27FC236}">
                    <a16:creationId xmlns:a16="http://schemas.microsoft.com/office/drawing/2014/main" id="{05783B11-027A-4FC1-B4C4-20311BEA97C1}"/>
                  </a:ext>
                </a:extLst>
              </p:cNvPr>
              <p:cNvPicPr>
                <a:picLocks noGrp="1" noRot="1" noChangeAspect="1" noMove="1" noResize="1" noEditPoints="1" noAdjustHandles="1" noChangeArrowheads="1" noChangeShapeType="1"/>
              </p:cNvPicPr>
              <p:nvPr/>
            </p:nvPicPr>
            <p:blipFill>
              <a:blip r:embed="rId14"/>
              <a:stretch>
                <a:fillRect/>
              </a:stretch>
            </p:blipFill>
            <p:spPr>
              <a:xfrm>
                <a:off x="665117" y="3425141"/>
                <a:ext cx="4279228" cy="898352"/>
              </a:xfrm>
              <a:prstGeom prst="rect">
                <a:avLst/>
              </a:prstGeom>
            </p:spPr>
          </p:pic>
        </mc:Fallback>
      </mc:AlternateContent>
      <p:sp>
        <p:nvSpPr>
          <p:cNvPr id="137" name="직사각형 136">
            <a:extLst>
              <a:ext uri="{FF2B5EF4-FFF2-40B4-BE49-F238E27FC236}">
                <a16:creationId xmlns:a16="http://schemas.microsoft.com/office/drawing/2014/main" id="{1DECDC2B-F9F4-4D5E-80AA-6D38E44AA128}"/>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순서도: 연결자 137">
            <a:extLst>
              <a:ext uri="{FF2B5EF4-FFF2-40B4-BE49-F238E27FC236}">
                <a16:creationId xmlns:a16="http://schemas.microsoft.com/office/drawing/2014/main" id="{2A61058F-4490-4572-B596-97F9FFCA95C7}"/>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4B7FAAB1-59B9-417B-B5C6-A0B5AE45F8D6}"/>
              </a:ext>
            </a:extLst>
          </p:cNvPr>
          <p:cNvSpPr/>
          <p:nvPr/>
        </p:nvSpPr>
        <p:spPr>
          <a:xfrm>
            <a:off x="8067460" y="4770080"/>
            <a:ext cx="1141967" cy="144000"/>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9" name="순서도: 연결자 108">
            <a:extLst>
              <a:ext uri="{FF2B5EF4-FFF2-40B4-BE49-F238E27FC236}">
                <a16:creationId xmlns:a16="http://schemas.microsoft.com/office/drawing/2014/main" id="{EFF30FC2-F476-453F-898F-0A66C03C48BA}"/>
              </a:ext>
            </a:extLst>
          </p:cNvPr>
          <p:cNvSpPr/>
          <p:nvPr/>
        </p:nvSpPr>
        <p:spPr bwMode="auto">
          <a:xfrm>
            <a:off x="7993800" y="469299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24" name="직사각형 123">
            <a:extLst>
              <a:ext uri="{FF2B5EF4-FFF2-40B4-BE49-F238E27FC236}">
                <a16:creationId xmlns:a16="http://schemas.microsoft.com/office/drawing/2014/main" id="{9995F30E-8024-4200-BA48-43EE331A223F}"/>
              </a:ext>
            </a:extLst>
          </p:cNvPr>
          <p:cNvSpPr/>
          <p:nvPr/>
        </p:nvSpPr>
        <p:spPr>
          <a:xfrm>
            <a:off x="5067300" y="5379679"/>
            <a:ext cx="21780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5" name="순서도: 연결자 124">
            <a:extLst>
              <a:ext uri="{FF2B5EF4-FFF2-40B4-BE49-F238E27FC236}">
                <a16:creationId xmlns:a16="http://schemas.microsoft.com/office/drawing/2014/main" id="{FC8F9F7C-3C2A-4145-A58F-109B78E8AD74}"/>
              </a:ext>
            </a:extLst>
          </p:cNvPr>
          <p:cNvSpPr/>
          <p:nvPr/>
        </p:nvSpPr>
        <p:spPr bwMode="auto">
          <a:xfrm>
            <a:off x="5006423"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28" name="직사각형 127">
            <a:extLst>
              <a:ext uri="{FF2B5EF4-FFF2-40B4-BE49-F238E27FC236}">
                <a16:creationId xmlns:a16="http://schemas.microsoft.com/office/drawing/2014/main" id="{B2B99270-167B-4363-80E4-5E6691EFFCB3}"/>
              </a:ext>
            </a:extLst>
          </p:cNvPr>
          <p:cNvSpPr/>
          <p:nvPr/>
        </p:nvSpPr>
        <p:spPr>
          <a:xfrm>
            <a:off x="7306227" y="5379679"/>
            <a:ext cx="2103741"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2" name="순서도: 연결자 131">
            <a:extLst>
              <a:ext uri="{FF2B5EF4-FFF2-40B4-BE49-F238E27FC236}">
                <a16:creationId xmlns:a16="http://schemas.microsoft.com/office/drawing/2014/main" id="{2CA59F3B-588F-465D-AACB-FA4717FB7309}"/>
              </a:ext>
            </a:extLst>
          </p:cNvPr>
          <p:cNvSpPr/>
          <p:nvPr/>
        </p:nvSpPr>
        <p:spPr bwMode="auto">
          <a:xfrm>
            <a:off x="7245350" y="532221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44" name="차트 143">
                <a:extLst>
                  <a:ext uri="{FF2B5EF4-FFF2-40B4-BE49-F238E27FC236}">
                    <a16:creationId xmlns:a16="http://schemas.microsoft.com/office/drawing/2014/main" id="{7DC53014-400A-447B-A6A7-36DA689ACD15}"/>
                  </a:ext>
                </a:extLst>
              </p:cNvPr>
              <p:cNvGraphicFramePr/>
              <p:nvPr/>
            </p:nvGraphicFramePr>
            <p:xfrm>
              <a:off x="5075161" y="5379679"/>
              <a:ext cx="2178052" cy="754421"/>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44" name="차트 143">
                <a:extLst>
                  <a:ext uri="{FF2B5EF4-FFF2-40B4-BE49-F238E27FC236}">
                    <a16:creationId xmlns:a16="http://schemas.microsoft.com/office/drawing/2014/main" id="{7DC53014-400A-447B-A6A7-36DA689ACD15}"/>
                  </a:ext>
                </a:extLst>
              </p:cNvPr>
              <p:cNvPicPr>
                <a:picLocks noGrp="1" noRot="1" noChangeAspect="1" noMove="1" noResize="1" noEditPoints="1" noAdjustHandles="1" noChangeArrowheads="1" noChangeShapeType="1"/>
              </p:cNvPicPr>
              <p:nvPr/>
            </p:nvPicPr>
            <p:blipFill>
              <a:blip r:embed="rId16"/>
              <a:stretch>
                <a:fillRect/>
              </a:stretch>
            </p:blipFill>
            <p:spPr>
              <a:xfrm>
                <a:off x="5075161" y="5379679"/>
                <a:ext cx="2178052"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9" name="차트 148">
                <a:extLst>
                  <a:ext uri="{FF2B5EF4-FFF2-40B4-BE49-F238E27FC236}">
                    <a16:creationId xmlns:a16="http://schemas.microsoft.com/office/drawing/2014/main" id="{0DD38A83-15F9-47BA-A726-684FF4A49346}"/>
                  </a:ext>
                </a:extLst>
              </p:cNvPr>
              <p:cNvGraphicFramePr/>
              <p:nvPr/>
            </p:nvGraphicFramePr>
            <p:xfrm>
              <a:off x="7289629" y="5379678"/>
              <a:ext cx="2120339" cy="754421"/>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49" name="차트 148">
                <a:extLst>
                  <a:ext uri="{FF2B5EF4-FFF2-40B4-BE49-F238E27FC236}">
                    <a16:creationId xmlns:a16="http://schemas.microsoft.com/office/drawing/2014/main" id="{0DD38A83-15F9-47BA-A726-684FF4A49346}"/>
                  </a:ext>
                </a:extLst>
              </p:cNvPr>
              <p:cNvPicPr>
                <a:picLocks noGrp="1" noRot="1" noChangeAspect="1" noMove="1" noResize="1" noEditPoints="1" noAdjustHandles="1" noChangeArrowheads="1" noChangeShapeType="1"/>
              </p:cNvPicPr>
              <p:nvPr/>
            </p:nvPicPr>
            <p:blipFill>
              <a:blip r:embed="rId18"/>
              <a:stretch>
                <a:fillRect/>
              </a:stretch>
            </p:blipFill>
            <p:spPr>
              <a:xfrm>
                <a:off x="7289629" y="5379678"/>
                <a:ext cx="2120339" cy="754421"/>
              </a:xfrm>
              <a:prstGeom prst="rect">
                <a:avLst/>
              </a:prstGeom>
            </p:spPr>
          </p:pic>
        </mc:Fallback>
      </mc:AlternateContent>
      <p:sp>
        <p:nvSpPr>
          <p:cNvPr id="154" name="TextBox 153">
            <a:extLst>
              <a:ext uri="{FF2B5EF4-FFF2-40B4-BE49-F238E27FC236}">
                <a16:creationId xmlns:a16="http://schemas.microsoft.com/office/drawing/2014/main" id="{0289C99B-3E6F-448D-BA7D-2AC5470D53FA}"/>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2020</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ED</a:t>
            </a:r>
            <a:r>
              <a:rPr lang="ko-KR" altLang="en-US" sz="600" dirty="0">
                <a:solidFill>
                  <a:srgbClr val="000000"/>
                </a:solidFill>
                <a:latin typeface="Arial" panose="020B0604020202020204" pitchFamily="34" charset="0"/>
                <a:ea typeface="맑은 고딕"/>
                <a:cs typeface="Arial" panose="020B0604020202020204" pitchFamily="34" charset="0"/>
              </a:rPr>
              <a:t>양면 및 </a:t>
            </a:r>
            <a:r>
              <a:rPr lang="en-US" altLang="ko-KR" sz="600" dirty="0">
                <a:solidFill>
                  <a:srgbClr val="000000"/>
                </a:solidFill>
                <a:latin typeface="Arial" panose="020B0604020202020204" pitchFamily="34" charset="0"/>
                <a:ea typeface="맑은 고딕"/>
                <a:cs typeface="Arial" panose="020B0604020202020204" pitchFamily="34" charset="0"/>
              </a:rPr>
              <a:t>RA </a:t>
            </a:r>
            <a:r>
              <a:rPr lang="ko-KR" altLang="en-US" sz="600" dirty="0">
                <a:solidFill>
                  <a:srgbClr val="000000"/>
                </a:solidFill>
                <a:latin typeface="Arial" panose="020B0604020202020204" pitchFamily="34" charset="0"/>
                <a:ea typeface="맑은 고딕"/>
                <a:cs typeface="Arial" panose="020B0604020202020204" pitchFamily="34" charset="0"/>
              </a:rPr>
              <a:t>양면</a:t>
            </a:r>
            <a:r>
              <a:rPr lang="en-US" altLang="ko-KR" sz="600" dirty="0">
                <a:solidFill>
                  <a:srgbClr val="000000"/>
                </a:solidFill>
                <a:latin typeface="Arial" panose="020B0604020202020204" pitchFamily="34" charset="0"/>
                <a:ea typeface="맑은 고딕"/>
                <a:cs typeface="Arial" panose="020B0604020202020204" pitchFamily="34" charset="0"/>
              </a:rPr>
              <a:t>, 2021</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ED</a:t>
            </a:r>
            <a:r>
              <a:rPr lang="ko-KR" altLang="en-US" sz="600" dirty="0">
                <a:solidFill>
                  <a:srgbClr val="000000"/>
                </a:solidFill>
                <a:latin typeface="Arial" panose="020B0604020202020204" pitchFamily="34" charset="0"/>
                <a:ea typeface="맑은 고딕"/>
                <a:cs typeface="Arial" panose="020B0604020202020204" pitchFamily="34" charset="0"/>
              </a:rPr>
              <a:t>양면의 경우 변동액의 </a:t>
            </a:r>
            <a:r>
              <a:rPr lang="en-US" altLang="ko-KR" sz="600" dirty="0">
                <a:solidFill>
                  <a:srgbClr val="000000"/>
                </a:solidFill>
                <a:latin typeface="Arial" panose="020B0604020202020204" pitchFamily="34" charset="0"/>
                <a:ea typeface="맑은 고딕"/>
                <a:cs typeface="Arial" panose="020B0604020202020204" pitchFamily="34" charset="0"/>
              </a:rPr>
              <a:t>99%</a:t>
            </a:r>
            <a:r>
              <a:rPr lang="ko-KR" altLang="en-US" sz="600" dirty="0">
                <a:solidFill>
                  <a:srgbClr val="000000"/>
                </a:solidFill>
                <a:latin typeface="Arial" panose="020B0604020202020204" pitchFamily="34" charset="0"/>
                <a:ea typeface="맑은 고딕"/>
                <a:cs typeface="Arial" panose="020B0604020202020204" pitchFamily="34" charset="0"/>
              </a:rPr>
              <a:t>이상이</a:t>
            </a:r>
            <a:r>
              <a:rPr lang="en-US" altLang="ko-KR" sz="600" dirty="0">
                <a:solidFill>
                  <a:srgbClr val="000000"/>
                </a:solidFill>
                <a:latin typeface="Arial" panose="020B0604020202020204" pitchFamily="34" charset="0"/>
                <a:ea typeface="맑은 고딕"/>
                <a:cs typeface="Arial" panose="020B0604020202020204" pitchFamily="34" charset="0"/>
              </a:rPr>
              <a:t> Q</a:t>
            </a:r>
            <a:r>
              <a:rPr lang="ko-KR" altLang="en-US" sz="600" dirty="0">
                <a:solidFill>
                  <a:srgbClr val="000000"/>
                </a:solidFill>
                <a:latin typeface="Arial" panose="020B0604020202020204" pitchFamily="34" charset="0"/>
                <a:ea typeface="맑은 고딕"/>
                <a:cs typeface="Arial" panose="020B0604020202020204" pitchFamily="34" charset="0"/>
              </a:rPr>
              <a:t>변화로 인하여 발생하여 별도의 분석을 수행하지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64" name="직사각형 163">
            <a:extLst>
              <a:ext uri="{FF2B5EF4-FFF2-40B4-BE49-F238E27FC236}">
                <a16:creationId xmlns:a16="http://schemas.microsoft.com/office/drawing/2014/main" id="{1F96014A-4ABD-4C1A-94BF-1A20544405C4}"/>
              </a:ext>
            </a:extLst>
          </p:cNvPr>
          <p:cNvSpPr/>
          <p:nvPr/>
        </p:nvSpPr>
        <p:spPr>
          <a:xfrm>
            <a:off x="2860680" y="3685523"/>
            <a:ext cx="572647" cy="3163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5" name="순서도: 연결자 164">
            <a:extLst>
              <a:ext uri="{FF2B5EF4-FFF2-40B4-BE49-F238E27FC236}">
                <a16:creationId xmlns:a16="http://schemas.microsoft.com/office/drawing/2014/main" id="{77D87858-1D65-4F6F-807A-3C2099A61D46}"/>
              </a:ext>
            </a:extLst>
          </p:cNvPr>
          <p:cNvSpPr/>
          <p:nvPr/>
        </p:nvSpPr>
        <p:spPr bwMode="auto">
          <a:xfrm>
            <a:off x="2788682" y="359332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45" name="TextBox 44">
            <a:extLst>
              <a:ext uri="{FF2B5EF4-FFF2-40B4-BE49-F238E27FC236}">
                <a16:creationId xmlns:a16="http://schemas.microsoft.com/office/drawing/2014/main" id="{C9209CE8-21B8-402E-BFE2-1E0AE4DD82AF}"/>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6252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9" name="차트 48">
                <a:extLst>
                  <a:ext uri="{FF2B5EF4-FFF2-40B4-BE49-F238E27FC236}">
                    <a16:creationId xmlns:a16="http://schemas.microsoft.com/office/drawing/2014/main" id="{2DEADAA6-7EE3-45A9-AAB8-1F3058978D44}"/>
                  </a:ext>
                </a:extLst>
              </p:cNvPr>
              <p:cNvGraphicFramePr/>
              <p:nvPr/>
            </p:nvGraphicFramePr>
            <p:xfrm>
              <a:off x="441960" y="1864976"/>
              <a:ext cx="9067800" cy="156402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9" name="차트 48">
                <a:extLst>
                  <a:ext uri="{FF2B5EF4-FFF2-40B4-BE49-F238E27FC236}">
                    <a16:creationId xmlns:a16="http://schemas.microsoft.com/office/drawing/2014/main" id="{2DEADAA6-7EE3-45A9-AAB8-1F3058978D44}"/>
                  </a:ext>
                </a:extLst>
              </p:cNvPr>
              <p:cNvPicPr>
                <a:picLocks noGrp="1" noRot="1" noChangeAspect="1" noMove="1" noResize="1" noEditPoints="1" noAdjustHandles="1" noChangeArrowheads="1" noChangeShapeType="1"/>
              </p:cNvPicPr>
              <p:nvPr/>
            </p:nvPicPr>
            <p:blipFill>
              <a:blip r:embed="rId4"/>
              <a:stretch>
                <a:fillRect/>
              </a:stretch>
            </p:blipFill>
            <p:spPr>
              <a:xfrm>
                <a:off x="441960" y="1864976"/>
                <a:ext cx="9067800" cy="1564024"/>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(12/23)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a:solidFill>
                  <a:srgbClr val="002997"/>
                </a:solidFill>
                <a:latin typeface="Arial" panose="020B0604020202020204" pitchFamily="34" charset="0"/>
                <a:ea typeface="+mj-ea"/>
                <a:cs typeface="Arial" panose="020B0604020202020204" pitchFamily="34" charset="0"/>
              </a:rPr>
              <a:t>Normal</a:t>
            </a:r>
            <a:r>
              <a:rPr lang="ko-KR" altLang="en-US" sz="1000" b="1">
                <a:solidFill>
                  <a:srgbClr val="002997"/>
                </a:solidFill>
                <a:latin typeface="Arial" panose="020B0604020202020204" pitchFamily="34" charset="0"/>
                <a:ea typeface="+mj-ea"/>
                <a:cs typeface="Arial" panose="020B0604020202020204" pitchFamily="34" charset="0"/>
              </a:rPr>
              <a:t> 제품군의 경우 세부 제품군 내의 판매량 변동으로 인하여 매출액이 지속적으로 변화하였으며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세부적으로 무선이어폰 중 메인</a:t>
            </a:r>
            <a:r>
              <a:rPr lang="en-US" altLang="ko-KR" sz="1000" b="1">
                <a:solidFill>
                  <a:srgbClr val="002997"/>
                </a:solidFill>
                <a:latin typeface="Arial" panose="020B0604020202020204" pitchFamily="34" charset="0"/>
                <a:ea typeface="+mj-ea"/>
                <a:cs typeface="Arial" panose="020B0604020202020204" pitchFamily="34" charset="0"/>
              </a:rPr>
              <a:t>FPCB </a:t>
            </a:r>
            <a:r>
              <a:rPr lang="ko-KR" altLang="en-US" sz="1000" b="1">
                <a:solidFill>
                  <a:srgbClr val="002997"/>
                </a:solidFill>
                <a:latin typeface="Arial" panose="020B0604020202020204" pitchFamily="34" charset="0"/>
                <a:ea typeface="+mj-ea"/>
                <a:cs typeface="Arial" panose="020B0604020202020204" pitchFamily="34" charset="0"/>
              </a:rPr>
              <a:t>제품군의 경우 </a:t>
            </a:r>
            <a:r>
              <a:rPr lang="en-US" altLang="ko-KR" sz="1000" b="1">
                <a:solidFill>
                  <a:srgbClr val="002997"/>
                </a:solidFill>
                <a:latin typeface="Arial" panose="020B0604020202020204" pitchFamily="34" charset="0"/>
                <a:ea typeface="+mj-ea"/>
                <a:cs typeface="Arial" panose="020B0604020202020204" pitchFamily="34" charset="0"/>
              </a:rPr>
              <a:t>Apple</a:t>
            </a:r>
            <a:r>
              <a:rPr lang="ko-KR" altLang="en-US" sz="1000" b="1">
                <a:solidFill>
                  <a:srgbClr val="002997"/>
                </a:solidFill>
                <a:latin typeface="Arial" panose="020B0604020202020204" pitchFamily="34" charset="0"/>
                <a:ea typeface="+mj-ea"/>
                <a:cs typeface="Arial" panose="020B0604020202020204" pitchFamily="34" charset="0"/>
              </a:rPr>
              <a:t> 신제품에 포함되지 않음에 따라 대상기간동안 매출액이 크게 감소하였음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Apple(Normal)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328752" y="2615599"/>
            <a:ext cx="648019"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3246388" y="254168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F7ED514B-18E9-4F5A-B6E7-ED986ED81D1B}"/>
              </a:ext>
            </a:extLst>
          </p:cNvPr>
          <p:cNvSpPr/>
          <p:nvPr/>
        </p:nvSpPr>
        <p:spPr>
          <a:xfrm>
            <a:off x="7740007" y="1898568"/>
            <a:ext cx="690443"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순서도: 연결자 85">
            <a:extLst>
              <a:ext uri="{FF2B5EF4-FFF2-40B4-BE49-F238E27FC236}">
                <a16:creationId xmlns:a16="http://schemas.microsoft.com/office/drawing/2014/main" id="{209100B3-C194-40C4-BC77-9CF4DFE36578}"/>
              </a:ext>
            </a:extLst>
          </p:cNvPr>
          <p:cNvSpPr/>
          <p:nvPr/>
        </p:nvSpPr>
        <p:spPr bwMode="auto">
          <a:xfrm>
            <a:off x="7672883" y="182465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085298" y="3415775"/>
            <a:ext cx="4324670"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10377" y="336562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E</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D558BB00-3214-48D2-9E16-5275D7D9521C}"/>
                  </a:ext>
                </a:extLst>
              </p:cNvPr>
              <p:cNvGraphicFramePr/>
              <p:nvPr/>
            </p:nvGraphicFramePr>
            <p:xfrm>
              <a:off x="5062796" y="3439601"/>
              <a:ext cx="4350686" cy="87944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31" name="차트 130">
                <a:extLst>
                  <a:ext uri="{FF2B5EF4-FFF2-40B4-BE49-F238E27FC236}">
                    <a16:creationId xmlns:a16="http://schemas.microsoft.com/office/drawing/2014/main" id="{D558BB00-3214-48D2-9E16-5275D7D9521C}"/>
                  </a:ext>
                </a:extLst>
              </p:cNvPr>
              <p:cNvPicPr>
                <a:picLocks noGrp="1" noRot="1" noChangeAspect="1" noMove="1" noResize="1" noEditPoints="1" noAdjustHandles="1" noChangeArrowheads="1" noChangeShapeType="1"/>
              </p:cNvPicPr>
              <p:nvPr/>
            </p:nvPicPr>
            <p:blipFill>
              <a:blip r:embed="rId6"/>
              <a:stretch>
                <a:fillRect/>
              </a:stretch>
            </p:blipFill>
            <p:spPr>
              <a:xfrm>
                <a:off x="5062796" y="3439601"/>
                <a:ext cx="4350686" cy="879441"/>
              </a:xfrm>
              <a:prstGeom prst="rect">
                <a:avLst/>
              </a:prstGeom>
            </p:spPr>
          </p:pic>
        </mc:Fallback>
      </mc:AlternateContent>
      <p:sp>
        <p:nvSpPr>
          <p:cNvPr id="133" name="TextBox 132">
            <a:extLst>
              <a:ext uri="{FF2B5EF4-FFF2-40B4-BE49-F238E27FC236}">
                <a16:creationId xmlns:a16="http://schemas.microsoft.com/office/drawing/2014/main" id="{1FB58D3D-E6A1-4D9D-ADFD-A45B1572E336}"/>
              </a:ext>
            </a:extLst>
          </p:cNvPr>
          <p:cNvSpPr txBox="1"/>
          <p:nvPr/>
        </p:nvSpPr>
        <p:spPr>
          <a:xfrm>
            <a:off x="675472" y="1810497"/>
            <a:ext cx="1187495" cy="861774"/>
          </a:xfrm>
          <a:prstGeom prst="rect">
            <a:avLst/>
          </a:prstGeom>
          <a:noFill/>
        </p:spPr>
        <p:txBody>
          <a:bodyPr wrap="square" lIns="0" tIns="0" rIns="0" bIns="0">
            <a:spAutoFit/>
          </a:bodyPr>
          <a:lstStyle/>
          <a:p>
            <a:r>
              <a:rPr lang="en-US" altLang="ko-KR" sz="800" dirty="0"/>
              <a:t>※ Normal</a:t>
            </a:r>
          </a:p>
          <a:p>
            <a:r>
              <a:rPr lang="en-US" altLang="ko-KR" sz="800" dirty="0"/>
              <a:t>D:</a:t>
            </a:r>
            <a:r>
              <a:rPr lang="ko-KR" altLang="en-US" sz="800" dirty="0"/>
              <a:t> 스마트폰</a:t>
            </a:r>
            <a:r>
              <a:rPr lang="en-US" altLang="ko-KR" sz="800" dirty="0"/>
              <a:t>(</a:t>
            </a:r>
            <a:r>
              <a:rPr lang="ko-KR" altLang="en-US" sz="800" dirty="0"/>
              <a:t>센서</a:t>
            </a:r>
            <a:r>
              <a:rPr lang="en-US" altLang="ko-KR" sz="800" dirty="0"/>
              <a:t>)</a:t>
            </a:r>
          </a:p>
          <a:p>
            <a:r>
              <a:rPr lang="en-US" altLang="ko-KR" sz="800" dirty="0"/>
              <a:t>E: </a:t>
            </a:r>
            <a:r>
              <a:rPr lang="ko-KR" altLang="en-US" sz="800" dirty="0"/>
              <a:t>스마트폰</a:t>
            </a:r>
            <a:r>
              <a:rPr lang="en-US" altLang="ko-KR" sz="800" dirty="0"/>
              <a:t>(</a:t>
            </a:r>
            <a:r>
              <a:rPr lang="ko-KR" altLang="en-US" sz="800" dirty="0"/>
              <a:t>카메라</a:t>
            </a:r>
            <a:r>
              <a:rPr lang="en-US" altLang="ko-KR" sz="800" dirty="0"/>
              <a:t>)</a:t>
            </a:r>
          </a:p>
          <a:p>
            <a:r>
              <a:rPr lang="en-US" altLang="ko-KR" sz="800" dirty="0"/>
              <a:t>F:</a:t>
            </a:r>
            <a:r>
              <a:rPr lang="ko-KR" altLang="en-US" sz="800" dirty="0"/>
              <a:t> </a:t>
            </a:r>
            <a:r>
              <a:rPr lang="ko-KR" altLang="en-US" sz="800" dirty="0" err="1"/>
              <a:t>무선이어폰</a:t>
            </a:r>
            <a:r>
              <a:rPr lang="en-US" altLang="ko-KR" sz="800" dirty="0"/>
              <a:t>(</a:t>
            </a:r>
            <a:r>
              <a:rPr lang="ko-KR" altLang="en-US" sz="800" dirty="0"/>
              <a:t>메인</a:t>
            </a:r>
            <a:r>
              <a:rPr lang="en-US" altLang="ko-KR" sz="800" dirty="0"/>
              <a:t>FPCB)</a:t>
            </a:r>
          </a:p>
          <a:p>
            <a:r>
              <a:rPr lang="en-US" altLang="ko-KR" sz="800" dirty="0"/>
              <a:t>G: </a:t>
            </a:r>
            <a:r>
              <a:rPr lang="ko-KR" altLang="en-US" sz="800" dirty="0" err="1"/>
              <a:t>무선이어폰</a:t>
            </a:r>
            <a:r>
              <a:rPr lang="en-US" altLang="ko-KR" sz="800" dirty="0"/>
              <a:t>(</a:t>
            </a:r>
            <a:r>
              <a:rPr lang="ko-KR" altLang="en-US" sz="800" dirty="0"/>
              <a:t>배터리</a:t>
            </a:r>
            <a:r>
              <a:rPr lang="en-US" altLang="ko-KR" sz="800" dirty="0"/>
              <a:t>)</a:t>
            </a:r>
          </a:p>
          <a:p>
            <a:r>
              <a:rPr lang="en-US" altLang="ko-KR" sz="800" dirty="0"/>
              <a:t>H: </a:t>
            </a:r>
            <a:r>
              <a:rPr lang="ko-KR" altLang="en-US" sz="800" dirty="0"/>
              <a:t>태블릿</a:t>
            </a:r>
            <a:r>
              <a:rPr lang="en-US" altLang="ko-KR" sz="800" dirty="0"/>
              <a:t>(</a:t>
            </a:r>
            <a:r>
              <a:rPr lang="ko-KR" altLang="en-US" sz="800" dirty="0"/>
              <a:t>디스플레이</a:t>
            </a:r>
            <a:r>
              <a:rPr lang="en-US" altLang="ko-KR" sz="800" dirty="0"/>
              <a:t>)</a:t>
            </a:r>
          </a:p>
          <a:p>
            <a:r>
              <a:rPr lang="en-US" altLang="ko-KR" sz="800" dirty="0"/>
              <a:t>I: </a:t>
            </a:r>
            <a:r>
              <a:rPr lang="ko-KR" altLang="en-US" sz="800" dirty="0"/>
              <a:t>기타</a:t>
            </a:r>
            <a:endParaRPr lang="en-US" altLang="ko-KR" sz="800" dirty="0"/>
          </a:p>
        </p:txBody>
      </p:sp>
      <p:sp>
        <p:nvSpPr>
          <p:cNvPr id="98" name="직사각형 97">
            <a:extLst>
              <a:ext uri="{FF2B5EF4-FFF2-40B4-BE49-F238E27FC236}">
                <a16:creationId xmlns:a16="http://schemas.microsoft.com/office/drawing/2014/main" id="{BD1ED1CD-D335-433F-BE68-E0FF2A743CF0}"/>
              </a:ext>
            </a:extLst>
          </p:cNvPr>
          <p:cNvSpPr/>
          <p:nvPr/>
        </p:nvSpPr>
        <p:spPr>
          <a:xfrm>
            <a:off x="8000850" y="3879850"/>
            <a:ext cx="576000"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9" name="순서도: 연결자 98">
            <a:extLst>
              <a:ext uri="{FF2B5EF4-FFF2-40B4-BE49-F238E27FC236}">
                <a16:creationId xmlns:a16="http://schemas.microsoft.com/office/drawing/2014/main" id="{0CE9C32F-731E-42D6-ACB7-A55BC4ED6155}"/>
              </a:ext>
            </a:extLst>
          </p:cNvPr>
          <p:cNvSpPr/>
          <p:nvPr/>
        </p:nvSpPr>
        <p:spPr bwMode="auto">
          <a:xfrm>
            <a:off x="7923460" y="37760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145" name="직사각형 144">
            <a:extLst>
              <a:ext uri="{FF2B5EF4-FFF2-40B4-BE49-F238E27FC236}">
                <a16:creationId xmlns:a16="http://schemas.microsoft.com/office/drawing/2014/main" id="{476091A9-9B1A-4037-9898-2AD2A67CAC3D}"/>
              </a:ext>
            </a:extLst>
          </p:cNvPr>
          <p:cNvSpPr/>
          <p:nvPr/>
        </p:nvSpPr>
        <p:spPr>
          <a:xfrm>
            <a:off x="640954" y="4464000"/>
            <a:ext cx="4312046"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1000">
                <a:solidFill>
                  <a:schemeClr val="bg1"/>
                </a:solidFill>
              </a:rPr>
              <a:t>`</a:t>
            </a:r>
            <a:endParaRPr lang="ko-KR" altLang="en-US" sz="1000" dirty="0" err="1">
              <a:solidFill>
                <a:schemeClr val="bg1"/>
              </a:solidFill>
            </a:endParaRPr>
          </a:p>
        </p:txBody>
      </p:sp>
      <p:sp>
        <p:nvSpPr>
          <p:cNvPr id="146" name="순서도: 연결자 145">
            <a:extLst>
              <a:ext uri="{FF2B5EF4-FFF2-40B4-BE49-F238E27FC236}">
                <a16:creationId xmlns:a16="http://schemas.microsoft.com/office/drawing/2014/main" id="{9BC3A11B-09B3-4CF7-A4FA-03F152F9D4A9}"/>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50" name="직사각형 149">
            <a:extLst>
              <a:ext uri="{FF2B5EF4-FFF2-40B4-BE49-F238E27FC236}">
                <a16:creationId xmlns:a16="http://schemas.microsoft.com/office/drawing/2014/main" id="{9CA583FC-20C9-480C-885F-FBEB618246DE}"/>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mc:AlternateContent xmlns:mc="http://schemas.openxmlformats.org/markup-compatibility/2006" xmlns:cx1="http://schemas.microsoft.com/office/drawing/2015/9/8/chartex">
        <mc:Choice Requires="cx1">
          <p:graphicFrame>
            <p:nvGraphicFramePr>
              <p:cNvPr id="135" name="차트 134">
                <a:extLst>
                  <a:ext uri="{FF2B5EF4-FFF2-40B4-BE49-F238E27FC236}">
                    <a16:creationId xmlns:a16="http://schemas.microsoft.com/office/drawing/2014/main" id="{05783B11-027A-4FC1-B4C4-20311BEA97C1}"/>
                  </a:ext>
                </a:extLst>
              </p:cNvPr>
              <p:cNvGraphicFramePr/>
              <p:nvPr/>
            </p:nvGraphicFramePr>
            <p:xfrm>
              <a:off x="665117" y="3425141"/>
              <a:ext cx="4279228" cy="898352"/>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35" name="차트 134">
                <a:extLst>
                  <a:ext uri="{FF2B5EF4-FFF2-40B4-BE49-F238E27FC236}">
                    <a16:creationId xmlns:a16="http://schemas.microsoft.com/office/drawing/2014/main" id="{05783B11-027A-4FC1-B4C4-20311BEA97C1}"/>
                  </a:ext>
                </a:extLst>
              </p:cNvPr>
              <p:cNvPicPr>
                <a:picLocks noGrp="1" noRot="1" noChangeAspect="1" noMove="1" noResize="1" noEditPoints="1" noAdjustHandles="1" noChangeArrowheads="1" noChangeShapeType="1"/>
              </p:cNvPicPr>
              <p:nvPr/>
            </p:nvPicPr>
            <p:blipFill>
              <a:blip r:embed="rId8"/>
              <a:stretch>
                <a:fillRect/>
              </a:stretch>
            </p:blipFill>
            <p:spPr>
              <a:xfrm>
                <a:off x="665117" y="3425141"/>
                <a:ext cx="4279228" cy="898352"/>
              </a:xfrm>
              <a:prstGeom prst="rect">
                <a:avLst/>
              </a:prstGeom>
            </p:spPr>
          </p:pic>
        </mc:Fallback>
      </mc:AlternateContent>
      <p:sp>
        <p:nvSpPr>
          <p:cNvPr id="137" name="직사각형 136">
            <a:extLst>
              <a:ext uri="{FF2B5EF4-FFF2-40B4-BE49-F238E27FC236}">
                <a16:creationId xmlns:a16="http://schemas.microsoft.com/office/drawing/2014/main" id="{1DECDC2B-F9F4-4D5E-80AA-6D38E44AA128}"/>
              </a:ext>
            </a:extLst>
          </p:cNvPr>
          <p:cNvSpPr/>
          <p:nvPr/>
        </p:nvSpPr>
        <p:spPr>
          <a:xfrm>
            <a:off x="663290" y="3416869"/>
            <a:ext cx="4290680"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순서도: 연결자 137">
            <a:extLst>
              <a:ext uri="{FF2B5EF4-FFF2-40B4-BE49-F238E27FC236}">
                <a16:creationId xmlns:a16="http://schemas.microsoft.com/office/drawing/2014/main" id="{2A61058F-4490-4572-B596-97F9FFCA95C7}"/>
              </a:ext>
            </a:extLst>
          </p:cNvPr>
          <p:cNvSpPr/>
          <p:nvPr/>
        </p:nvSpPr>
        <p:spPr bwMode="auto">
          <a:xfrm>
            <a:off x="607272" y="333141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87" name="차트 86">
                <a:extLst>
                  <a:ext uri="{FF2B5EF4-FFF2-40B4-BE49-F238E27FC236}">
                    <a16:creationId xmlns:a16="http://schemas.microsoft.com/office/drawing/2014/main" id="{0215C20D-3C62-4105-9F41-2FD81232ACC0}"/>
                  </a:ext>
                </a:extLst>
              </p:cNvPr>
              <p:cNvGraphicFramePr/>
              <p:nvPr/>
            </p:nvGraphicFramePr>
            <p:xfrm>
              <a:off x="640954" y="4458539"/>
              <a:ext cx="4312045" cy="779565"/>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7" name="차트 86">
                <a:extLst>
                  <a:ext uri="{FF2B5EF4-FFF2-40B4-BE49-F238E27FC236}">
                    <a16:creationId xmlns:a16="http://schemas.microsoft.com/office/drawing/2014/main" id="{0215C20D-3C62-4105-9F41-2FD81232ACC0}"/>
                  </a:ext>
                </a:extLst>
              </p:cNvPr>
              <p:cNvPicPr>
                <a:picLocks noGrp="1" noRot="1" noChangeAspect="1" noMove="1" noResize="1" noEditPoints="1" noAdjustHandles="1" noChangeArrowheads="1" noChangeShapeType="1"/>
              </p:cNvPicPr>
              <p:nvPr/>
            </p:nvPicPr>
            <p:blipFill>
              <a:blip r:embed="rId10"/>
              <a:stretch>
                <a:fillRect/>
              </a:stretch>
            </p:blipFill>
            <p:spPr>
              <a:xfrm>
                <a:off x="640954" y="4458539"/>
                <a:ext cx="4312045" cy="77956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3" name="차트 112">
                <a:extLst>
                  <a:ext uri="{FF2B5EF4-FFF2-40B4-BE49-F238E27FC236}">
                    <a16:creationId xmlns:a16="http://schemas.microsoft.com/office/drawing/2014/main" id="{AC8F0758-C60E-4B8A-8986-DA8839E60071}"/>
                  </a:ext>
                </a:extLst>
              </p:cNvPr>
              <p:cNvGraphicFramePr/>
              <p:nvPr/>
            </p:nvGraphicFramePr>
            <p:xfrm>
              <a:off x="5066888" y="4465666"/>
              <a:ext cx="4364522" cy="772438"/>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3" name="차트 112">
                <a:extLst>
                  <a:ext uri="{FF2B5EF4-FFF2-40B4-BE49-F238E27FC236}">
                    <a16:creationId xmlns:a16="http://schemas.microsoft.com/office/drawing/2014/main" id="{AC8F0758-C60E-4B8A-8986-DA8839E60071}"/>
                  </a:ext>
                </a:extLst>
              </p:cNvPr>
              <p:cNvPicPr>
                <a:picLocks noGrp="1" noRot="1" noChangeAspect="1" noMove="1" noResize="1" noEditPoints="1" noAdjustHandles="1" noChangeArrowheads="1" noChangeShapeType="1"/>
              </p:cNvPicPr>
              <p:nvPr/>
            </p:nvPicPr>
            <p:blipFill>
              <a:blip r:embed="rId12"/>
              <a:stretch>
                <a:fillRect/>
              </a:stretch>
            </p:blipFill>
            <p:spPr>
              <a:xfrm>
                <a:off x="5066888" y="4465666"/>
                <a:ext cx="4364522" cy="772438"/>
              </a:xfrm>
              <a:prstGeom prst="rect">
                <a:avLst/>
              </a:prstGeom>
            </p:spPr>
          </p:pic>
        </mc:Fallback>
      </mc:AlternateContent>
      <p:sp>
        <p:nvSpPr>
          <p:cNvPr id="114" name="순서도: 연결자 113">
            <a:extLst>
              <a:ext uri="{FF2B5EF4-FFF2-40B4-BE49-F238E27FC236}">
                <a16:creationId xmlns:a16="http://schemas.microsoft.com/office/drawing/2014/main" id="{CD003055-EDCD-45E0-ABE4-AE6E2A8115A0}"/>
              </a:ext>
            </a:extLst>
          </p:cNvPr>
          <p:cNvSpPr/>
          <p:nvPr/>
        </p:nvSpPr>
        <p:spPr bwMode="auto">
          <a:xfrm>
            <a:off x="5010377"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dirty="0">
                <a:solidFill>
                  <a:srgbClr val="FFFFFF"/>
                </a:solidFill>
                <a:cs typeface="Arial" panose="020B0604020202020204" pitchFamily="34" charset="0"/>
              </a:rPr>
              <a:t>10</a:t>
            </a:r>
            <a:endParaRPr lang="ko-KR" altLang="en-US" sz="700" b="1" kern="0" dirty="0">
              <a:solidFill>
                <a:srgbClr val="FFFFFF"/>
              </a:solidFill>
              <a:cs typeface="Arial" panose="020B0604020202020204" pitchFamily="34" charset="0"/>
            </a:endParaRPr>
          </a:p>
        </p:txBody>
      </p:sp>
      <p:sp>
        <p:nvSpPr>
          <p:cNvPr id="169" name="직사각형 168">
            <a:extLst>
              <a:ext uri="{FF2B5EF4-FFF2-40B4-BE49-F238E27FC236}">
                <a16:creationId xmlns:a16="http://schemas.microsoft.com/office/drawing/2014/main" id="{AD6EEEFF-021D-43C3-9773-14802852B519}"/>
              </a:ext>
            </a:extLst>
          </p:cNvPr>
          <p:cNvSpPr/>
          <p:nvPr/>
        </p:nvSpPr>
        <p:spPr>
          <a:xfrm>
            <a:off x="3533120" y="3627520"/>
            <a:ext cx="581679" cy="2196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0" name="순서도: 연결자 169">
            <a:extLst>
              <a:ext uri="{FF2B5EF4-FFF2-40B4-BE49-F238E27FC236}">
                <a16:creationId xmlns:a16="http://schemas.microsoft.com/office/drawing/2014/main" id="{DBE00ACA-6C38-4D85-BF31-AFE645794670}"/>
              </a:ext>
            </a:extLst>
          </p:cNvPr>
          <p:cNvSpPr/>
          <p:nvPr/>
        </p:nvSpPr>
        <p:spPr bwMode="auto">
          <a:xfrm>
            <a:off x="3461122" y="35353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71" name="차트 170">
                <a:extLst>
                  <a:ext uri="{FF2B5EF4-FFF2-40B4-BE49-F238E27FC236}">
                    <a16:creationId xmlns:a16="http://schemas.microsoft.com/office/drawing/2014/main" id="{6B3EC9C7-DADD-425E-9B05-159AB0A3DC94}"/>
                  </a:ext>
                </a:extLst>
              </p:cNvPr>
              <p:cNvGraphicFramePr/>
              <p:nvPr/>
            </p:nvGraphicFramePr>
            <p:xfrm>
              <a:off x="655499" y="5386974"/>
              <a:ext cx="2104604" cy="754421"/>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71" name="차트 170">
                <a:extLst>
                  <a:ext uri="{FF2B5EF4-FFF2-40B4-BE49-F238E27FC236}">
                    <a16:creationId xmlns:a16="http://schemas.microsoft.com/office/drawing/2014/main" id="{6B3EC9C7-DADD-425E-9B05-159AB0A3DC94}"/>
                  </a:ext>
                </a:extLst>
              </p:cNvPr>
              <p:cNvPicPr>
                <a:picLocks noGrp="1" noRot="1" noChangeAspect="1" noMove="1" noResize="1" noEditPoints="1" noAdjustHandles="1" noChangeArrowheads="1" noChangeShapeType="1"/>
              </p:cNvPicPr>
              <p:nvPr/>
            </p:nvPicPr>
            <p:blipFill>
              <a:blip r:embed="rId14"/>
              <a:stretch>
                <a:fillRect/>
              </a:stretch>
            </p:blipFill>
            <p:spPr>
              <a:xfrm>
                <a:off x="655499" y="5386974"/>
                <a:ext cx="2104604"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2" name="차트 171">
                <a:extLst>
                  <a:ext uri="{FF2B5EF4-FFF2-40B4-BE49-F238E27FC236}">
                    <a16:creationId xmlns:a16="http://schemas.microsoft.com/office/drawing/2014/main" id="{B701F2E5-D67B-4AAA-AF4A-A40A2F5DDCB8}"/>
                  </a:ext>
                </a:extLst>
              </p:cNvPr>
              <p:cNvGraphicFramePr/>
              <p:nvPr/>
            </p:nvGraphicFramePr>
            <p:xfrm>
              <a:off x="5073382" y="5397165"/>
              <a:ext cx="2067630" cy="736275"/>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72" name="차트 171">
                <a:extLst>
                  <a:ext uri="{FF2B5EF4-FFF2-40B4-BE49-F238E27FC236}">
                    <a16:creationId xmlns:a16="http://schemas.microsoft.com/office/drawing/2014/main" id="{B701F2E5-D67B-4AAA-AF4A-A40A2F5DDCB8}"/>
                  </a:ext>
                </a:extLst>
              </p:cNvPr>
              <p:cNvPicPr>
                <a:picLocks noGrp="1" noRot="1" noChangeAspect="1" noMove="1" noResize="1" noEditPoints="1" noAdjustHandles="1" noChangeArrowheads="1" noChangeShapeType="1"/>
              </p:cNvPicPr>
              <p:nvPr/>
            </p:nvPicPr>
            <p:blipFill>
              <a:blip r:embed="rId16"/>
              <a:stretch>
                <a:fillRect/>
              </a:stretch>
            </p:blipFill>
            <p:spPr>
              <a:xfrm>
                <a:off x="5073382" y="5397165"/>
                <a:ext cx="2067630" cy="73627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3" name="차트 172">
                <a:extLst>
                  <a:ext uri="{FF2B5EF4-FFF2-40B4-BE49-F238E27FC236}">
                    <a16:creationId xmlns:a16="http://schemas.microsoft.com/office/drawing/2014/main" id="{6511F494-98FD-4DF4-ACDC-F5596CA735D0}"/>
                  </a:ext>
                </a:extLst>
              </p:cNvPr>
              <p:cNvGraphicFramePr/>
              <p:nvPr/>
            </p:nvGraphicFramePr>
            <p:xfrm>
              <a:off x="2874405" y="5386974"/>
              <a:ext cx="2081855" cy="746466"/>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73" name="차트 172">
                <a:extLst>
                  <a:ext uri="{FF2B5EF4-FFF2-40B4-BE49-F238E27FC236}">
                    <a16:creationId xmlns:a16="http://schemas.microsoft.com/office/drawing/2014/main" id="{6511F494-98FD-4DF4-ACDC-F5596CA735D0}"/>
                  </a:ext>
                </a:extLst>
              </p:cNvPr>
              <p:cNvPicPr>
                <a:picLocks noGrp="1" noRot="1" noChangeAspect="1" noMove="1" noResize="1" noEditPoints="1" noAdjustHandles="1" noChangeArrowheads="1" noChangeShapeType="1"/>
              </p:cNvPicPr>
              <p:nvPr/>
            </p:nvPicPr>
            <p:blipFill>
              <a:blip r:embed="rId18"/>
              <a:stretch>
                <a:fillRect/>
              </a:stretch>
            </p:blipFill>
            <p:spPr>
              <a:xfrm>
                <a:off x="2874405" y="5386974"/>
                <a:ext cx="2081855" cy="74646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4" name="차트 173">
                <a:extLst>
                  <a:ext uri="{FF2B5EF4-FFF2-40B4-BE49-F238E27FC236}">
                    <a16:creationId xmlns:a16="http://schemas.microsoft.com/office/drawing/2014/main" id="{49F5BDDA-D6C1-47A6-BEE5-C027B89B7D48}"/>
                  </a:ext>
                </a:extLst>
              </p:cNvPr>
              <p:cNvGraphicFramePr/>
              <p:nvPr/>
            </p:nvGraphicFramePr>
            <p:xfrm>
              <a:off x="7336476" y="5382806"/>
              <a:ext cx="2093274" cy="750634"/>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74" name="차트 173">
                <a:extLst>
                  <a:ext uri="{FF2B5EF4-FFF2-40B4-BE49-F238E27FC236}">
                    <a16:creationId xmlns:a16="http://schemas.microsoft.com/office/drawing/2014/main" id="{49F5BDDA-D6C1-47A6-BEE5-C027B89B7D48}"/>
                  </a:ext>
                </a:extLst>
              </p:cNvPr>
              <p:cNvPicPr>
                <a:picLocks noGrp="1" noRot="1" noChangeAspect="1" noMove="1" noResize="1" noEditPoints="1" noAdjustHandles="1" noChangeArrowheads="1" noChangeShapeType="1"/>
              </p:cNvPicPr>
              <p:nvPr/>
            </p:nvPicPr>
            <p:blipFill>
              <a:blip r:embed="rId20"/>
              <a:stretch>
                <a:fillRect/>
              </a:stretch>
            </p:blipFill>
            <p:spPr>
              <a:xfrm>
                <a:off x="7336476" y="5382806"/>
                <a:ext cx="2093274" cy="750634"/>
              </a:xfrm>
              <a:prstGeom prst="rect">
                <a:avLst/>
              </a:prstGeom>
            </p:spPr>
          </p:pic>
        </mc:Fallback>
      </mc:AlternateContent>
      <p:sp>
        <p:nvSpPr>
          <p:cNvPr id="227" name="직사각형 226">
            <a:extLst>
              <a:ext uri="{FF2B5EF4-FFF2-40B4-BE49-F238E27FC236}">
                <a16:creationId xmlns:a16="http://schemas.microsoft.com/office/drawing/2014/main" id="{D753E4EE-E009-4D51-A393-E2365A67C2A8}"/>
              </a:ext>
            </a:extLst>
          </p:cNvPr>
          <p:cNvSpPr/>
          <p:nvPr/>
        </p:nvSpPr>
        <p:spPr>
          <a:xfrm>
            <a:off x="2205964" y="4565135"/>
            <a:ext cx="1139215" cy="22346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28" name="순서도: 연결자 227">
            <a:extLst>
              <a:ext uri="{FF2B5EF4-FFF2-40B4-BE49-F238E27FC236}">
                <a16:creationId xmlns:a16="http://schemas.microsoft.com/office/drawing/2014/main" id="{E449B71E-3169-483B-9F53-2C10B322DE4E}"/>
              </a:ext>
            </a:extLst>
          </p:cNvPr>
          <p:cNvSpPr/>
          <p:nvPr/>
        </p:nvSpPr>
        <p:spPr bwMode="auto">
          <a:xfrm>
            <a:off x="2133967" y="449026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229" name="직사각형 228">
            <a:extLst>
              <a:ext uri="{FF2B5EF4-FFF2-40B4-BE49-F238E27FC236}">
                <a16:creationId xmlns:a16="http://schemas.microsoft.com/office/drawing/2014/main" id="{CF277794-0FCF-4FFD-A1C7-C45558076039}"/>
              </a:ext>
            </a:extLst>
          </p:cNvPr>
          <p:cNvSpPr/>
          <p:nvPr/>
        </p:nvSpPr>
        <p:spPr>
          <a:xfrm>
            <a:off x="3624253" y="4703750"/>
            <a:ext cx="1101654" cy="25524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0" name="순서도: 연결자 229">
            <a:extLst>
              <a:ext uri="{FF2B5EF4-FFF2-40B4-BE49-F238E27FC236}">
                <a16:creationId xmlns:a16="http://schemas.microsoft.com/office/drawing/2014/main" id="{77D4DD51-9F69-4BAE-AB2E-A1C48FF29B8E}"/>
              </a:ext>
            </a:extLst>
          </p:cNvPr>
          <p:cNvSpPr/>
          <p:nvPr/>
        </p:nvSpPr>
        <p:spPr bwMode="auto">
          <a:xfrm>
            <a:off x="3552032" y="462810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231" name="직사각형 230">
            <a:extLst>
              <a:ext uri="{FF2B5EF4-FFF2-40B4-BE49-F238E27FC236}">
                <a16:creationId xmlns:a16="http://schemas.microsoft.com/office/drawing/2014/main" id="{4FDB82DE-F453-4ACC-AAFA-D02C3EB59535}"/>
              </a:ext>
            </a:extLst>
          </p:cNvPr>
          <p:cNvSpPr/>
          <p:nvPr/>
        </p:nvSpPr>
        <p:spPr>
          <a:xfrm>
            <a:off x="651277"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2" name="순서도: 연결자 231">
            <a:extLst>
              <a:ext uri="{FF2B5EF4-FFF2-40B4-BE49-F238E27FC236}">
                <a16:creationId xmlns:a16="http://schemas.microsoft.com/office/drawing/2014/main" id="{E83D1E2E-4DF4-412F-BC9F-82B44CBE7990}"/>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233" name="직사각형 232">
            <a:extLst>
              <a:ext uri="{FF2B5EF4-FFF2-40B4-BE49-F238E27FC236}">
                <a16:creationId xmlns:a16="http://schemas.microsoft.com/office/drawing/2014/main" id="{280341C3-B540-4371-87BB-D1E93005799C}"/>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4" name="순서도: 연결자 233">
            <a:extLst>
              <a:ext uri="{FF2B5EF4-FFF2-40B4-BE49-F238E27FC236}">
                <a16:creationId xmlns:a16="http://schemas.microsoft.com/office/drawing/2014/main" id="{97BCDA0C-A6F3-4C48-8D13-520D52138FC0}"/>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235" name="직사각형 234">
            <a:extLst>
              <a:ext uri="{FF2B5EF4-FFF2-40B4-BE49-F238E27FC236}">
                <a16:creationId xmlns:a16="http://schemas.microsoft.com/office/drawing/2014/main" id="{D1F31E90-1F2A-4C28-B48C-8C4DF69A1A71}"/>
              </a:ext>
            </a:extLst>
          </p:cNvPr>
          <p:cNvSpPr/>
          <p:nvPr/>
        </p:nvSpPr>
        <p:spPr>
          <a:xfrm>
            <a:off x="5067300" y="5379678"/>
            <a:ext cx="2075249" cy="75442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6" name="직사각형 235">
            <a:extLst>
              <a:ext uri="{FF2B5EF4-FFF2-40B4-BE49-F238E27FC236}">
                <a16:creationId xmlns:a16="http://schemas.microsoft.com/office/drawing/2014/main" id="{5627A4DE-1FD6-4FEB-8F87-E17020072EC5}"/>
              </a:ext>
            </a:extLst>
          </p:cNvPr>
          <p:cNvSpPr/>
          <p:nvPr/>
        </p:nvSpPr>
        <p:spPr>
          <a:xfrm>
            <a:off x="7343378" y="5378202"/>
            <a:ext cx="2075249" cy="75589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37" name="순서도: 연결자 236">
            <a:extLst>
              <a:ext uri="{FF2B5EF4-FFF2-40B4-BE49-F238E27FC236}">
                <a16:creationId xmlns:a16="http://schemas.microsoft.com/office/drawing/2014/main" id="{7219AA4E-2F8C-40F2-A3C9-2DAF58CB8B5E}"/>
              </a:ext>
            </a:extLst>
          </p:cNvPr>
          <p:cNvSpPr/>
          <p:nvPr/>
        </p:nvSpPr>
        <p:spPr bwMode="auto">
          <a:xfrm>
            <a:off x="50070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238" name="순서도: 연결자 237">
            <a:extLst>
              <a:ext uri="{FF2B5EF4-FFF2-40B4-BE49-F238E27FC236}">
                <a16:creationId xmlns:a16="http://schemas.microsoft.com/office/drawing/2014/main" id="{859CE5AF-34DD-452A-A5F9-65F9E8980DCE}"/>
              </a:ext>
            </a:extLst>
          </p:cNvPr>
          <p:cNvSpPr/>
          <p:nvPr/>
        </p:nvSpPr>
        <p:spPr bwMode="auto">
          <a:xfrm>
            <a:off x="726668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239" name="TextBox 238">
            <a:extLst>
              <a:ext uri="{FF2B5EF4-FFF2-40B4-BE49-F238E27FC236}">
                <a16:creationId xmlns:a16="http://schemas.microsoft.com/office/drawing/2014/main" id="{CAE1C2BA-7D5C-4BFF-826B-9368D9E41CDF}"/>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2020</a:t>
            </a:r>
            <a:r>
              <a:rPr lang="ko-KR" altLang="en-US" sz="600" dirty="0">
                <a:solidFill>
                  <a:srgbClr val="000000"/>
                </a:solidFill>
                <a:latin typeface="Arial" panose="020B0604020202020204" pitchFamily="34" charset="0"/>
                <a:ea typeface="맑은 고딕"/>
                <a:cs typeface="Arial" panose="020B0604020202020204" pitchFamily="34" charset="0"/>
              </a:rPr>
              <a:t>년</a:t>
            </a:r>
            <a:r>
              <a:rPr lang="en-US" altLang="ko-KR" sz="600" dirty="0">
                <a:solidFill>
                  <a:srgbClr val="000000"/>
                </a:solidFill>
                <a:latin typeface="Arial" panose="020B0604020202020204" pitchFamily="34" charset="0"/>
                <a:ea typeface="맑은 고딕"/>
                <a:cs typeface="Arial" panose="020B0604020202020204" pitchFamily="34" charset="0"/>
              </a:rPr>
              <a:t>/2021</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ED</a:t>
            </a:r>
            <a:r>
              <a:rPr lang="ko-KR" altLang="en-US" sz="600" dirty="0">
                <a:solidFill>
                  <a:srgbClr val="000000"/>
                </a:solidFill>
                <a:latin typeface="Arial" panose="020B0604020202020204" pitchFamily="34" charset="0"/>
                <a:ea typeface="맑은 고딕"/>
                <a:cs typeface="Arial" panose="020B0604020202020204" pitchFamily="34" charset="0"/>
              </a:rPr>
              <a:t>단면의 경우 </a:t>
            </a:r>
            <a:r>
              <a:rPr lang="ko-KR" altLang="en-US" sz="600" dirty="0" err="1">
                <a:solidFill>
                  <a:srgbClr val="000000"/>
                </a:solidFill>
                <a:latin typeface="Arial" panose="020B0604020202020204" pitchFamily="34" charset="0"/>
                <a:ea typeface="맑은 고딕"/>
                <a:cs typeface="Arial" panose="020B0604020202020204" pitchFamily="34" charset="0"/>
              </a:rPr>
              <a:t>변동액</a:t>
            </a:r>
            <a:r>
              <a:rPr lang="ko-KR" altLang="en-US" sz="600" dirty="0">
                <a:solidFill>
                  <a:srgbClr val="000000"/>
                </a:solidFill>
                <a:latin typeface="Arial" panose="020B0604020202020204" pitchFamily="34" charset="0"/>
                <a:ea typeface="맑은 고딕"/>
                <a:cs typeface="Arial" panose="020B0604020202020204" pitchFamily="34" charset="0"/>
              </a:rPr>
              <a:t> 자체가 크지 않아 별도로 분석하지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240" name="직사각형 239">
            <a:extLst>
              <a:ext uri="{FF2B5EF4-FFF2-40B4-BE49-F238E27FC236}">
                <a16:creationId xmlns:a16="http://schemas.microsoft.com/office/drawing/2014/main" id="{BE6B2C90-50A1-4BB2-B28A-23990C0A970C}"/>
              </a:ext>
            </a:extLst>
          </p:cNvPr>
          <p:cNvSpPr/>
          <p:nvPr/>
        </p:nvSpPr>
        <p:spPr>
          <a:xfrm>
            <a:off x="6665205" y="4755436"/>
            <a:ext cx="1151678" cy="22346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41" name="순서도: 연결자 240">
            <a:extLst>
              <a:ext uri="{FF2B5EF4-FFF2-40B4-BE49-F238E27FC236}">
                <a16:creationId xmlns:a16="http://schemas.microsoft.com/office/drawing/2014/main" id="{C15E718C-25F5-4B8D-AD63-C222FBC2B9EB}"/>
              </a:ext>
            </a:extLst>
          </p:cNvPr>
          <p:cNvSpPr/>
          <p:nvPr/>
        </p:nvSpPr>
        <p:spPr bwMode="auto">
          <a:xfrm>
            <a:off x="6593208" y="468056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242" name="직사각형 241">
            <a:extLst>
              <a:ext uri="{FF2B5EF4-FFF2-40B4-BE49-F238E27FC236}">
                <a16:creationId xmlns:a16="http://schemas.microsoft.com/office/drawing/2014/main" id="{C2D05C9D-41E7-45AA-AD24-F221EBBA0515}"/>
              </a:ext>
            </a:extLst>
          </p:cNvPr>
          <p:cNvSpPr/>
          <p:nvPr/>
        </p:nvSpPr>
        <p:spPr>
          <a:xfrm>
            <a:off x="8082654" y="4549234"/>
            <a:ext cx="1139215" cy="36995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43" name="순서도: 연결자 242">
            <a:extLst>
              <a:ext uri="{FF2B5EF4-FFF2-40B4-BE49-F238E27FC236}">
                <a16:creationId xmlns:a16="http://schemas.microsoft.com/office/drawing/2014/main" id="{43EE5548-AA12-4886-B132-B664386AD9BF}"/>
              </a:ext>
            </a:extLst>
          </p:cNvPr>
          <p:cNvSpPr/>
          <p:nvPr/>
        </p:nvSpPr>
        <p:spPr bwMode="auto">
          <a:xfrm>
            <a:off x="8010434" y="447358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DAD7E070-5F8A-4F6F-879D-1CD455F4B36C}"/>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20420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4"/>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(13/23)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1398495" y="2170544"/>
            <a:ext cx="691755" cy="438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1316131" y="209662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7" name="직사각형 76">
            <a:extLst>
              <a:ext uri="{FF2B5EF4-FFF2-40B4-BE49-F238E27FC236}">
                <a16:creationId xmlns:a16="http://schemas.microsoft.com/office/drawing/2014/main" id="{B6EBACEE-25A5-4BD5-A913-24936223F0A7}"/>
              </a:ext>
            </a:extLst>
          </p:cNvPr>
          <p:cNvSpPr/>
          <p:nvPr/>
        </p:nvSpPr>
        <p:spPr>
          <a:xfrm>
            <a:off x="3020357" y="2189827"/>
            <a:ext cx="670170"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2937993" y="211591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1" name="직사각형 80">
            <a:extLst>
              <a:ext uri="{FF2B5EF4-FFF2-40B4-BE49-F238E27FC236}">
                <a16:creationId xmlns:a16="http://schemas.microsoft.com/office/drawing/2014/main" id="{577E53F4-F705-4508-87C7-F991258B7749}"/>
              </a:ext>
            </a:extLst>
          </p:cNvPr>
          <p:cNvSpPr/>
          <p:nvPr/>
        </p:nvSpPr>
        <p:spPr>
          <a:xfrm>
            <a:off x="5428750" y="2079146"/>
            <a:ext cx="699514" cy="38665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순서도: 연결자 81">
            <a:extLst>
              <a:ext uri="{FF2B5EF4-FFF2-40B4-BE49-F238E27FC236}">
                <a16:creationId xmlns:a16="http://schemas.microsoft.com/office/drawing/2014/main" id="{A03A9E4B-13FF-4105-8DB1-B61CC4B46A53}"/>
              </a:ext>
            </a:extLst>
          </p:cNvPr>
          <p:cNvSpPr/>
          <p:nvPr/>
        </p:nvSpPr>
        <p:spPr bwMode="auto">
          <a:xfrm>
            <a:off x="5371990" y="200522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7026890" y="1942277"/>
            <a:ext cx="722156"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959766" y="186836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D595CB38-783A-489B-8270-30ED7E18FF77}"/>
              </a:ext>
            </a:extLst>
          </p:cNvPr>
          <p:cNvSpPr txBox="1"/>
          <p:nvPr/>
        </p:nvSpPr>
        <p:spPr>
          <a:xfrm>
            <a:off x="656499" y="5196763"/>
            <a:ext cx="8660737"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Low-Loss </a:t>
            </a:r>
            <a:r>
              <a:rPr lang="ko-KR" altLang="en-US" sz="900" dirty="0">
                <a:solidFill>
                  <a:srgbClr val="000000"/>
                </a:solidFill>
                <a:latin typeface="Arial" panose="020B0604020202020204" pitchFamily="34" charset="0"/>
                <a:cs typeface="Arial" panose="020B0604020202020204" pitchFamily="34" charset="0"/>
              </a:rPr>
              <a:t>제품군의 경우 </a:t>
            </a:r>
            <a:r>
              <a:rPr lang="en-US" altLang="ko-KR" sz="900" dirty="0">
                <a:solidFill>
                  <a:srgbClr val="000000"/>
                </a:solidFill>
                <a:latin typeface="Arial" panose="020B0604020202020204" pitchFamily="34" charset="0"/>
                <a:cs typeface="Arial" panose="020B0604020202020204" pitchFamily="34" charset="0"/>
              </a:rPr>
              <a:t>5G</a:t>
            </a:r>
            <a:r>
              <a:rPr lang="ko-KR" altLang="en-US" sz="900" dirty="0">
                <a:solidFill>
                  <a:srgbClr val="000000"/>
                </a:solidFill>
                <a:latin typeface="Arial" panose="020B0604020202020204" pitchFamily="34" charset="0"/>
                <a:cs typeface="Arial" panose="020B0604020202020204" pitchFamily="34" charset="0"/>
              </a:rPr>
              <a:t>케이블 관련 판매량이 증가하면서 매출액 또한 크게 증가하였으며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회사에 따르면 현재 삼성의 </a:t>
            </a:r>
            <a:r>
              <a:rPr lang="en-US" altLang="ko-KR" sz="900" dirty="0">
                <a:solidFill>
                  <a:srgbClr val="000000"/>
                </a:solidFill>
                <a:latin typeface="Arial" panose="020B0604020202020204" pitchFamily="34" charset="0"/>
                <a:cs typeface="Arial" panose="020B0604020202020204" pitchFamily="34" charset="0"/>
              </a:rPr>
              <a:t>5G</a:t>
            </a:r>
            <a:r>
              <a:rPr lang="ko-KR" altLang="en-US" sz="900" dirty="0">
                <a:solidFill>
                  <a:srgbClr val="000000"/>
                </a:solidFill>
                <a:latin typeface="Arial" panose="020B0604020202020204" pitchFamily="34" charset="0"/>
                <a:cs typeface="Arial" panose="020B0604020202020204" pitchFamily="34" charset="0"/>
              </a:rPr>
              <a:t>케이블 매입액의 약 </a:t>
            </a:r>
            <a:r>
              <a:rPr lang="en-US" altLang="ko-KR" sz="900" dirty="0">
                <a:solidFill>
                  <a:srgbClr val="000000"/>
                </a:solidFill>
                <a:latin typeface="Arial" panose="020B0604020202020204" pitchFamily="34" charset="0"/>
                <a:cs typeface="Arial" panose="020B0604020202020204" pitchFamily="34" charset="0"/>
              </a:rPr>
              <a:t>95%</a:t>
            </a:r>
            <a:r>
              <a:rPr lang="ko-KR" altLang="en-US" sz="900" dirty="0">
                <a:solidFill>
                  <a:srgbClr val="000000"/>
                </a:solidFill>
                <a:latin typeface="Arial" panose="020B0604020202020204" pitchFamily="34" charset="0"/>
                <a:cs typeface="Arial" panose="020B0604020202020204" pitchFamily="34" charset="0"/>
              </a:rPr>
              <a:t>를 점유하고 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매출액 변동은 실질적으로 판매수량의 변동에 의해서 발생하고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Normal </a:t>
            </a:r>
            <a:r>
              <a:rPr lang="ko-KR" altLang="en-US" sz="900" dirty="0">
                <a:solidFill>
                  <a:srgbClr val="000000"/>
                </a:solidFill>
                <a:latin typeface="Arial" panose="020B0604020202020204" pitchFamily="34" charset="0"/>
                <a:cs typeface="Arial" panose="020B0604020202020204" pitchFamily="34" charset="0"/>
              </a:rPr>
              <a:t>제품군 내에서의 매출액 변동은 각 모듈이 적용되는 스마트폰의 출하량</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모듈의 적용 여부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경쟁상황 등에 따라 매출이 변동하고</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기타의 경우 여러 </a:t>
            </a:r>
            <a:r>
              <a:rPr lang="en-US" altLang="ko-KR" sz="900" dirty="0">
                <a:solidFill>
                  <a:srgbClr val="000000"/>
                </a:solidFill>
                <a:latin typeface="Arial" panose="020B0604020202020204" pitchFamily="34" charset="0"/>
                <a:cs typeface="Arial" panose="020B0604020202020204" pitchFamily="34" charset="0"/>
              </a:rPr>
              <a:t>Module</a:t>
            </a:r>
            <a:r>
              <a:rPr lang="ko-KR" altLang="en-US" sz="900" dirty="0">
                <a:solidFill>
                  <a:srgbClr val="000000"/>
                </a:solidFill>
                <a:latin typeface="Arial" panose="020B0604020202020204" pitchFamily="34" charset="0"/>
                <a:cs typeface="Arial" panose="020B0604020202020204" pitchFamily="34" charset="0"/>
              </a:rPr>
              <a:t>로 사용 가능하기 때문에 일괄적인 상세 분류가 어려운 것으로 파악됨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High-Modulus </a:t>
            </a:r>
            <a:r>
              <a:rPr lang="ko-KR" altLang="en-US" sz="900" dirty="0">
                <a:solidFill>
                  <a:srgbClr val="000000"/>
                </a:solidFill>
                <a:latin typeface="Arial" panose="020B0604020202020204" pitchFamily="34" charset="0"/>
                <a:cs typeface="Arial" panose="020B0604020202020204" pitchFamily="34" charset="0"/>
              </a:rPr>
              <a:t>제품의 경우 단일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제품군으로 구성되어 있고</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매출액 및 변동이 미미하여 별도로 분석하지 아니하였음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3" name="직사각형 122">
            <a:extLst>
              <a:ext uri="{FF2B5EF4-FFF2-40B4-BE49-F238E27FC236}">
                <a16:creationId xmlns:a16="http://schemas.microsoft.com/office/drawing/2014/main" id="{102BC7B2-F6E2-45D4-B00B-38A8BC5C7279}"/>
              </a:ext>
            </a:extLst>
          </p:cNvPr>
          <p:cNvSpPr/>
          <p:nvPr/>
        </p:nvSpPr>
        <p:spPr>
          <a:xfrm>
            <a:off x="595424" y="4393832"/>
            <a:ext cx="4357576"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순서도: 연결자 124">
            <a:extLst>
              <a:ext uri="{FF2B5EF4-FFF2-40B4-BE49-F238E27FC236}">
                <a16:creationId xmlns:a16="http://schemas.microsoft.com/office/drawing/2014/main" id="{78AAA3CD-1F18-4703-A5E2-56EC7CE60278}"/>
              </a:ext>
            </a:extLst>
          </p:cNvPr>
          <p:cNvSpPr/>
          <p:nvPr/>
        </p:nvSpPr>
        <p:spPr bwMode="auto">
          <a:xfrm>
            <a:off x="539165" y="4352674"/>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19CD3BAF-BE2B-4051-8C41-33EA9A946C72}"/>
              </a:ext>
            </a:extLst>
          </p:cNvPr>
          <p:cNvSpPr/>
          <p:nvPr/>
        </p:nvSpPr>
        <p:spPr>
          <a:xfrm>
            <a:off x="5104660" y="4388611"/>
            <a:ext cx="432172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순서도: 연결자 129">
            <a:extLst>
              <a:ext uri="{FF2B5EF4-FFF2-40B4-BE49-F238E27FC236}">
                <a16:creationId xmlns:a16="http://schemas.microsoft.com/office/drawing/2014/main" id="{B5DB01EE-BE11-44C4-9E59-6807A977B15E}"/>
              </a:ext>
            </a:extLst>
          </p:cNvPr>
          <p:cNvSpPr/>
          <p:nvPr/>
        </p:nvSpPr>
        <p:spPr bwMode="auto">
          <a:xfrm>
            <a:off x="5008888" y="43458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1" name="순서도: 연결자 70">
            <a:extLst>
              <a:ext uri="{FF2B5EF4-FFF2-40B4-BE49-F238E27FC236}">
                <a16:creationId xmlns:a16="http://schemas.microsoft.com/office/drawing/2014/main" id="{EE01F45B-F689-423F-AF7D-ACAFF58FD611}"/>
              </a:ext>
            </a:extLst>
          </p:cNvPr>
          <p:cNvSpPr/>
          <p:nvPr/>
        </p:nvSpPr>
        <p:spPr bwMode="auto">
          <a:xfrm>
            <a:off x="584499" y="546948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2" name="순서도: 연결자 71">
            <a:extLst>
              <a:ext uri="{FF2B5EF4-FFF2-40B4-BE49-F238E27FC236}">
                <a16:creationId xmlns:a16="http://schemas.microsoft.com/office/drawing/2014/main" id="{FBF54D8A-1D0A-4728-A73B-547803C45672}"/>
              </a:ext>
            </a:extLst>
          </p:cNvPr>
          <p:cNvSpPr/>
          <p:nvPr/>
        </p:nvSpPr>
        <p:spPr bwMode="auto">
          <a:xfrm>
            <a:off x="739890" y="546948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3" name="순서도: 연결자 72">
            <a:extLst>
              <a:ext uri="{FF2B5EF4-FFF2-40B4-BE49-F238E27FC236}">
                <a16:creationId xmlns:a16="http://schemas.microsoft.com/office/drawing/2014/main" id="{7959D781-BB53-4284-97D3-3F19EE0B028A}"/>
              </a:ext>
            </a:extLst>
          </p:cNvPr>
          <p:cNvSpPr/>
          <p:nvPr/>
        </p:nvSpPr>
        <p:spPr bwMode="auto">
          <a:xfrm>
            <a:off x="573108" y="584774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4" name="순서도: 연결자 73">
            <a:extLst>
              <a:ext uri="{FF2B5EF4-FFF2-40B4-BE49-F238E27FC236}">
                <a16:creationId xmlns:a16="http://schemas.microsoft.com/office/drawing/2014/main" id="{1E647BBC-2DE5-4E84-8EBB-BC55AC39508D}"/>
              </a:ext>
            </a:extLst>
          </p:cNvPr>
          <p:cNvSpPr/>
          <p:nvPr/>
        </p:nvSpPr>
        <p:spPr bwMode="auto">
          <a:xfrm>
            <a:off x="728499" y="584774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9" name="차트 78">
                <a:extLst>
                  <a:ext uri="{FF2B5EF4-FFF2-40B4-BE49-F238E27FC236}">
                    <a16:creationId xmlns:a16="http://schemas.microsoft.com/office/drawing/2014/main" id="{F53211E4-2A7C-417F-A29B-151989046C3D}"/>
                  </a:ext>
                </a:extLst>
              </p:cNvPr>
              <p:cNvGraphicFramePr/>
              <p:nvPr/>
            </p:nvGraphicFramePr>
            <p:xfrm>
              <a:off x="5087734" y="3446279"/>
              <a:ext cx="4342015" cy="89961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9" name="차트 78">
                <a:extLst>
                  <a:ext uri="{FF2B5EF4-FFF2-40B4-BE49-F238E27FC236}">
                    <a16:creationId xmlns:a16="http://schemas.microsoft.com/office/drawing/2014/main" id="{F53211E4-2A7C-417F-A29B-151989046C3D}"/>
                  </a:ext>
                </a:extLst>
              </p:cNvPr>
              <p:cNvPicPr>
                <a:picLocks noGrp="1" noRot="1" noChangeAspect="1" noMove="1" noResize="1" noEditPoints="1" noAdjustHandles="1" noChangeArrowheads="1" noChangeShapeType="1"/>
              </p:cNvPicPr>
              <p:nvPr/>
            </p:nvPicPr>
            <p:blipFill>
              <a:blip r:embed="rId6"/>
              <a:stretch>
                <a:fillRect/>
              </a:stretch>
            </p:blipFill>
            <p:spPr>
              <a:xfrm>
                <a:off x="5087734" y="3446279"/>
                <a:ext cx="4342015" cy="89961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0" name="차트 79">
                <a:extLst>
                  <a:ext uri="{FF2B5EF4-FFF2-40B4-BE49-F238E27FC236}">
                    <a16:creationId xmlns:a16="http://schemas.microsoft.com/office/drawing/2014/main" id="{2CA19DE5-0FF9-4E1E-9A11-F55717E250D8}"/>
                  </a:ext>
                </a:extLst>
              </p:cNvPr>
              <p:cNvGraphicFramePr/>
              <p:nvPr/>
            </p:nvGraphicFramePr>
            <p:xfrm>
              <a:off x="595424" y="3459012"/>
              <a:ext cx="4357576" cy="860855"/>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80" name="차트 79">
                <a:extLst>
                  <a:ext uri="{FF2B5EF4-FFF2-40B4-BE49-F238E27FC236}">
                    <a16:creationId xmlns:a16="http://schemas.microsoft.com/office/drawing/2014/main" id="{2CA19DE5-0FF9-4E1E-9A11-F55717E250D8}"/>
                  </a:ext>
                </a:extLst>
              </p:cNvPr>
              <p:cNvPicPr>
                <a:picLocks noGrp="1" noRot="1" noChangeAspect="1" noMove="1" noResize="1" noEditPoints="1" noAdjustHandles="1" noChangeArrowheads="1" noChangeShapeType="1"/>
              </p:cNvPicPr>
              <p:nvPr/>
            </p:nvPicPr>
            <p:blipFill>
              <a:blip r:embed="rId8"/>
              <a:stretch>
                <a:fillRect/>
              </a:stretch>
            </p:blipFill>
            <p:spPr>
              <a:xfrm>
                <a:off x="595424" y="3459012"/>
                <a:ext cx="4357576" cy="8608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7" name="차트 86">
                <a:extLst>
                  <a:ext uri="{FF2B5EF4-FFF2-40B4-BE49-F238E27FC236}">
                    <a16:creationId xmlns:a16="http://schemas.microsoft.com/office/drawing/2014/main" id="{C5994BDB-D833-42D5-AAC7-A831DB82A68B}"/>
                  </a:ext>
                </a:extLst>
              </p:cNvPr>
              <p:cNvGraphicFramePr/>
              <p:nvPr/>
            </p:nvGraphicFramePr>
            <p:xfrm>
              <a:off x="595424" y="4415515"/>
              <a:ext cx="4361670" cy="860856"/>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7" name="차트 86">
                <a:extLst>
                  <a:ext uri="{FF2B5EF4-FFF2-40B4-BE49-F238E27FC236}">
                    <a16:creationId xmlns:a16="http://schemas.microsoft.com/office/drawing/2014/main" id="{C5994BDB-D833-42D5-AAC7-A831DB82A68B}"/>
                  </a:ext>
                </a:extLst>
              </p:cNvPr>
              <p:cNvPicPr>
                <a:picLocks noGrp="1" noRot="1" noChangeAspect="1" noMove="1" noResize="1" noEditPoints="1" noAdjustHandles="1" noChangeArrowheads="1" noChangeShapeType="1"/>
              </p:cNvPicPr>
              <p:nvPr/>
            </p:nvPicPr>
            <p:blipFill>
              <a:blip r:embed="rId10"/>
              <a:stretch>
                <a:fillRect/>
              </a:stretch>
            </p:blipFill>
            <p:spPr>
              <a:xfrm>
                <a:off x="595424" y="4415515"/>
                <a:ext cx="4361670" cy="86085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8" name="차트 87">
                <a:extLst>
                  <a:ext uri="{FF2B5EF4-FFF2-40B4-BE49-F238E27FC236}">
                    <a16:creationId xmlns:a16="http://schemas.microsoft.com/office/drawing/2014/main" id="{36B256EE-CF43-4005-846D-9A449F1DC1C6}"/>
                  </a:ext>
                </a:extLst>
              </p:cNvPr>
              <p:cNvGraphicFramePr/>
              <p:nvPr/>
            </p:nvGraphicFramePr>
            <p:xfrm>
              <a:off x="5108028" y="4399137"/>
              <a:ext cx="4321721" cy="881336"/>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88" name="차트 87">
                <a:extLst>
                  <a:ext uri="{FF2B5EF4-FFF2-40B4-BE49-F238E27FC236}">
                    <a16:creationId xmlns:a16="http://schemas.microsoft.com/office/drawing/2014/main" id="{36B256EE-CF43-4005-846D-9A449F1DC1C6}"/>
                  </a:ext>
                </a:extLst>
              </p:cNvPr>
              <p:cNvPicPr>
                <a:picLocks noGrp="1" noRot="1" noChangeAspect="1" noMove="1" noResize="1" noEditPoints="1" noAdjustHandles="1" noChangeArrowheads="1" noChangeShapeType="1"/>
              </p:cNvPicPr>
              <p:nvPr/>
            </p:nvPicPr>
            <p:blipFill>
              <a:blip r:embed="rId12"/>
              <a:stretch>
                <a:fillRect/>
              </a:stretch>
            </p:blipFill>
            <p:spPr>
              <a:xfrm>
                <a:off x="5108028" y="4399137"/>
                <a:ext cx="4321721" cy="881336"/>
              </a:xfrm>
              <a:prstGeom prst="rect">
                <a:avLst/>
              </a:prstGeom>
            </p:spPr>
          </p:pic>
        </mc:Fallback>
      </mc:AlternateContent>
      <p:sp>
        <p:nvSpPr>
          <p:cNvPr id="35" name="TextBox 34">
            <a:extLst>
              <a:ext uri="{FF2B5EF4-FFF2-40B4-BE49-F238E27FC236}">
                <a16:creationId xmlns:a16="http://schemas.microsoft.com/office/drawing/2014/main" id="{53E91944-D3B7-406A-85A2-6AE120018E1D}"/>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3321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47" name="차트 146">
                <a:extLst>
                  <a:ext uri="{FF2B5EF4-FFF2-40B4-BE49-F238E27FC236}">
                    <a16:creationId xmlns:a16="http://schemas.microsoft.com/office/drawing/2014/main" id="{AE326709-69DB-4917-BF7E-BEC458EA59F9}"/>
                  </a:ext>
                </a:extLst>
              </p:cNvPr>
              <p:cNvGraphicFramePr/>
              <p:nvPr/>
            </p:nvGraphicFramePr>
            <p:xfrm>
              <a:off x="1737279" y="5374337"/>
              <a:ext cx="1037588" cy="75976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47" name="차트 146">
                <a:extLst>
                  <a:ext uri="{FF2B5EF4-FFF2-40B4-BE49-F238E27FC236}">
                    <a16:creationId xmlns:a16="http://schemas.microsoft.com/office/drawing/2014/main" id="{AE326709-69DB-4917-BF7E-BEC458EA59F9}"/>
                  </a:ext>
                </a:extLst>
              </p:cNvPr>
              <p:cNvPicPr>
                <a:picLocks noGrp="1" noRot="1" noChangeAspect="1" noMove="1" noResize="1" noEditPoints="1" noAdjustHandles="1" noChangeArrowheads="1" noChangeShapeType="1"/>
              </p:cNvPicPr>
              <p:nvPr/>
            </p:nvPicPr>
            <p:blipFill>
              <a:blip r:embed="rId4"/>
              <a:stretch>
                <a:fillRect/>
              </a:stretch>
            </p:blipFill>
            <p:spPr>
              <a:xfrm>
                <a:off x="1737279" y="5374337"/>
                <a:ext cx="1037588" cy="759763"/>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6" name="차트 105">
                <a:extLst>
                  <a:ext uri="{FF2B5EF4-FFF2-40B4-BE49-F238E27FC236}">
                    <a16:creationId xmlns:a16="http://schemas.microsoft.com/office/drawing/2014/main" id="{2D756430-318B-4A46-A288-2B52F087AEDD}"/>
                  </a:ext>
                </a:extLst>
              </p:cNvPr>
              <p:cNvGraphicFramePr/>
              <p:nvPr/>
            </p:nvGraphicFramePr>
            <p:xfrm>
              <a:off x="638813" y="4469341"/>
              <a:ext cx="4307547" cy="77956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6" name="차트 105">
                <a:extLst>
                  <a:ext uri="{FF2B5EF4-FFF2-40B4-BE49-F238E27FC236}">
                    <a16:creationId xmlns:a16="http://schemas.microsoft.com/office/drawing/2014/main" id="{2D756430-318B-4A46-A288-2B52F087AEDD}"/>
                  </a:ext>
                </a:extLst>
              </p:cNvPr>
              <p:cNvPicPr>
                <a:picLocks noGrp="1" noRot="1" noChangeAspect="1" noMove="1" noResize="1" noEditPoints="1" noAdjustHandles="1" noChangeArrowheads="1" noChangeShapeType="1"/>
              </p:cNvPicPr>
              <p:nvPr/>
            </p:nvPicPr>
            <p:blipFill>
              <a:blip r:embed="rId6"/>
              <a:stretch>
                <a:fillRect/>
              </a:stretch>
            </p:blipFill>
            <p:spPr>
              <a:xfrm>
                <a:off x="638813" y="4469341"/>
                <a:ext cx="4307547"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8"/>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(14/23)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(Low-Loss)&gt;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33" name="직사각형 32">
            <a:extLst>
              <a:ext uri="{FF2B5EF4-FFF2-40B4-BE49-F238E27FC236}">
                <a16:creationId xmlns:a16="http://schemas.microsoft.com/office/drawing/2014/main" id="{E6AFD9C5-0F17-4605-8B49-5CF61B3CCD70}"/>
              </a:ext>
            </a:extLst>
          </p:cNvPr>
          <p:cNvSpPr/>
          <p:nvPr/>
        </p:nvSpPr>
        <p:spPr>
          <a:xfrm>
            <a:off x="1398495" y="2170544"/>
            <a:ext cx="691755" cy="43844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47339016-AF18-4CF6-9359-1E2539A00961}"/>
              </a:ext>
            </a:extLst>
          </p:cNvPr>
          <p:cNvSpPr/>
          <p:nvPr/>
        </p:nvSpPr>
        <p:spPr bwMode="auto">
          <a:xfrm>
            <a:off x="1316131" y="209662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81" name="직사각형 80">
            <a:extLst>
              <a:ext uri="{FF2B5EF4-FFF2-40B4-BE49-F238E27FC236}">
                <a16:creationId xmlns:a16="http://schemas.microsoft.com/office/drawing/2014/main" id="{577E53F4-F705-4508-87C7-F991258B7749}"/>
              </a:ext>
            </a:extLst>
          </p:cNvPr>
          <p:cNvSpPr/>
          <p:nvPr/>
        </p:nvSpPr>
        <p:spPr>
          <a:xfrm>
            <a:off x="5428750" y="2079146"/>
            <a:ext cx="699514" cy="38665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순서도: 연결자 81">
            <a:extLst>
              <a:ext uri="{FF2B5EF4-FFF2-40B4-BE49-F238E27FC236}">
                <a16:creationId xmlns:a16="http://schemas.microsoft.com/office/drawing/2014/main" id="{A03A9E4B-13FF-4105-8DB1-B61CC4B46A53}"/>
              </a:ext>
            </a:extLst>
          </p:cNvPr>
          <p:cNvSpPr/>
          <p:nvPr/>
        </p:nvSpPr>
        <p:spPr bwMode="auto">
          <a:xfrm>
            <a:off x="5371990" y="2005229"/>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C</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9" name="차트 78">
                <a:extLst>
                  <a:ext uri="{FF2B5EF4-FFF2-40B4-BE49-F238E27FC236}">
                    <a16:creationId xmlns:a16="http://schemas.microsoft.com/office/drawing/2014/main" id="{F53211E4-2A7C-417F-A29B-151989046C3D}"/>
                  </a:ext>
                </a:extLst>
              </p:cNvPr>
              <p:cNvGraphicFramePr/>
              <p:nvPr/>
            </p:nvGraphicFramePr>
            <p:xfrm>
              <a:off x="5087734" y="3446279"/>
              <a:ext cx="4342015" cy="899618"/>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79" name="차트 78">
                <a:extLst>
                  <a:ext uri="{FF2B5EF4-FFF2-40B4-BE49-F238E27FC236}">
                    <a16:creationId xmlns:a16="http://schemas.microsoft.com/office/drawing/2014/main" id="{F53211E4-2A7C-417F-A29B-151989046C3D}"/>
                  </a:ext>
                </a:extLst>
              </p:cNvPr>
              <p:cNvPicPr>
                <a:picLocks noGrp="1" noRot="1" noChangeAspect="1" noMove="1" noResize="1" noEditPoints="1" noAdjustHandles="1" noChangeArrowheads="1" noChangeShapeType="1"/>
              </p:cNvPicPr>
              <p:nvPr/>
            </p:nvPicPr>
            <p:blipFill>
              <a:blip r:embed="rId10"/>
              <a:stretch>
                <a:fillRect/>
              </a:stretch>
            </p:blipFill>
            <p:spPr>
              <a:xfrm>
                <a:off x="5087734" y="3446279"/>
                <a:ext cx="4342015" cy="89961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0" name="차트 79">
                <a:extLst>
                  <a:ext uri="{FF2B5EF4-FFF2-40B4-BE49-F238E27FC236}">
                    <a16:creationId xmlns:a16="http://schemas.microsoft.com/office/drawing/2014/main" id="{2CA19DE5-0FF9-4E1E-9A11-F55717E250D8}"/>
                  </a:ext>
                </a:extLst>
              </p:cNvPr>
              <p:cNvGraphicFramePr/>
              <p:nvPr/>
            </p:nvGraphicFramePr>
            <p:xfrm>
              <a:off x="595424" y="3459012"/>
              <a:ext cx="4357576" cy="860855"/>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80" name="차트 79">
                <a:extLst>
                  <a:ext uri="{FF2B5EF4-FFF2-40B4-BE49-F238E27FC236}">
                    <a16:creationId xmlns:a16="http://schemas.microsoft.com/office/drawing/2014/main" id="{2CA19DE5-0FF9-4E1E-9A11-F55717E250D8}"/>
                  </a:ext>
                </a:extLst>
              </p:cNvPr>
              <p:cNvPicPr>
                <a:picLocks noGrp="1" noRot="1" noChangeAspect="1" noMove="1" noResize="1" noEditPoints="1" noAdjustHandles="1" noChangeArrowheads="1" noChangeShapeType="1"/>
              </p:cNvPicPr>
              <p:nvPr/>
            </p:nvPicPr>
            <p:blipFill>
              <a:blip r:embed="rId12"/>
              <a:stretch>
                <a:fillRect/>
              </a:stretch>
            </p:blipFill>
            <p:spPr>
              <a:xfrm>
                <a:off x="595424" y="3459012"/>
                <a:ext cx="4357576" cy="860855"/>
              </a:xfrm>
              <a:prstGeom prst="rect">
                <a:avLst/>
              </a:prstGeom>
            </p:spPr>
          </p:pic>
        </mc:Fallback>
      </mc:AlternateContent>
      <p:sp>
        <p:nvSpPr>
          <p:cNvPr id="64" name="직사각형 63">
            <a:extLst>
              <a:ext uri="{FF2B5EF4-FFF2-40B4-BE49-F238E27FC236}">
                <a16:creationId xmlns:a16="http://schemas.microsoft.com/office/drawing/2014/main" id="{FA9762CE-301E-4B98-804E-C62AF5121709}"/>
              </a:ext>
            </a:extLst>
          </p:cNvPr>
          <p:cNvSpPr/>
          <p:nvPr/>
        </p:nvSpPr>
        <p:spPr>
          <a:xfrm>
            <a:off x="640954" y="4464000"/>
            <a:ext cx="4312046"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195E2BB6-03EC-46C4-96EC-65286E0A67F7}"/>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1ACDD2BB-FCD1-4F09-8CDF-AB034AAEB297}"/>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직사각형 90">
            <a:extLst>
              <a:ext uri="{FF2B5EF4-FFF2-40B4-BE49-F238E27FC236}">
                <a16:creationId xmlns:a16="http://schemas.microsoft.com/office/drawing/2014/main" id="{06EF2E56-BCA7-4A48-8BED-F0358336F140}"/>
              </a:ext>
            </a:extLst>
          </p:cNvPr>
          <p:cNvSpPr/>
          <p:nvPr/>
        </p:nvSpPr>
        <p:spPr>
          <a:xfrm>
            <a:off x="799951" y="4755436"/>
            <a:ext cx="876450" cy="22346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FC67F7CB-20D2-4A91-BB39-0DFA6646DCC4}"/>
              </a:ext>
            </a:extLst>
          </p:cNvPr>
          <p:cNvSpPr/>
          <p:nvPr/>
        </p:nvSpPr>
        <p:spPr bwMode="auto">
          <a:xfrm>
            <a:off x="727953" y="468056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27A21A54-3FCB-46CB-B50B-3A99DA90F41E}"/>
              </a:ext>
            </a:extLst>
          </p:cNvPr>
          <p:cNvSpPr/>
          <p:nvPr/>
        </p:nvSpPr>
        <p:spPr>
          <a:xfrm>
            <a:off x="889740" y="3586803"/>
            <a:ext cx="1684784" cy="4702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7FC8E51A-8584-4E33-8D5D-2166D6E4F793}"/>
              </a:ext>
            </a:extLst>
          </p:cNvPr>
          <p:cNvSpPr/>
          <p:nvPr/>
        </p:nvSpPr>
        <p:spPr bwMode="auto">
          <a:xfrm>
            <a:off x="812054" y="34993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665AA30A-12B5-4A14-9EAA-F176C06EB392}"/>
              </a:ext>
            </a:extLst>
          </p:cNvPr>
          <p:cNvSpPr/>
          <p:nvPr/>
        </p:nvSpPr>
        <p:spPr>
          <a:xfrm>
            <a:off x="5364865" y="3552755"/>
            <a:ext cx="1719515" cy="54872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B01F8AF6-6DB8-4F54-8555-3CFCA3A87B30}"/>
              </a:ext>
            </a:extLst>
          </p:cNvPr>
          <p:cNvSpPr/>
          <p:nvPr/>
        </p:nvSpPr>
        <p:spPr bwMode="auto">
          <a:xfrm>
            <a:off x="5292867" y="34605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05" name="순서도: 연결자 104">
            <a:extLst>
              <a:ext uri="{FF2B5EF4-FFF2-40B4-BE49-F238E27FC236}">
                <a16:creationId xmlns:a16="http://schemas.microsoft.com/office/drawing/2014/main" id="{B5232159-624A-48C6-93D1-31D7C21B8A61}"/>
              </a:ext>
            </a:extLst>
          </p:cNvPr>
          <p:cNvSpPr/>
          <p:nvPr/>
        </p:nvSpPr>
        <p:spPr bwMode="auto">
          <a:xfrm>
            <a:off x="5008102"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07" name="차트 106">
                <a:extLst>
                  <a:ext uri="{FF2B5EF4-FFF2-40B4-BE49-F238E27FC236}">
                    <a16:creationId xmlns:a16="http://schemas.microsoft.com/office/drawing/2014/main" id="{DE55F942-BBD2-4A57-9729-22C1C9A4165A}"/>
                  </a:ext>
                </a:extLst>
              </p:cNvPr>
              <p:cNvGraphicFramePr/>
              <p:nvPr/>
            </p:nvGraphicFramePr>
            <p:xfrm>
              <a:off x="5067300" y="4484078"/>
              <a:ext cx="4362450" cy="764828"/>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07" name="차트 106">
                <a:extLst>
                  <a:ext uri="{FF2B5EF4-FFF2-40B4-BE49-F238E27FC236}">
                    <a16:creationId xmlns:a16="http://schemas.microsoft.com/office/drawing/2014/main" id="{DE55F942-BBD2-4A57-9729-22C1C9A4165A}"/>
                  </a:ext>
                </a:extLst>
              </p:cNvPr>
              <p:cNvPicPr>
                <a:picLocks noGrp="1" noRot="1" noChangeAspect="1" noMove="1" noResize="1" noEditPoints="1" noAdjustHandles="1" noChangeArrowheads="1" noChangeShapeType="1"/>
              </p:cNvPicPr>
              <p:nvPr/>
            </p:nvPicPr>
            <p:blipFill>
              <a:blip r:embed="rId14"/>
              <a:stretch>
                <a:fillRect/>
              </a:stretch>
            </p:blipFill>
            <p:spPr>
              <a:xfrm>
                <a:off x="5067300" y="4484078"/>
                <a:ext cx="4362450" cy="764828"/>
              </a:xfrm>
              <a:prstGeom prst="rect">
                <a:avLst/>
              </a:prstGeom>
            </p:spPr>
          </p:pic>
        </mc:Fallback>
      </mc:AlternateContent>
      <p:sp>
        <p:nvSpPr>
          <p:cNvPr id="109" name="직사각형 108">
            <a:extLst>
              <a:ext uri="{FF2B5EF4-FFF2-40B4-BE49-F238E27FC236}">
                <a16:creationId xmlns:a16="http://schemas.microsoft.com/office/drawing/2014/main" id="{10589C53-D977-492B-B268-36D467BC25AE}"/>
              </a:ext>
            </a:extLst>
          </p:cNvPr>
          <p:cNvSpPr/>
          <p:nvPr/>
        </p:nvSpPr>
        <p:spPr>
          <a:xfrm>
            <a:off x="1839015" y="4666536"/>
            <a:ext cx="876450" cy="1580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0" name="순서도: 연결자 109">
            <a:extLst>
              <a:ext uri="{FF2B5EF4-FFF2-40B4-BE49-F238E27FC236}">
                <a16:creationId xmlns:a16="http://schemas.microsoft.com/office/drawing/2014/main" id="{1CEFD83C-1F1A-4792-8101-2668E43761B3}"/>
              </a:ext>
            </a:extLst>
          </p:cNvPr>
          <p:cNvSpPr/>
          <p:nvPr/>
        </p:nvSpPr>
        <p:spPr bwMode="auto">
          <a:xfrm>
            <a:off x="1767017" y="459166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E02FF1BE-802C-4DA1-9ACF-1C9793B71553}"/>
              </a:ext>
            </a:extLst>
          </p:cNvPr>
          <p:cNvSpPr/>
          <p:nvPr/>
        </p:nvSpPr>
        <p:spPr>
          <a:xfrm>
            <a:off x="2876549" y="4591050"/>
            <a:ext cx="870097" cy="15779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481CF67F-B033-4B31-BECF-FFB5D56700C6}"/>
              </a:ext>
            </a:extLst>
          </p:cNvPr>
          <p:cNvSpPr/>
          <p:nvPr/>
        </p:nvSpPr>
        <p:spPr bwMode="auto">
          <a:xfrm>
            <a:off x="2799243" y="4516159"/>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13" name="직사각형 112">
            <a:extLst>
              <a:ext uri="{FF2B5EF4-FFF2-40B4-BE49-F238E27FC236}">
                <a16:creationId xmlns:a16="http://schemas.microsoft.com/office/drawing/2014/main" id="{1B13D02B-0B5D-43FF-9C59-0C3A6EC71BC3}"/>
              </a:ext>
            </a:extLst>
          </p:cNvPr>
          <p:cNvSpPr/>
          <p:nvPr/>
        </p:nvSpPr>
        <p:spPr>
          <a:xfrm>
            <a:off x="3914590" y="4538570"/>
            <a:ext cx="876450" cy="1580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2C3083D3-A146-4163-ADA3-4923C7801C1C}"/>
              </a:ext>
            </a:extLst>
          </p:cNvPr>
          <p:cNvSpPr/>
          <p:nvPr/>
        </p:nvSpPr>
        <p:spPr bwMode="auto">
          <a:xfrm>
            <a:off x="3842592" y="446370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15" name="직사각형 114">
            <a:extLst>
              <a:ext uri="{FF2B5EF4-FFF2-40B4-BE49-F238E27FC236}">
                <a16:creationId xmlns:a16="http://schemas.microsoft.com/office/drawing/2014/main" id="{DC0F889A-FEF3-4832-AA17-356BF24E16CD}"/>
              </a:ext>
            </a:extLst>
          </p:cNvPr>
          <p:cNvSpPr/>
          <p:nvPr/>
        </p:nvSpPr>
        <p:spPr>
          <a:xfrm>
            <a:off x="5239099" y="4758454"/>
            <a:ext cx="876450" cy="22346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D3735DE0-A14B-4681-B831-4164FA06F822}"/>
              </a:ext>
            </a:extLst>
          </p:cNvPr>
          <p:cNvSpPr/>
          <p:nvPr/>
        </p:nvSpPr>
        <p:spPr bwMode="auto">
          <a:xfrm>
            <a:off x="5167101" y="4683585"/>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118" name="직사각형 117">
            <a:extLst>
              <a:ext uri="{FF2B5EF4-FFF2-40B4-BE49-F238E27FC236}">
                <a16:creationId xmlns:a16="http://schemas.microsoft.com/office/drawing/2014/main" id="{E6BCEC81-4450-4F62-817D-B20B410F3138}"/>
              </a:ext>
            </a:extLst>
          </p:cNvPr>
          <p:cNvSpPr/>
          <p:nvPr/>
        </p:nvSpPr>
        <p:spPr>
          <a:xfrm>
            <a:off x="6278163" y="4579057"/>
            <a:ext cx="876450" cy="2358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9" name="순서도: 연결자 118">
            <a:extLst>
              <a:ext uri="{FF2B5EF4-FFF2-40B4-BE49-F238E27FC236}">
                <a16:creationId xmlns:a16="http://schemas.microsoft.com/office/drawing/2014/main" id="{137A7975-760A-41F7-933F-04302CD601EE}"/>
              </a:ext>
            </a:extLst>
          </p:cNvPr>
          <p:cNvSpPr/>
          <p:nvPr/>
        </p:nvSpPr>
        <p:spPr bwMode="auto">
          <a:xfrm>
            <a:off x="6206165" y="450418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ㅂ</a:t>
            </a:r>
            <a:endParaRPr lang="ko-KR" altLang="en-US" sz="800" b="1" kern="0" dirty="0">
              <a:solidFill>
                <a:srgbClr val="FFFFFF"/>
              </a:solidFill>
              <a:cs typeface="Arial" panose="020B0604020202020204" pitchFamily="34" charset="0"/>
            </a:endParaRPr>
          </a:p>
        </p:txBody>
      </p:sp>
      <p:sp>
        <p:nvSpPr>
          <p:cNvPr id="121" name="직사각형 120">
            <a:extLst>
              <a:ext uri="{FF2B5EF4-FFF2-40B4-BE49-F238E27FC236}">
                <a16:creationId xmlns:a16="http://schemas.microsoft.com/office/drawing/2014/main" id="{D9451B1C-6F78-4CE9-A216-3F1D0CFD1594}"/>
              </a:ext>
            </a:extLst>
          </p:cNvPr>
          <p:cNvSpPr/>
          <p:nvPr/>
        </p:nvSpPr>
        <p:spPr>
          <a:xfrm>
            <a:off x="7334747" y="4551203"/>
            <a:ext cx="870097" cy="15779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2" name="순서도: 연결자 121">
            <a:extLst>
              <a:ext uri="{FF2B5EF4-FFF2-40B4-BE49-F238E27FC236}">
                <a16:creationId xmlns:a16="http://schemas.microsoft.com/office/drawing/2014/main" id="{1F26D7AA-163B-451A-BAD1-E137F30B893C}"/>
              </a:ext>
            </a:extLst>
          </p:cNvPr>
          <p:cNvSpPr/>
          <p:nvPr/>
        </p:nvSpPr>
        <p:spPr bwMode="auto">
          <a:xfrm>
            <a:off x="7257441" y="4476312"/>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ㅅ</a:t>
            </a:r>
            <a:endParaRPr lang="ko-KR" altLang="en-US" sz="800" b="1" kern="0" dirty="0">
              <a:solidFill>
                <a:srgbClr val="FFFFFF"/>
              </a:solidFill>
              <a:cs typeface="Arial" panose="020B0604020202020204" pitchFamily="34" charset="0"/>
            </a:endParaRPr>
          </a:p>
        </p:txBody>
      </p:sp>
      <p:sp>
        <p:nvSpPr>
          <p:cNvPr id="124" name="직사각형 123">
            <a:extLst>
              <a:ext uri="{FF2B5EF4-FFF2-40B4-BE49-F238E27FC236}">
                <a16:creationId xmlns:a16="http://schemas.microsoft.com/office/drawing/2014/main" id="{C120FE47-9B1A-420D-9D39-C27BA7F8AEC1}"/>
              </a:ext>
            </a:extLst>
          </p:cNvPr>
          <p:cNvSpPr/>
          <p:nvPr/>
        </p:nvSpPr>
        <p:spPr>
          <a:xfrm>
            <a:off x="8372788" y="4551181"/>
            <a:ext cx="876450" cy="1580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6" name="순서도: 연결자 125">
            <a:extLst>
              <a:ext uri="{FF2B5EF4-FFF2-40B4-BE49-F238E27FC236}">
                <a16:creationId xmlns:a16="http://schemas.microsoft.com/office/drawing/2014/main" id="{476E3555-4033-40C5-90B4-A483320F5467}"/>
              </a:ext>
            </a:extLst>
          </p:cNvPr>
          <p:cNvSpPr/>
          <p:nvPr/>
        </p:nvSpPr>
        <p:spPr bwMode="auto">
          <a:xfrm>
            <a:off x="8300790" y="447631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ㅇ</a:t>
            </a:r>
            <a:endParaRPr lang="ko-KR" altLang="en-US" sz="800" b="1" kern="0" dirty="0">
              <a:solidFill>
                <a:srgbClr val="FFFFFF"/>
              </a:solidFill>
              <a:cs typeface="Arial" panose="020B0604020202020204" pitchFamily="34" charset="0"/>
            </a:endParaRPr>
          </a:p>
        </p:txBody>
      </p:sp>
      <p:sp>
        <p:nvSpPr>
          <p:cNvPr id="128" name="직사각형 127">
            <a:extLst>
              <a:ext uri="{FF2B5EF4-FFF2-40B4-BE49-F238E27FC236}">
                <a16:creationId xmlns:a16="http://schemas.microsoft.com/office/drawing/2014/main" id="{D5E478E8-6887-48E5-909D-A8C5936579A9}"/>
              </a:ext>
            </a:extLst>
          </p:cNvPr>
          <p:cNvSpPr/>
          <p:nvPr/>
        </p:nvSpPr>
        <p:spPr>
          <a:xfrm>
            <a:off x="651277"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1" name="순서도: 연결자 130">
            <a:extLst>
              <a:ext uri="{FF2B5EF4-FFF2-40B4-BE49-F238E27FC236}">
                <a16:creationId xmlns:a16="http://schemas.microsoft.com/office/drawing/2014/main" id="{C60A86C6-B37E-4FF0-A3DC-DD5D906BFEBA}"/>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32" name="직사각형 131">
            <a:extLst>
              <a:ext uri="{FF2B5EF4-FFF2-40B4-BE49-F238E27FC236}">
                <a16:creationId xmlns:a16="http://schemas.microsoft.com/office/drawing/2014/main" id="{2DE48D1D-D772-4BE8-8959-49900B48F734}"/>
              </a:ext>
            </a:extLst>
          </p:cNvPr>
          <p:cNvSpPr/>
          <p:nvPr/>
        </p:nvSpPr>
        <p:spPr>
          <a:xfrm>
            <a:off x="174353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3" name="순서도: 연결자 132">
            <a:extLst>
              <a:ext uri="{FF2B5EF4-FFF2-40B4-BE49-F238E27FC236}">
                <a16:creationId xmlns:a16="http://schemas.microsoft.com/office/drawing/2014/main" id="{C47434F9-D0A6-4D90-8EA3-7B0A1036EA5E}"/>
              </a:ext>
            </a:extLst>
          </p:cNvPr>
          <p:cNvSpPr/>
          <p:nvPr/>
        </p:nvSpPr>
        <p:spPr bwMode="auto">
          <a:xfrm>
            <a:off x="168265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34" name="직사각형 133">
            <a:extLst>
              <a:ext uri="{FF2B5EF4-FFF2-40B4-BE49-F238E27FC236}">
                <a16:creationId xmlns:a16="http://schemas.microsoft.com/office/drawing/2014/main" id="{EE0ECE1D-2470-487A-9BC2-C1F99E1F60FB}"/>
              </a:ext>
            </a:extLst>
          </p:cNvPr>
          <p:cNvSpPr/>
          <p:nvPr/>
        </p:nvSpPr>
        <p:spPr>
          <a:xfrm>
            <a:off x="283579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5" name="순서도: 연결자 134">
            <a:extLst>
              <a:ext uri="{FF2B5EF4-FFF2-40B4-BE49-F238E27FC236}">
                <a16:creationId xmlns:a16="http://schemas.microsoft.com/office/drawing/2014/main" id="{626253F5-B239-47FA-A851-9DC1B0BB2693}"/>
              </a:ext>
            </a:extLst>
          </p:cNvPr>
          <p:cNvSpPr/>
          <p:nvPr/>
        </p:nvSpPr>
        <p:spPr bwMode="auto">
          <a:xfrm>
            <a:off x="277491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36" name="직사각형 135">
            <a:extLst>
              <a:ext uri="{FF2B5EF4-FFF2-40B4-BE49-F238E27FC236}">
                <a16:creationId xmlns:a16="http://schemas.microsoft.com/office/drawing/2014/main" id="{4F0238F7-9162-465B-A725-ED2786D091E7}"/>
              </a:ext>
            </a:extLst>
          </p:cNvPr>
          <p:cNvSpPr/>
          <p:nvPr/>
        </p:nvSpPr>
        <p:spPr>
          <a:xfrm>
            <a:off x="392804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7" name="순서도: 연결자 136">
            <a:extLst>
              <a:ext uri="{FF2B5EF4-FFF2-40B4-BE49-F238E27FC236}">
                <a16:creationId xmlns:a16="http://schemas.microsoft.com/office/drawing/2014/main" id="{87A0B5E5-DDA7-4BC4-8D6C-DC1CB64B504A}"/>
              </a:ext>
            </a:extLst>
          </p:cNvPr>
          <p:cNvSpPr/>
          <p:nvPr/>
        </p:nvSpPr>
        <p:spPr bwMode="auto">
          <a:xfrm>
            <a:off x="386717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38" name="직사각형 137">
            <a:extLst>
              <a:ext uri="{FF2B5EF4-FFF2-40B4-BE49-F238E27FC236}">
                <a16:creationId xmlns:a16="http://schemas.microsoft.com/office/drawing/2014/main" id="{104C46EE-619A-4E9E-8AF1-3F9CAA143C8F}"/>
              </a:ext>
            </a:extLst>
          </p:cNvPr>
          <p:cNvSpPr/>
          <p:nvPr/>
        </p:nvSpPr>
        <p:spPr>
          <a:xfrm>
            <a:off x="511017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39" name="순서도: 연결자 138">
            <a:extLst>
              <a:ext uri="{FF2B5EF4-FFF2-40B4-BE49-F238E27FC236}">
                <a16:creationId xmlns:a16="http://schemas.microsoft.com/office/drawing/2014/main" id="{0DE19F2C-53CC-4119-93E8-D7ECEA23F342}"/>
              </a:ext>
            </a:extLst>
          </p:cNvPr>
          <p:cNvSpPr/>
          <p:nvPr/>
        </p:nvSpPr>
        <p:spPr bwMode="auto">
          <a:xfrm>
            <a:off x="504929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140" name="직사각형 139">
            <a:extLst>
              <a:ext uri="{FF2B5EF4-FFF2-40B4-BE49-F238E27FC236}">
                <a16:creationId xmlns:a16="http://schemas.microsoft.com/office/drawing/2014/main" id="{4EFA31B5-8BF0-446B-86F4-342E7D3F8317}"/>
              </a:ext>
            </a:extLst>
          </p:cNvPr>
          <p:cNvSpPr/>
          <p:nvPr/>
        </p:nvSpPr>
        <p:spPr>
          <a:xfrm>
            <a:off x="620243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1" name="순서도: 연결자 140">
            <a:extLst>
              <a:ext uri="{FF2B5EF4-FFF2-40B4-BE49-F238E27FC236}">
                <a16:creationId xmlns:a16="http://schemas.microsoft.com/office/drawing/2014/main" id="{17FD500A-4135-4B14-B19C-201C393024D3}"/>
              </a:ext>
            </a:extLst>
          </p:cNvPr>
          <p:cNvSpPr/>
          <p:nvPr/>
        </p:nvSpPr>
        <p:spPr bwMode="auto">
          <a:xfrm>
            <a:off x="614155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ㅂ</a:t>
            </a:r>
            <a:endParaRPr lang="ko-KR" altLang="en-US" sz="800" b="1" kern="0" dirty="0">
              <a:solidFill>
                <a:srgbClr val="FFFFFF"/>
              </a:solidFill>
              <a:cs typeface="Arial" panose="020B0604020202020204" pitchFamily="34" charset="0"/>
            </a:endParaRPr>
          </a:p>
        </p:txBody>
      </p:sp>
      <p:sp>
        <p:nvSpPr>
          <p:cNvPr id="142" name="직사각형 141">
            <a:extLst>
              <a:ext uri="{FF2B5EF4-FFF2-40B4-BE49-F238E27FC236}">
                <a16:creationId xmlns:a16="http://schemas.microsoft.com/office/drawing/2014/main" id="{F44A85FA-7A1A-4D00-B008-4E84D3B801EB}"/>
              </a:ext>
            </a:extLst>
          </p:cNvPr>
          <p:cNvSpPr/>
          <p:nvPr/>
        </p:nvSpPr>
        <p:spPr>
          <a:xfrm>
            <a:off x="729468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3" name="순서도: 연결자 142">
            <a:extLst>
              <a:ext uri="{FF2B5EF4-FFF2-40B4-BE49-F238E27FC236}">
                <a16:creationId xmlns:a16="http://schemas.microsoft.com/office/drawing/2014/main" id="{76FB50D0-B515-4224-89EE-FC30559425D5}"/>
              </a:ext>
            </a:extLst>
          </p:cNvPr>
          <p:cNvSpPr/>
          <p:nvPr/>
        </p:nvSpPr>
        <p:spPr bwMode="auto">
          <a:xfrm>
            <a:off x="723381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ㅅ</a:t>
            </a:r>
            <a:endParaRPr lang="ko-KR" altLang="en-US" sz="800" b="1" kern="0" dirty="0">
              <a:solidFill>
                <a:srgbClr val="FFFFFF"/>
              </a:solidFill>
              <a:cs typeface="Arial" panose="020B0604020202020204" pitchFamily="34" charset="0"/>
            </a:endParaRPr>
          </a:p>
        </p:txBody>
      </p:sp>
      <p:sp>
        <p:nvSpPr>
          <p:cNvPr id="144" name="직사각형 143">
            <a:extLst>
              <a:ext uri="{FF2B5EF4-FFF2-40B4-BE49-F238E27FC236}">
                <a16:creationId xmlns:a16="http://schemas.microsoft.com/office/drawing/2014/main" id="{84239944-3664-42CC-BE0A-80EF3F33F647}"/>
              </a:ext>
            </a:extLst>
          </p:cNvPr>
          <p:cNvSpPr/>
          <p:nvPr/>
        </p:nvSpPr>
        <p:spPr>
          <a:xfrm>
            <a:off x="8386945"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5" name="순서도: 연결자 144">
            <a:extLst>
              <a:ext uri="{FF2B5EF4-FFF2-40B4-BE49-F238E27FC236}">
                <a16:creationId xmlns:a16="http://schemas.microsoft.com/office/drawing/2014/main" id="{55F45C55-6021-4E02-865F-0D7B56C35F85}"/>
              </a:ext>
            </a:extLst>
          </p:cNvPr>
          <p:cNvSpPr/>
          <p:nvPr/>
        </p:nvSpPr>
        <p:spPr bwMode="auto">
          <a:xfrm>
            <a:off x="8326068"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ㅇ</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46" name="차트 145">
                <a:extLst>
                  <a:ext uri="{FF2B5EF4-FFF2-40B4-BE49-F238E27FC236}">
                    <a16:creationId xmlns:a16="http://schemas.microsoft.com/office/drawing/2014/main" id="{99336489-88E7-4987-A333-68655353AE66}"/>
                  </a:ext>
                </a:extLst>
              </p:cNvPr>
              <p:cNvGraphicFramePr/>
              <p:nvPr/>
            </p:nvGraphicFramePr>
            <p:xfrm>
              <a:off x="638813" y="5374338"/>
              <a:ext cx="1037588" cy="75976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46" name="차트 145">
                <a:extLst>
                  <a:ext uri="{FF2B5EF4-FFF2-40B4-BE49-F238E27FC236}">
                    <a16:creationId xmlns:a16="http://schemas.microsoft.com/office/drawing/2014/main" id="{99336489-88E7-4987-A333-68655353AE66}"/>
                  </a:ext>
                </a:extLst>
              </p:cNvPr>
              <p:cNvPicPr>
                <a:picLocks noGrp="1" noRot="1" noChangeAspect="1" noMove="1" noResize="1" noEditPoints="1" noAdjustHandles="1" noChangeArrowheads="1" noChangeShapeType="1"/>
              </p:cNvPicPr>
              <p:nvPr/>
            </p:nvPicPr>
            <p:blipFill>
              <a:blip r:embed="rId16"/>
              <a:stretch>
                <a:fillRect/>
              </a:stretch>
            </p:blipFill>
            <p:spPr>
              <a:xfrm>
                <a:off x="638813" y="5374338"/>
                <a:ext cx="1037588" cy="75976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8" name="차트 147">
                <a:extLst>
                  <a:ext uri="{FF2B5EF4-FFF2-40B4-BE49-F238E27FC236}">
                    <a16:creationId xmlns:a16="http://schemas.microsoft.com/office/drawing/2014/main" id="{AC25443A-921A-46AE-924A-CB704B2411FD}"/>
                  </a:ext>
                </a:extLst>
              </p:cNvPr>
              <p:cNvGraphicFramePr/>
              <p:nvPr/>
            </p:nvGraphicFramePr>
            <p:xfrm>
              <a:off x="2835743" y="5374337"/>
              <a:ext cx="1025171" cy="754421"/>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48" name="차트 147">
                <a:extLst>
                  <a:ext uri="{FF2B5EF4-FFF2-40B4-BE49-F238E27FC236}">
                    <a16:creationId xmlns:a16="http://schemas.microsoft.com/office/drawing/2014/main" id="{AC25443A-921A-46AE-924A-CB704B2411FD}"/>
                  </a:ext>
                </a:extLst>
              </p:cNvPr>
              <p:cNvPicPr>
                <a:picLocks noGrp="1" noRot="1" noChangeAspect="1" noMove="1" noResize="1" noEditPoints="1" noAdjustHandles="1" noChangeArrowheads="1" noChangeShapeType="1"/>
              </p:cNvPicPr>
              <p:nvPr/>
            </p:nvPicPr>
            <p:blipFill>
              <a:blip r:embed="rId18"/>
              <a:stretch>
                <a:fillRect/>
              </a:stretch>
            </p:blipFill>
            <p:spPr>
              <a:xfrm>
                <a:off x="2835743" y="5374337"/>
                <a:ext cx="1025171"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9" name="차트 148">
                <a:extLst>
                  <a:ext uri="{FF2B5EF4-FFF2-40B4-BE49-F238E27FC236}">
                    <a16:creationId xmlns:a16="http://schemas.microsoft.com/office/drawing/2014/main" id="{B3C0FAA1-B437-4DDC-B8E0-D8B48955303A}"/>
                  </a:ext>
                </a:extLst>
              </p:cNvPr>
              <p:cNvGraphicFramePr/>
              <p:nvPr/>
            </p:nvGraphicFramePr>
            <p:xfrm>
              <a:off x="3921742" y="5374336"/>
              <a:ext cx="1031257" cy="754421"/>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49" name="차트 148">
                <a:extLst>
                  <a:ext uri="{FF2B5EF4-FFF2-40B4-BE49-F238E27FC236}">
                    <a16:creationId xmlns:a16="http://schemas.microsoft.com/office/drawing/2014/main" id="{B3C0FAA1-B437-4DDC-B8E0-D8B48955303A}"/>
                  </a:ext>
                </a:extLst>
              </p:cNvPr>
              <p:cNvPicPr>
                <a:picLocks noGrp="1" noRot="1" noChangeAspect="1" noMove="1" noResize="1" noEditPoints="1" noAdjustHandles="1" noChangeArrowheads="1" noChangeShapeType="1"/>
              </p:cNvPicPr>
              <p:nvPr/>
            </p:nvPicPr>
            <p:blipFill>
              <a:blip r:embed="rId20"/>
              <a:stretch>
                <a:fillRect/>
              </a:stretch>
            </p:blipFill>
            <p:spPr>
              <a:xfrm>
                <a:off x="3921742" y="5374336"/>
                <a:ext cx="1031257"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4" name="차트 153">
                <a:extLst>
                  <a:ext uri="{FF2B5EF4-FFF2-40B4-BE49-F238E27FC236}">
                    <a16:creationId xmlns:a16="http://schemas.microsoft.com/office/drawing/2014/main" id="{F5CC8D82-91BD-4D20-8E99-8B0B6DDD2FE1}"/>
                  </a:ext>
                </a:extLst>
              </p:cNvPr>
              <p:cNvGraphicFramePr/>
              <p:nvPr/>
            </p:nvGraphicFramePr>
            <p:xfrm>
              <a:off x="5110175" y="5372830"/>
              <a:ext cx="1018090" cy="754421"/>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54" name="차트 153">
                <a:extLst>
                  <a:ext uri="{FF2B5EF4-FFF2-40B4-BE49-F238E27FC236}">
                    <a16:creationId xmlns:a16="http://schemas.microsoft.com/office/drawing/2014/main" id="{F5CC8D82-91BD-4D20-8E99-8B0B6DDD2FE1}"/>
                  </a:ext>
                </a:extLst>
              </p:cNvPr>
              <p:cNvPicPr>
                <a:picLocks noGrp="1" noRot="1" noChangeAspect="1" noMove="1" noResize="1" noEditPoints="1" noAdjustHandles="1" noChangeArrowheads="1" noChangeShapeType="1"/>
              </p:cNvPicPr>
              <p:nvPr/>
            </p:nvPicPr>
            <p:blipFill>
              <a:blip r:embed="rId22"/>
              <a:stretch>
                <a:fillRect/>
              </a:stretch>
            </p:blipFill>
            <p:spPr>
              <a:xfrm>
                <a:off x="5110175" y="5372830"/>
                <a:ext cx="1018090"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5" name="차트 154">
                <a:extLst>
                  <a:ext uri="{FF2B5EF4-FFF2-40B4-BE49-F238E27FC236}">
                    <a16:creationId xmlns:a16="http://schemas.microsoft.com/office/drawing/2014/main" id="{BE1B938E-0CB2-4940-BE82-3F691188E9EB}"/>
                  </a:ext>
                </a:extLst>
              </p:cNvPr>
              <p:cNvGraphicFramePr/>
              <p:nvPr/>
            </p:nvGraphicFramePr>
            <p:xfrm>
              <a:off x="6206165" y="5379679"/>
              <a:ext cx="1031257" cy="747572"/>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155" name="차트 154">
                <a:extLst>
                  <a:ext uri="{FF2B5EF4-FFF2-40B4-BE49-F238E27FC236}">
                    <a16:creationId xmlns:a16="http://schemas.microsoft.com/office/drawing/2014/main" id="{BE1B938E-0CB2-4940-BE82-3F691188E9EB}"/>
                  </a:ext>
                </a:extLst>
              </p:cNvPr>
              <p:cNvPicPr>
                <a:picLocks noGrp="1" noRot="1" noChangeAspect="1" noMove="1" noResize="1" noEditPoints="1" noAdjustHandles="1" noChangeArrowheads="1" noChangeShapeType="1"/>
              </p:cNvPicPr>
              <p:nvPr/>
            </p:nvPicPr>
            <p:blipFill>
              <a:blip r:embed="rId24"/>
              <a:stretch>
                <a:fillRect/>
              </a:stretch>
            </p:blipFill>
            <p:spPr>
              <a:xfrm>
                <a:off x="6206165" y="5379679"/>
                <a:ext cx="1031257" cy="74757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6" name="차트 155">
                <a:extLst>
                  <a:ext uri="{FF2B5EF4-FFF2-40B4-BE49-F238E27FC236}">
                    <a16:creationId xmlns:a16="http://schemas.microsoft.com/office/drawing/2014/main" id="{900633B7-17CF-408B-894D-DC39CDCC42C0}"/>
                  </a:ext>
                </a:extLst>
              </p:cNvPr>
              <p:cNvGraphicFramePr/>
              <p:nvPr/>
            </p:nvGraphicFramePr>
            <p:xfrm>
              <a:off x="7294688" y="5379679"/>
              <a:ext cx="1025124" cy="754421"/>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156" name="차트 155">
                <a:extLst>
                  <a:ext uri="{FF2B5EF4-FFF2-40B4-BE49-F238E27FC236}">
                    <a16:creationId xmlns:a16="http://schemas.microsoft.com/office/drawing/2014/main" id="{900633B7-17CF-408B-894D-DC39CDCC42C0}"/>
                  </a:ext>
                </a:extLst>
              </p:cNvPr>
              <p:cNvPicPr>
                <a:picLocks noGrp="1" noRot="1" noChangeAspect="1" noMove="1" noResize="1" noEditPoints="1" noAdjustHandles="1" noChangeArrowheads="1" noChangeShapeType="1"/>
              </p:cNvPicPr>
              <p:nvPr/>
            </p:nvPicPr>
            <p:blipFill>
              <a:blip r:embed="rId26"/>
              <a:stretch>
                <a:fillRect/>
              </a:stretch>
            </p:blipFill>
            <p:spPr>
              <a:xfrm>
                <a:off x="7294688" y="5379679"/>
                <a:ext cx="1025124"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7" name="차트 156">
                <a:extLst>
                  <a:ext uri="{FF2B5EF4-FFF2-40B4-BE49-F238E27FC236}">
                    <a16:creationId xmlns:a16="http://schemas.microsoft.com/office/drawing/2014/main" id="{7DAB7D92-5390-484C-B9A3-AA7C70303146}"/>
                  </a:ext>
                </a:extLst>
              </p:cNvPr>
              <p:cNvGraphicFramePr/>
              <p:nvPr/>
            </p:nvGraphicFramePr>
            <p:xfrm>
              <a:off x="8386946" y="5379679"/>
              <a:ext cx="1025124" cy="754421"/>
            </p:xfrm>
            <a:graphic>
              <a:graphicData uri="http://schemas.microsoft.com/office/drawing/2014/chartex">
                <cx:chart xmlns:cx="http://schemas.microsoft.com/office/drawing/2014/chartex" xmlns:r="http://schemas.openxmlformats.org/officeDocument/2006/relationships" r:id="rId27"/>
              </a:graphicData>
            </a:graphic>
          </p:graphicFrame>
        </mc:Choice>
        <mc:Fallback xmlns="">
          <p:pic>
            <p:nvPicPr>
              <p:cNvPr id="157" name="차트 156">
                <a:extLst>
                  <a:ext uri="{FF2B5EF4-FFF2-40B4-BE49-F238E27FC236}">
                    <a16:creationId xmlns:a16="http://schemas.microsoft.com/office/drawing/2014/main" id="{7DAB7D92-5390-484C-B9A3-AA7C70303146}"/>
                  </a:ext>
                </a:extLst>
              </p:cNvPr>
              <p:cNvPicPr>
                <a:picLocks noGrp="1" noRot="1" noChangeAspect="1" noMove="1" noResize="1" noEditPoints="1" noAdjustHandles="1" noChangeArrowheads="1" noChangeShapeType="1"/>
              </p:cNvPicPr>
              <p:nvPr/>
            </p:nvPicPr>
            <p:blipFill>
              <a:blip r:embed="rId28"/>
              <a:stretch>
                <a:fillRect/>
              </a:stretch>
            </p:blipFill>
            <p:spPr>
              <a:xfrm>
                <a:off x="8386946" y="5379679"/>
                <a:ext cx="1025124" cy="754421"/>
              </a:xfrm>
              <a:prstGeom prst="rect">
                <a:avLst/>
              </a:prstGeom>
            </p:spPr>
          </p:pic>
        </mc:Fallback>
      </mc:AlternateContent>
      <p:sp>
        <p:nvSpPr>
          <p:cNvPr id="68" name="TextBox 67">
            <a:extLst>
              <a:ext uri="{FF2B5EF4-FFF2-40B4-BE49-F238E27FC236}">
                <a16:creationId xmlns:a16="http://schemas.microsoft.com/office/drawing/2014/main" id="{263B8A9A-E690-4F17-9B6E-4E73EE86D5F0}"/>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60889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83" name="차트 182">
                <a:extLst>
                  <a:ext uri="{FF2B5EF4-FFF2-40B4-BE49-F238E27FC236}">
                    <a16:creationId xmlns:a16="http://schemas.microsoft.com/office/drawing/2014/main" id="{FD90D335-9C60-4EBF-963B-6F1DACD07841}"/>
                  </a:ext>
                </a:extLst>
              </p:cNvPr>
              <p:cNvGraphicFramePr/>
              <p:nvPr/>
            </p:nvGraphicFramePr>
            <p:xfrm>
              <a:off x="627255" y="4470984"/>
              <a:ext cx="2230881" cy="76972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3" name="차트 182">
                <a:extLst>
                  <a:ext uri="{FF2B5EF4-FFF2-40B4-BE49-F238E27FC236}">
                    <a16:creationId xmlns:a16="http://schemas.microsoft.com/office/drawing/2014/main" id="{FD90D335-9C60-4EBF-963B-6F1DACD07841}"/>
                  </a:ext>
                </a:extLst>
              </p:cNvPr>
              <p:cNvPicPr>
                <a:picLocks noGrp="1" noRot="1" noChangeAspect="1" noMove="1" noResize="1" noEditPoints="1" noAdjustHandles="1" noChangeArrowheads="1" noChangeShapeType="1"/>
              </p:cNvPicPr>
              <p:nvPr/>
            </p:nvPicPr>
            <p:blipFill>
              <a:blip r:embed="rId4"/>
              <a:stretch>
                <a:fillRect/>
              </a:stretch>
            </p:blipFill>
            <p:spPr>
              <a:xfrm>
                <a:off x="627255" y="4470984"/>
                <a:ext cx="2230881" cy="7697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84" name="차트 183">
                <a:extLst>
                  <a:ext uri="{FF2B5EF4-FFF2-40B4-BE49-F238E27FC236}">
                    <a16:creationId xmlns:a16="http://schemas.microsoft.com/office/drawing/2014/main" id="{D7426F65-D187-432D-AA1F-8B31C4BCD840}"/>
                  </a:ext>
                </a:extLst>
              </p:cNvPr>
              <p:cNvGraphicFramePr/>
              <p:nvPr/>
            </p:nvGraphicFramePr>
            <p:xfrm>
              <a:off x="640773" y="5319275"/>
              <a:ext cx="2227178" cy="77956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84" name="차트 183">
                <a:extLst>
                  <a:ext uri="{FF2B5EF4-FFF2-40B4-BE49-F238E27FC236}">
                    <a16:creationId xmlns:a16="http://schemas.microsoft.com/office/drawing/2014/main" id="{D7426F65-D187-432D-AA1F-8B31C4BCD840}"/>
                  </a:ext>
                </a:extLst>
              </p:cNvPr>
              <p:cNvPicPr>
                <a:picLocks noGrp="1" noRot="1" noChangeAspect="1" noMove="1" noResize="1" noEditPoints="1" noAdjustHandles="1" noChangeArrowheads="1" noChangeShapeType="1"/>
              </p:cNvPicPr>
              <p:nvPr/>
            </p:nvPicPr>
            <p:blipFill>
              <a:blip r:embed="rId6"/>
              <a:stretch>
                <a:fillRect/>
              </a:stretch>
            </p:blipFill>
            <p:spPr>
              <a:xfrm>
                <a:off x="640773" y="5319275"/>
                <a:ext cx="2227178"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3" name="차트 162">
                <a:extLst>
                  <a:ext uri="{FF2B5EF4-FFF2-40B4-BE49-F238E27FC236}">
                    <a16:creationId xmlns:a16="http://schemas.microsoft.com/office/drawing/2014/main" id="{8B0314B5-79A6-40E1-BEE6-FF53057C06AB}"/>
                  </a:ext>
                </a:extLst>
              </p:cNvPr>
              <p:cNvGraphicFramePr/>
              <p:nvPr/>
            </p:nvGraphicFramePr>
            <p:xfrm>
              <a:off x="5108028" y="3446636"/>
              <a:ext cx="4321721" cy="88906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63" name="차트 162">
                <a:extLst>
                  <a:ext uri="{FF2B5EF4-FFF2-40B4-BE49-F238E27FC236}">
                    <a16:creationId xmlns:a16="http://schemas.microsoft.com/office/drawing/2014/main" id="{8B0314B5-79A6-40E1-BEE6-FF53057C06AB}"/>
                  </a:ext>
                </a:extLst>
              </p:cNvPr>
              <p:cNvPicPr>
                <a:picLocks noGrp="1" noRot="1" noChangeAspect="1" noMove="1" noResize="1" noEditPoints="1" noAdjustHandles="1" noChangeArrowheads="1" noChangeShapeType="1"/>
              </p:cNvPicPr>
              <p:nvPr/>
            </p:nvPicPr>
            <p:blipFill>
              <a:blip r:embed="rId8"/>
              <a:stretch>
                <a:fillRect/>
              </a:stretch>
            </p:blipFill>
            <p:spPr>
              <a:xfrm>
                <a:off x="5108028" y="3446636"/>
                <a:ext cx="4321721" cy="88906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2" name="차트 161">
                <a:extLst>
                  <a:ext uri="{FF2B5EF4-FFF2-40B4-BE49-F238E27FC236}">
                    <a16:creationId xmlns:a16="http://schemas.microsoft.com/office/drawing/2014/main" id="{12252842-F380-4331-A8B3-BF4091A770A9}"/>
                  </a:ext>
                </a:extLst>
              </p:cNvPr>
              <p:cNvGraphicFramePr/>
              <p:nvPr/>
            </p:nvGraphicFramePr>
            <p:xfrm>
              <a:off x="595424" y="3463014"/>
              <a:ext cx="4361670" cy="87268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62" name="차트 161">
                <a:extLst>
                  <a:ext uri="{FF2B5EF4-FFF2-40B4-BE49-F238E27FC236}">
                    <a16:creationId xmlns:a16="http://schemas.microsoft.com/office/drawing/2014/main" id="{12252842-F380-4331-A8B3-BF4091A770A9}"/>
                  </a:ext>
                </a:extLst>
              </p:cNvPr>
              <p:cNvPicPr>
                <a:picLocks noGrp="1" noRot="1" noChangeAspect="1" noMove="1" noResize="1" noEditPoints="1" noAdjustHandles="1" noChangeArrowheads="1" noChangeShapeType="1"/>
              </p:cNvPicPr>
              <p:nvPr/>
            </p:nvPicPr>
            <p:blipFill>
              <a:blip r:embed="rId10"/>
              <a:stretch>
                <a:fillRect/>
              </a:stretch>
            </p:blipFill>
            <p:spPr>
              <a:xfrm>
                <a:off x="595424" y="3463014"/>
                <a:ext cx="4361670" cy="87268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12"/>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(15/23)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(Normal)&gt;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020357" y="2189827"/>
            <a:ext cx="670170"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2937993" y="211591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7026890" y="1942277"/>
            <a:ext cx="722156"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959766" y="186836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FA9762CE-301E-4B98-804E-C62AF5121709}"/>
              </a:ext>
            </a:extLst>
          </p:cNvPr>
          <p:cNvSpPr/>
          <p:nvPr/>
        </p:nvSpPr>
        <p:spPr>
          <a:xfrm>
            <a:off x="640956" y="4464000"/>
            <a:ext cx="222717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195E2BB6-03EC-46C4-96EC-65286E0A67F7}"/>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1ACDD2BB-FCD1-4F09-8CDF-AB034AAEB297}"/>
              </a:ext>
            </a:extLst>
          </p:cNvPr>
          <p:cNvSpPr/>
          <p:nvPr/>
        </p:nvSpPr>
        <p:spPr>
          <a:xfrm>
            <a:off x="640773" y="5312490"/>
            <a:ext cx="2227179"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1" name="직사각형 100">
            <a:extLst>
              <a:ext uri="{FF2B5EF4-FFF2-40B4-BE49-F238E27FC236}">
                <a16:creationId xmlns:a16="http://schemas.microsoft.com/office/drawing/2014/main" id="{27A21A54-3FCB-46CB-B50B-3A99DA90F41E}"/>
              </a:ext>
            </a:extLst>
          </p:cNvPr>
          <p:cNvSpPr/>
          <p:nvPr/>
        </p:nvSpPr>
        <p:spPr>
          <a:xfrm>
            <a:off x="725353" y="3517775"/>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7FC8E51A-8584-4E33-8D5D-2166D6E4F793}"/>
              </a:ext>
            </a:extLst>
          </p:cNvPr>
          <p:cNvSpPr/>
          <p:nvPr/>
        </p:nvSpPr>
        <p:spPr bwMode="auto">
          <a:xfrm>
            <a:off x="647667" y="3430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05" name="순서도: 연결자 104">
            <a:extLst>
              <a:ext uri="{FF2B5EF4-FFF2-40B4-BE49-F238E27FC236}">
                <a16:creationId xmlns:a16="http://schemas.microsoft.com/office/drawing/2014/main" id="{B5232159-624A-48C6-93D1-31D7C21B8A61}"/>
              </a:ext>
            </a:extLst>
          </p:cNvPr>
          <p:cNvSpPr/>
          <p:nvPr/>
        </p:nvSpPr>
        <p:spPr bwMode="auto">
          <a:xfrm>
            <a:off x="568954"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66" name="직사각형 165">
            <a:extLst>
              <a:ext uri="{FF2B5EF4-FFF2-40B4-BE49-F238E27FC236}">
                <a16:creationId xmlns:a16="http://schemas.microsoft.com/office/drawing/2014/main" id="{379ACA1B-AF71-4872-99F9-7A1F3B97F164}"/>
              </a:ext>
            </a:extLst>
          </p:cNvPr>
          <p:cNvSpPr/>
          <p:nvPr/>
        </p:nvSpPr>
        <p:spPr>
          <a:xfrm>
            <a:off x="1778046" y="3517775"/>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7" name="순서도: 연결자 166">
            <a:extLst>
              <a:ext uri="{FF2B5EF4-FFF2-40B4-BE49-F238E27FC236}">
                <a16:creationId xmlns:a16="http://schemas.microsoft.com/office/drawing/2014/main" id="{EA8AC3C5-C692-4E5D-9C75-5369AB466A3A}"/>
              </a:ext>
            </a:extLst>
          </p:cNvPr>
          <p:cNvSpPr/>
          <p:nvPr/>
        </p:nvSpPr>
        <p:spPr bwMode="auto">
          <a:xfrm>
            <a:off x="1700360" y="3430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68" name="직사각형 167">
            <a:extLst>
              <a:ext uri="{FF2B5EF4-FFF2-40B4-BE49-F238E27FC236}">
                <a16:creationId xmlns:a16="http://schemas.microsoft.com/office/drawing/2014/main" id="{510EC1E1-3CC6-4444-AC70-E3C661E884EE}"/>
              </a:ext>
            </a:extLst>
          </p:cNvPr>
          <p:cNvSpPr/>
          <p:nvPr/>
        </p:nvSpPr>
        <p:spPr>
          <a:xfrm>
            <a:off x="2840967" y="3517775"/>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9" name="순서도: 연결자 168">
            <a:extLst>
              <a:ext uri="{FF2B5EF4-FFF2-40B4-BE49-F238E27FC236}">
                <a16:creationId xmlns:a16="http://schemas.microsoft.com/office/drawing/2014/main" id="{A6E4D0DB-8DC7-4B28-9C7C-3DF96039D914}"/>
              </a:ext>
            </a:extLst>
          </p:cNvPr>
          <p:cNvSpPr/>
          <p:nvPr/>
        </p:nvSpPr>
        <p:spPr bwMode="auto">
          <a:xfrm>
            <a:off x="2763281" y="3430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73" name="직사각형 172">
            <a:extLst>
              <a:ext uri="{FF2B5EF4-FFF2-40B4-BE49-F238E27FC236}">
                <a16:creationId xmlns:a16="http://schemas.microsoft.com/office/drawing/2014/main" id="{57962109-1A7F-4853-B987-676C3BF16802}"/>
              </a:ext>
            </a:extLst>
          </p:cNvPr>
          <p:cNvSpPr/>
          <p:nvPr/>
        </p:nvSpPr>
        <p:spPr>
          <a:xfrm>
            <a:off x="3879653" y="3552755"/>
            <a:ext cx="928187" cy="46362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4" name="순서도: 연결자 173">
            <a:extLst>
              <a:ext uri="{FF2B5EF4-FFF2-40B4-BE49-F238E27FC236}">
                <a16:creationId xmlns:a16="http://schemas.microsoft.com/office/drawing/2014/main" id="{9088EFEF-51CF-4743-9EBF-23C590FEE0B1}"/>
              </a:ext>
            </a:extLst>
          </p:cNvPr>
          <p:cNvSpPr/>
          <p:nvPr/>
        </p:nvSpPr>
        <p:spPr bwMode="auto">
          <a:xfrm>
            <a:off x="3812971" y="34780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75" name="직사각형 174">
            <a:extLst>
              <a:ext uri="{FF2B5EF4-FFF2-40B4-BE49-F238E27FC236}">
                <a16:creationId xmlns:a16="http://schemas.microsoft.com/office/drawing/2014/main" id="{37AF5FAF-2970-40E2-AEFD-A3DC0D26D4DC}"/>
              </a:ext>
            </a:extLst>
          </p:cNvPr>
          <p:cNvSpPr/>
          <p:nvPr/>
        </p:nvSpPr>
        <p:spPr>
          <a:xfrm>
            <a:off x="5242090" y="3884169"/>
            <a:ext cx="928187" cy="18198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6" name="순서도: 연결자 175">
            <a:extLst>
              <a:ext uri="{FF2B5EF4-FFF2-40B4-BE49-F238E27FC236}">
                <a16:creationId xmlns:a16="http://schemas.microsoft.com/office/drawing/2014/main" id="{88A9D76B-626C-4D3E-8699-3D1FDD5686B3}"/>
              </a:ext>
            </a:extLst>
          </p:cNvPr>
          <p:cNvSpPr/>
          <p:nvPr/>
        </p:nvSpPr>
        <p:spPr bwMode="auto">
          <a:xfrm>
            <a:off x="5164404" y="37967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77" name="직사각형 176">
            <a:extLst>
              <a:ext uri="{FF2B5EF4-FFF2-40B4-BE49-F238E27FC236}">
                <a16:creationId xmlns:a16="http://schemas.microsoft.com/office/drawing/2014/main" id="{B7D58E2F-73CB-44E8-A06E-A2CC390903F6}"/>
              </a:ext>
            </a:extLst>
          </p:cNvPr>
          <p:cNvSpPr/>
          <p:nvPr/>
        </p:nvSpPr>
        <p:spPr>
          <a:xfrm>
            <a:off x="6265772" y="3696315"/>
            <a:ext cx="928187" cy="2708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8" name="순서도: 연결자 177">
            <a:extLst>
              <a:ext uri="{FF2B5EF4-FFF2-40B4-BE49-F238E27FC236}">
                <a16:creationId xmlns:a16="http://schemas.microsoft.com/office/drawing/2014/main" id="{94DB1BF3-D883-43E7-8760-61E728BB3C4E}"/>
              </a:ext>
            </a:extLst>
          </p:cNvPr>
          <p:cNvSpPr/>
          <p:nvPr/>
        </p:nvSpPr>
        <p:spPr bwMode="auto">
          <a:xfrm>
            <a:off x="6188086" y="36088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179" name="직사각형 178">
            <a:extLst>
              <a:ext uri="{FF2B5EF4-FFF2-40B4-BE49-F238E27FC236}">
                <a16:creationId xmlns:a16="http://schemas.microsoft.com/office/drawing/2014/main" id="{18E28945-BF6B-47BB-8F91-F7986A4F0C6C}"/>
              </a:ext>
            </a:extLst>
          </p:cNvPr>
          <p:cNvSpPr/>
          <p:nvPr/>
        </p:nvSpPr>
        <p:spPr>
          <a:xfrm>
            <a:off x="7316472" y="3641396"/>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0" name="순서도: 연결자 179">
            <a:extLst>
              <a:ext uri="{FF2B5EF4-FFF2-40B4-BE49-F238E27FC236}">
                <a16:creationId xmlns:a16="http://schemas.microsoft.com/office/drawing/2014/main" id="{89DA5B5A-685B-446A-86C9-293ADD7D40E6}"/>
              </a:ext>
            </a:extLst>
          </p:cNvPr>
          <p:cNvSpPr/>
          <p:nvPr/>
        </p:nvSpPr>
        <p:spPr bwMode="auto">
          <a:xfrm>
            <a:off x="7238786" y="35539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181" name="직사각형 180">
            <a:extLst>
              <a:ext uri="{FF2B5EF4-FFF2-40B4-BE49-F238E27FC236}">
                <a16:creationId xmlns:a16="http://schemas.microsoft.com/office/drawing/2014/main" id="{02DCE439-7920-487A-A821-0C23DF7D7E87}"/>
              </a:ext>
            </a:extLst>
          </p:cNvPr>
          <p:cNvSpPr/>
          <p:nvPr/>
        </p:nvSpPr>
        <p:spPr>
          <a:xfrm>
            <a:off x="8358980" y="3537685"/>
            <a:ext cx="928187" cy="1879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2" name="순서도: 연결자 181">
            <a:extLst>
              <a:ext uri="{FF2B5EF4-FFF2-40B4-BE49-F238E27FC236}">
                <a16:creationId xmlns:a16="http://schemas.microsoft.com/office/drawing/2014/main" id="{A1B5599F-5C29-4EBC-B2EB-5A678E9BB0CB}"/>
              </a:ext>
            </a:extLst>
          </p:cNvPr>
          <p:cNvSpPr/>
          <p:nvPr/>
        </p:nvSpPr>
        <p:spPr bwMode="auto">
          <a:xfrm>
            <a:off x="8292298" y="34630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65" name="직사각형 64">
            <a:extLst>
              <a:ext uri="{FF2B5EF4-FFF2-40B4-BE49-F238E27FC236}">
                <a16:creationId xmlns:a16="http://schemas.microsoft.com/office/drawing/2014/main" id="{49FECD0F-A062-496E-9738-E129233956C0}"/>
              </a:ext>
            </a:extLst>
          </p:cNvPr>
          <p:cNvSpPr/>
          <p:nvPr/>
        </p:nvSpPr>
        <p:spPr>
          <a:xfrm>
            <a:off x="2924773" y="4464000"/>
            <a:ext cx="24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6" name="순서도: 연결자 65">
            <a:extLst>
              <a:ext uri="{FF2B5EF4-FFF2-40B4-BE49-F238E27FC236}">
                <a16:creationId xmlns:a16="http://schemas.microsoft.com/office/drawing/2014/main" id="{24EA1FDA-513A-4312-B550-5D9366F48173}"/>
              </a:ext>
            </a:extLst>
          </p:cNvPr>
          <p:cNvSpPr/>
          <p:nvPr/>
        </p:nvSpPr>
        <p:spPr bwMode="auto">
          <a:xfrm>
            <a:off x="2852773"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67" name="직사각형 66">
            <a:extLst>
              <a:ext uri="{FF2B5EF4-FFF2-40B4-BE49-F238E27FC236}">
                <a16:creationId xmlns:a16="http://schemas.microsoft.com/office/drawing/2014/main" id="{165EF6BA-397F-4686-8678-19BDC2F0AE20}"/>
              </a:ext>
            </a:extLst>
          </p:cNvPr>
          <p:cNvSpPr/>
          <p:nvPr/>
        </p:nvSpPr>
        <p:spPr>
          <a:xfrm>
            <a:off x="2924592" y="5312490"/>
            <a:ext cx="244800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8" name="순서도: 연결자 67">
            <a:extLst>
              <a:ext uri="{FF2B5EF4-FFF2-40B4-BE49-F238E27FC236}">
                <a16:creationId xmlns:a16="http://schemas.microsoft.com/office/drawing/2014/main" id="{CA462C7E-B626-4315-913C-77B9FF415E73}"/>
              </a:ext>
            </a:extLst>
          </p:cNvPr>
          <p:cNvSpPr/>
          <p:nvPr/>
        </p:nvSpPr>
        <p:spPr bwMode="auto">
          <a:xfrm>
            <a:off x="2852773"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69" name="직사각형 68">
            <a:extLst>
              <a:ext uri="{FF2B5EF4-FFF2-40B4-BE49-F238E27FC236}">
                <a16:creationId xmlns:a16="http://schemas.microsoft.com/office/drawing/2014/main" id="{2CCC3716-5E7C-4974-B554-E9DBA46C53F1}"/>
              </a:ext>
            </a:extLst>
          </p:cNvPr>
          <p:cNvSpPr/>
          <p:nvPr/>
        </p:nvSpPr>
        <p:spPr>
          <a:xfrm>
            <a:off x="5423570" y="4464000"/>
            <a:ext cx="1175532"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0" name="순서도: 연결자 69">
            <a:extLst>
              <a:ext uri="{FF2B5EF4-FFF2-40B4-BE49-F238E27FC236}">
                <a16:creationId xmlns:a16="http://schemas.microsoft.com/office/drawing/2014/main" id="{7687F10E-10B3-4433-893E-F47F7788499E}"/>
              </a:ext>
            </a:extLst>
          </p:cNvPr>
          <p:cNvSpPr/>
          <p:nvPr/>
        </p:nvSpPr>
        <p:spPr bwMode="auto">
          <a:xfrm>
            <a:off x="5351568"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71" name="직사각형 70">
            <a:extLst>
              <a:ext uri="{FF2B5EF4-FFF2-40B4-BE49-F238E27FC236}">
                <a16:creationId xmlns:a16="http://schemas.microsoft.com/office/drawing/2014/main" id="{BA728534-A6C1-4B69-A527-F34ED63436C2}"/>
              </a:ext>
            </a:extLst>
          </p:cNvPr>
          <p:cNvSpPr/>
          <p:nvPr/>
        </p:nvSpPr>
        <p:spPr>
          <a:xfrm>
            <a:off x="5423387" y="5312490"/>
            <a:ext cx="1175533"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2" name="순서도: 연결자 71">
            <a:extLst>
              <a:ext uri="{FF2B5EF4-FFF2-40B4-BE49-F238E27FC236}">
                <a16:creationId xmlns:a16="http://schemas.microsoft.com/office/drawing/2014/main" id="{CA508E5E-8130-4DDA-978F-BEFCE155BE56}"/>
              </a:ext>
            </a:extLst>
          </p:cNvPr>
          <p:cNvSpPr/>
          <p:nvPr/>
        </p:nvSpPr>
        <p:spPr bwMode="auto">
          <a:xfrm>
            <a:off x="5351568"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7</a:t>
            </a:r>
            <a:endParaRPr lang="ko-KR" altLang="en-US" sz="800" b="1" kern="0" dirty="0">
              <a:solidFill>
                <a:srgbClr val="FFFFFF"/>
              </a:solidFill>
              <a:cs typeface="Arial" panose="020B0604020202020204" pitchFamily="34" charset="0"/>
            </a:endParaRPr>
          </a:p>
        </p:txBody>
      </p:sp>
      <p:sp>
        <p:nvSpPr>
          <p:cNvPr id="73" name="직사각형 72">
            <a:extLst>
              <a:ext uri="{FF2B5EF4-FFF2-40B4-BE49-F238E27FC236}">
                <a16:creationId xmlns:a16="http://schemas.microsoft.com/office/drawing/2014/main" id="{3E285BB3-CA34-42A5-A4E9-643F7F0583E2}"/>
              </a:ext>
            </a:extLst>
          </p:cNvPr>
          <p:cNvSpPr/>
          <p:nvPr/>
        </p:nvSpPr>
        <p:spPr>
          <a:xfrm>
            <a:off x="6644885" y="4464000"/>
            <a:ext cx="2785045"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D05209BF-7A05-4BE8-AFE5-EE6AFAE8F476}"/>
              </a:ext>
            </a:extLst>
          </p:cNvPr>
          <p:cNvSpPr/>
          <p:nvPr/>
        </p:nvSpPr>
        <p:spPr bwMode="auto">
          <a:xfrm>
            <a:off x="655764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769404A8-0F60-4C15-9D90-288FDA424923}"/>
              </a:ext>
            </a:extLst>
          </p:cNvPr>
          <p:cNvSpPr/>
          <p:nvPr/>
        </p:nvSpPr>
        <p:spPr>
          <a:xfrm>
            <a:off x="6644703" y="5312490"/>
            <a:ext cx="2785047"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D21AF99A-9D34-42B9-9A66-1954CF230FD7}"/>
              </a:ext>
            </a:extLst>
          </p:cNvPr>
          <p:cNvSpPr/>
          <p:nvPr/>
        </p:nvSpPr>
        <p:spPr bwMode="auto">
          <a:xfrm>
            <a:off x="6572884"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86" name="차트 85">
                <a:extLst>
                  <a:ext uri="{FF2B5EF4-FFF2-40B4-BE49-F238E27FC236}">
                    <a16:creationId xmlns:a16="http://schemas.microsoft.com/office/drawing/2014/main" id="{F5982BD7-65DB-48DC-BCAF-0BBB723DC3A6}"/>
                  </a:ext>
                </a:extLst>
              </p:cNvPr>
              <p:cNvGraphicFramePr/>
              <p:nvPr/>
            </p:nvGraphicFramePr>
            <p:xfrm>
              <a:off x="2930613" y="4470785"/>
              <a:ext cx="2441378" cy="769921"/>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86" name="차트 85">
                <a:extLst>
                  <a:ext uri="{FF2B5EF4-FFF2-40B4-BE49-F238E27FC236}">
                    <a16:creationId xmlns:a16="http://schemas.microsoft.com/office/drawing/2014/main" id="{F5982BD7-65DB-48DC-BCAF-0BBB723DC3A6}"/>
                  </a:ext>
                </a:extLst>
              </p:cNvPr>
              <p:cNvPicPr>
                <a:picLocks noGrp="1" noRot="1" noChangeAspect="1" noMove="1" noResize="1" noEditPoints="1" noAdjustHandles="1" noChangeArrowheads="1" noChangeShapeType="1"/>
              </p:cNvPicPr>
              <p:nvPr/>
            </p:nvPicPr>
            <p:blipFill>
              <a:blip r:embed="rId14"/>
              <a:stretch>
                <a:fillRect/>
              </a:stretch>
            </p:blipFill>
            <p:spPr>
              <a:xfrm>
                <a:off x="2930613" y="4470785"/>
                <a:ext cx="2441378" cy="7699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7" name="차트 86">
                <a:extLst>
                  <a:ext uri="{FF2B5EF4-FFF2-40B4-BE49-F238E27FC236}">
                    <a16:creationId xmlns:a16="http://schemas.microsoft.com/office/drawing/2014/main" id="{5E77D779-17D3-4FB2-9682-441F1DA006D5}"/>
                  </a:ext>
                </a:extLst>
              </p:cNvPr>
              <p:cNvGraphicFramePr/>
              <p:nvPr/>
            </p:nvGraphicFramePr>
            <p:xfrm>
              <a:off x="2913735" y="5319064"/>
              <a:ext cx="2458256" cy="77299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87" name="차트 86">
                <a:extLst>
                  <a:ext uri="{FF2B5EF4-FFF2-40B4-BE49-F238E27FC236}">
                    <a16:creationId xmlns:a16="http://schemas.microsoft.com/office/drawing/2014/main" id="{5E77D779-17D3-4FB2-9682-441F1DA006D5}"/>
                  </a:ext>
                </a:extLst>
              </p:cNvPr>
              <p:cNvPicPr>
                <a:picLocks noGrp="1" noRot="1" noChangeAspect="1" noMove="1" noResize="1" noEditPoints="1" noAdjustHandles="1" noChangeArrowheads="1" noChangeShapeType="1"/>
              </p:cNvPicPr>
              <p:nvPr/>
            </p:nvPicPr>
            <p:blipFill>
              <a:blip r:embed="rId16"/>
              <a:stretch>
                <a:fillRect/>
              </a:stretch>
            </p:blipFill>
            <p:spPr>
              <a:xfrm>
                <a:off x="2913735" y="5319064"/>
                <a:ext cx="2458256" cy="77299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8" name="차트 87">
                <a:extLst>
                  <a:ext uri="{FF2B5EF4-FFF2-40B4-BE49-F238E27FC236}">
                    <a16:creationId xmlns:a16="http://schemas.microsoft.com/office/drawing/2014/main" id="{956778B8-1EBF-48CC-AD5D-58DA8D849DA1}"/>
                  </a:ext>
                </a:extLst>
              </p:cNvPr>
              <p:cNvGraphicFramePr/>
              <p:nvPr/>
            </p:nvGraphicFramePr>
            <p:xfrm>
              <a:off x="5418074" y="4470785"/>
              <a:ext cx="1175532" cy="781508"/>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88" name="차트 87">
                <a:extLst>
                  <a:ext uri="{FF2B5EF4-FFF2-40B4-BE49-F238E27FC236}">
                    <a16:creationId xmlns:a16="http://schemas.microsoft.com/office/drawing/2014/main" id="{956778B8-1EBF-48CC-AD5D-58DA8D849DA1}"/>
                  </a:ext>
                </a:extLst>
              </p:cNvPr>
              <p:cNvPicPr>
                <a:picLocks noGrp="1" noRot="1" noChangeAspect="1" noMove="1" noResize="1" noEditPoints="1" noAdjustHandles="1" noChangeArrowheads="1" noChangeShapeType="1"/>
              </p:cNvPicPr>
              <p:nvPr/>
            </p:nvPicPr>
            <p:blipFill>
              <a:blip r:embed="rId18"/>
              <a:stretch>
                <a:fillRect/>
              </a:stretch>
            </p:blipFill>
            <p:spPr>
              <a:xfrm>
                <a:off x="5418074" y="4470785"/>
                <a:ext cx="1175532" cy="78150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9" name="차트 88">
                <a:extLst>
                  <a:ext uri="{FF2B5EF4-FFF2-40B4-BE49-F238E27FC236}">
                    <a16:creationId xmlns:a16="http://schemas.microsoft.com/office/drawing/2014/main" id="{9C957596-4D90-4D22-8C1F-EE2E077E57AA}"/>
                  </a:ext>
                </a:extLst>
              </p:cNvPr>
              <p:cNvGraphicFramePr/>
              <p:nvPr/>
            </p:nvGraphicFramePr>
            <p:xfrm>
              <a:off x="5418074" y="5312160"/>
              <a:ext cx="1180846" cy="779564"/>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89" name="차트 88">
                <a:extLst>
                  <a:ext uri="{FF2B5EF4-FFF2-40B4-BE49-F238E27FC236}">
                    <a16:creationId xmlns:a16="http://schemas.microsoft.com/office/drawing/2014/main" id="{9C957596-4D90-4D22-8C1F-EE2E077E57AA}"/>
                  </a:ext>
                </a:extLst>
              </p:cNvPr>
              <p:cNvPicPr>
                <a:picLocks noGrp="1" noRot="1" noChangeAspect="1" noMove="1" noResize="1" noEditPoints="1" noAdjustHandles="1" noChangeArrowheads="1" noChangeShapeType="1"/>
              </p:cNvPicPr>
              <p:nvPr/>
            </p:nvPicPr>
            <p:blipFill>
              <a:blip r:embed="rId20"/>
              <a:stretch>
                <a:fillRect/>
              </a:stretch>
            </p:blipFill>
            <p:spPr>
              <a:xfrm>
                <a:off x="5418074" y="5312160"/>
                <a:ext cx="1180846" cy="779564"/>
              </a:xfrm>
              <a:prstGeom prst="rect">
                <a:avLst/>
              </a:prstGeom>
            </p:spPr>
          </p:pic>
        </mc:Fallback>
      </mc:AlternateContent>
      <p:sp>
        <p:nvSpPr>
          <p:cNvPr id="90" name="TextBox 89">
            <a:extLst>
              <a:ext uri="{FF2B5EF4-FFF2-40B4-BE49-F238E27FC236}">
                <a16:creationId xmlns:a16="http://schemas.microsoft.com/office/drawing/2014/main" id="{EEBEA0AF-9536-43D8-AC54-D291A51C1AAB}"/>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a:t>
            </a:r>
            <a:r>
              <a:rPr lang="ko-KR" altLang="en-US" sz="600" dirty="0">
                <a:solidFill>
                  <a:srgbClr val="000000"/>
                </a:solidFill>
                <a:latin typeface="Arial" panose="020B0604020202020204" pitchFamily="34" charset="0"/>
                <a:ea typeface="맑은 고딕"/>
                <a:cs typeface="Arial" panose="020B0604020202020204" pitchFamily="34" charset="0"/>
              </a:rPr>
              <a:t>카메라 제품군의 경우 </a:t>
            </a:r>
            <a:r>
              <a:rPr lang="en-US" altLang="ko-KR" sz="600" dirty="0">
                <a:solidFill>
                  <a:srgbClr val="000000"/>
                </a:solidFill>
                <a:latin typeface="Arial" panose="020B0604020202020204" pitchFamily="34" charset="0"/>
                <a:ea typeface="맑은 고딕"/>
                <a:cs typeface="Arial" panose="020B0604020202020204" pitchFamily="34" charset="0"/>
              </a:rPr>
              <a:t>RA</a:t>
            </a:r>
            <a:r>
              <a:rPr lang="ko-KR" altLang="en-US" sz="600" dirty="0">
                <a:solidFill>
                  <a:srgbClr val="000000"/>
                </a:solidFill>
                <a:latin typeface="Arial" panose="020B0604020202020204" pitchFamily="34" charset="0"/>
                <a:ea typeface="맑은 고딕"/>
                <a:cs typeface="Arial" panose="020B0604020202020204" pitchFamily="34" charset="0"/>
              </a:rPr>
              <a:t>양면제품으로만 </a:t>
            </a:r>
            <a:r>
              <a:rPr lang="ko-KR" altLang="en-US" sz="600" dirty="0" err="1">
                <a:solidFill>
                  <a:srgbClr val="000000"/>
                </a:solidFill>
                <a:latin typeface="Arial" panose="020B0604020202020204" pitchFamily="34" charset="0"/>
                <a:ea typeface="맑은 고딕"/>
                <a:cs typeface="Arial" panose="020B0604020202020204" pitchFamily="34" charset="0"/>
              </a:rPr>
              <a:t>구성되어있으며</a:t>
            </a:r>
            <a:r>
              <a:rPr lang="en-US" altLang="ko-KR" sz="600" dirty="0">
                <a:solidFill>
                  <a:srgbClr val="000000"/>
                </a:solidFill>
                <a:latin typeface="Arial" panose="020B0604020202020204" pitchFamily="34" charset="0"/>
                <a:ea typeface="맑은 고딕"/>
                <a:cs typeface="Arial" panose="020B0604020202020204" pitchFamily="34" charset="0"/>
              </a:rPr>
              <a:t>, 2021</a:t>
            </a:r>
            <a:r>
              <a:rPr lang="ko-KR" altLang="en-US" sz="600" dirty="0">
                <a:solidFill>
                  <a:srgbClr val="000000"/>
                </a:solidFill>
                <a:latin typeface="Arial" panose="020B0604020202020204" pitchFamily="34" charset="0"/>
                <a:ea typeface="맑은 고딕"/>
                <a:cs typeface="Arial" panose="020B0604020202020204" pitchFamily="34" charset="0"/>
              </a:rPr>
              <a:t>년의 경우 </a:t>
            </a:r>
            <a:r>
              <a:rPr lang="en-US" altLang="ko-KR" sz="600" dirty="0">
                <a:solidFill>
                  <a:srgbClr val="000000"/>
                </a:solidFill>
                <a:latin typeface="Arial" panose="020B0604020202020204" pitchFamily="34" charset="0"/>
                <a:ea typeface="맑은 고딕"/>
                <a:cs typeface="Arial" panose="020B0604020202020204" pitchFamily="34" charset="0"/>
              </a:rPr>
              <a:t>ASP</a:t>
            </a:r>
            <a:r>
              <a:rPr lang="ko-KR" altLang="en-US" sz="600" dirty="0">
                <a:solidFill>
                  <a:srgbClr val="000000"/>
                </a:solidFill>
                <a:latin typeface="Arial" panose="020B0604020202020204" pitchFamily="34" charset="0"/>
                <a:ea typeface="맑은 고딕"/>
                <a:cs typeface="Arial" panose="020B0604020202020204" pitchFamily="34" charset="0"/>
              </a:rPr>
              <a:t>가 변동하지 않음</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3" name="차트 92">
                <a:extLst>
                  <a:ext uri="{FF2B5EF4-FFF2-40B4-BE49-F238E27FC236}">
                    <a16:creationId xmlns:a16="http://schemas.microsoft.com/office/drawing/2014/main" id="{86CB58A1-4D08-482D-8C0F-665FA204FE30}"/>
                  </a:ext>
                </a:extLst>
              </p:cNvPr>
              <p:cNvGraphicFramePr/>
              <p:nvPr/>
            </p:nvGraphicFramePr>
            <p:xfrm>
              <a:off x="6640194" y="4464000"/>
              <a:ext cx="2789556" cy="77670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93" name="차트 92">
                <a:extLst>
                  <a:ext uri="{FF2B5EF4-FFF2-40B4-BE49-F238E27FC236}">
                    <a16:creationId xmlns:a16="http://schemas.microsoft.com/office/drawing/2014/main" id="{86CB58A1-4D08-482D-8C0F-665FA204FE30}"/>
                  </a:ext>
                </a:extLst>
              </p:cNvPr>
              <p:cNvPicPr>
                <a:picLocks noGrp="1" noRot="1" noChangeAspect="1" noMove="1" noResize="1" noEditPoints="1" noAdjustHandles="1" noChangeArrowheads="1" noChangeShapeType="1"/>
              </p:cNvPicPr>
              <p:nvPr/>
            </p:nvPicPr>
            <p:blipFill>
              <a:blip r:embed="rId22"/>
              <a:stretch>
                <a:fillRect/>
              </a:stretch>
            </p:blipFill>
            <p:spPr>
              <a:xfrm>
                <a:off x="6640194" y="4464000"/>
                <a:ext cx="2789556" cy="77670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13563F56-811E-4811-8202-2FCAFBD40477}"/>
                  </a:ext>
                </a:extLst>
              </p:cNvPr>
              <p:cNvGraphicFramePr/>
              <p:nvPr/>
            </p:nvGraphicFramePr>
            <p:xfrm>
              <a:off x="6640192" y="5312160"/>
              <a:ext cx="2780905" cy="786679"/>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94" name="차트 93">
                <a:extLst>
                  <a:ext uri="{FF2B5EF4-FFF2-40B4-BE49-F238E27FC236}">
                    <a16:creationId xmlns:a16="http://schemas.microsoft.com/office/drawing/2014/main" id="{13563F56-811E-4811-8202-2FCAFBD40477}"/>
                  </a:ext>
                </a:extLst>
              </p:cNvPr>
              <p:cNvPicPr>
                <a:picLocks noGrp="1" noRot="1" noChangeAspect="1" noMove="1" noResize="1" noEditPoints="1" noAdjustHandles="1" noChangeArrowheads="1" noChangeShapeType="1"/>
              </p:cNvPicPr>
              <p:nvPr/>
            </p:nvPicPr>
            <p:blipFill>
              <a:blip r:embed="rId24"/>
              <a:stretch>
                <a:fillRect/>
              </a:stretch>
            </p:blipFill>
            <p:spPr>
              <a:xfrm>
                <a:off x="6640192" y="5312160"/>
                <a:ext cx="2780905" cy="786679"/>
              </a:xfrm>
              <a:prstGeom prst="rect">
                <a:avLst/>
              </a:prstGeom>
            </p:spPr>
          </p:pic>
        </mc:Fallback>
      </mc:AlternateContent>
      <p:sp>
        <p:nvSpPr>
          <p:cNvPr id="59" name="TextBox 58">
            <a:extLst>
              <a:ext uri="{FF2B5EF4-FFF2-40B4-BE49-F238E27FC236}">
                <a16:creationId xmlns:a16="http://schemas.microsoft.com/office/drawing/2014/main" id="{93E011D5-4B76-44FA-9987-B29330D9499B}"/>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00877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83" name="차트 182">
                <a:extLst>
                  <a:ext uri="{FF2B5EF4-FFF2-40B4-BE49-F238E27FC236}">
                    <a16:creationId xmlns:a16="http://schemas.microsoft.com/office/drawing/2014/main" id="{FD90D335-9C60-4EBF-963B-6F1DACD07841}"/>
                  </a:ext>
                </a:extLst>
              </p:cNvPr>
              <p:cNvGraphicFramePr/>
              <p:nvPr/>
            </p:nvGraphicFramePr>
            <p:xfrm>
              <a:off x="627254" y="4470984"/>
              <a:ext cx="4319215" cy="76972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3" name="차트 182">
                <a:extLst>
                  <a:ext uri="{FF2B5EF4-FFF2-40B4-BE49-F238E27FC236}">
                    <a16:creationId xmlns:a16="http://schemas.microsoft.com/office/drawing/2014/main" id="{FD90D335-9C60-4EBF-963B-6F1DACD07841}"/>
                  </a:ext>
                </a:extLst>
              </p:cNvPr>
              <p:cNvPicPr>
                <a:picLocks noGrp="1" noRot="1" noChangeAspect="1" noMove="1" noResize="1" noEditPoints="1" noAdjustHandles="1" noChangeArrowheads="1" noChangeShapeType="1"/>
              </p:cNvPicPr>
              <p:nvPr/>
            </p:nvPicPr>
            <p:blipFill>
              <a:blip r:embed="rId4"/>
              <a:stretch>
                <a:fillRect/>
              </a:stretch>
            </p:blipFill>
            <p:spPr>
              <a:xfrm>
                <a:off x="627254" y="4470984"/>
                <a:ext cx="4319215" cy="7697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84" name="차트 183">
                <a:extLst>
                  <a:ext uri="{FF2B5EF4-FFF2-40B4-BE49-F238E27FC236}">
                    <a16:creationId xmlns:a16="http://schemas.microsoft.com/office/drawing/2014/main" id="{D7426F65-D187-432D-AA1F-8B31C4BCD840}"/>
                  </a:ext>
                </a:extLst>
              </p:cNvPr>
              <p:cNvGraphicFramePr/>
              <p:nvPr/>
            </p:nvGraphicFramePr>
            <p:xfrm>
              <a:off x="5073097" y="4467927"/>
              <a:ext cx="4356651" cy="77956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84" name="차트 183">
                <a:extLst>
                  <a:ext uri="{FF2B5EF4-FFF2-40B4-BE49-F238E27FC236}">
                    <a16:creationId xmlns:a16="http://schemas.microsoft.com/office/drawing/2014/main" id="{D7426F65-D187-432D-AA1F-8B31C4BCD840}"/>
                  </a:ext>
                </a:extLst>
              </p:cNvPr>
              <p:cNvPicPr>
                <a:picLocks noGrp="1" noRot="1" noChangeAspect="1" noMove="1" noResize="1" noEditPoints="1" noAdjustHandles="1" noChangeArrowheads="1" noChangeShapeType="1"/>
              </p:cNvPicPr>
              <p:nvPr/>
            </p:nvPicPr>
            <p:blipFill>
              <a:blip r:embed="rId6"/>
              <a:stretch>
                <a:fillRect/>
              </a:stretch>
            </p:blipFill>
            <p:spPr>
              <a:xfrm>
                <a:off x="5073097" y="4467927"/>
                <a:ext cx="4356651"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3" name="차트 162">
                <a:extLst>
                  <a:ext uri="{FF2B5EF4-FFF2-40B4-BE49-F238E27FC236}">
                    <a16:creationId xmlns:a16="http://schemas.microsoft.com/office/drawing/2014/main" id="{8B0314B5-79A6-40E1-BEE6-FF53057C06AB}"/>
                  </a:ext>
                </a:extLst>
              </p:cNvPr>
              <p:cNvGraphicFramePr/>
              <p:nvPr/>
            </p:nvGraphicFramePr>
            <p:xfrm>
              <a:off x="5108028" y="3446636"/>
              <a:ext cx="4321721" cy="88906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63" name="차트 162">
                <a:extLst>
                  <a:ext uri="{FF2B5EF4-FFF2-40B4-BE49-F238E27FC236}">
                    <a16:creationId xmlns:a16="http://schemas.microsoft.com/office/drawing/2014/main" id="{8B0314B5-79A6-40E1-BEE6-FF53057C06AB}"/>
                  </a:ext>
                </a:extLst>
              </p:cNvPr>
              <p:cNvPicPr>
                <a:picLocks noGrp="1" noRot="1" noChangeAspect="1" noMove="1" noResize="1" noEditPoints="1" noAdjustHandles="1" noChangeArrowheads="1" noChangeShapeType="1"/>
              </p:cNvPicPr>
              <p:nvPr/>
            </p:nvPicPr>
            <p:blipFill>
              <a:blip r:embed="rId8"/>
              <a:stretch>
                <a:fillRect/>
              </a:stretch>
            </p:blipFill>
            <p:spPr>
              <a:xfrm>
                <a:off x="5108028" y="3446636"/>
                <a:ext cx="4321721" cy="88906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2" name="차트 161">
                <a:extLst>
                  <a:ext uri="{FF2B5EF4-FFF2-40B4-BE49-F238E27FC236}">
                    <a16:creationId xmlns:a16="http://schemas.microsoft.com/office/drawing/2014/main" id="{12252842-F380-4331-A8B3-BF4091A770A9}"/>
                  </a:ext>
                </a:extLst>
              </p:cNvPr>
              <p:cNvGraphicFramePr/>
              <p:nvPr/>
            </p:nvGraphicFramePr>
            <p:xfrm>
              <a:off x="595424" y="3463014"/>
              <a:ext cx="4361670" cy="87268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62" name="차트 161">
                <a:extLst>
                  <a:ext uri="{FF2B5EF4-FFF2-40B4-BE49-F238E27FC236}">
                    <a16:creationId xmlns:a16="http://schemas.microsoft.com/office/drawing/2014/main" id="{12252842-F380-4331-A8B3-BF4091A770A9}"/>
                  </a:ext>
                </a:extLst>
              </p:cNvPr>
              <p:cNvPicPr>
                <a:picLocks noGrp="1" noRot="1" noChangeAspect="1" noMove="1" noResize="1" noEditPoints="1" noAdjustHandles="1" noChangeArrowheads="1" noChangeShapeType="1"/>
              </p:cNvPicPr>
              <p:nvPr/>
            </p:nvPicPr>
            <p:blipFill>
              <a:blip r:embed="rId10"/>
              <a:stretch>
                <a:fillRect/>
              </a:stretch>
            </p:blipFill>
            <p:spPr>
              <a:xfrm>
                <a:off x="595424" y="3463014"/>
                <a:ext cx="4361670" cy="87268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12"/>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(16/23)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020357" y="2189827"/>
            <a:ext cx="670170"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2937993" y="211591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7026890" y="1942277"/>
            <a:ext cx="722156"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959766" y="186836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FA9762CE-301E-4B98-804E-C62AF5121709}"/>
              </a:ext>
            </a:extLst>
          </p:cNvPr>
          <p:cNvSpPr/>
          <p:nvPr/>
        </p:nvSpPr>
        <p:spPr>
          <a:xfrm>
            <a:off x="640954" y="4464000"/>
            <a:ext cx="4312046"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195E2BB6-03EC-46C4-96EC-65286E0A67F7}"/>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1ACDD2BB-FCD1-4F09-8CDF-AB034AAEB297}"/>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직사각형 90">
            <a:extLst>
              <a:ext uri="{FF2B5EF4-FFF2-40B4-BE49-F238E27FC236}">
                <a16:creationId xmlns:a16="http://schemas.microsoft.com/office/drawing/2014/main" id="{06EF2E56-BCA7-4A48-8BED-F0358336F140}"/>
              </a:ext>
            </a:extLst>
          </p:cNvPr>
          <p:cNvSpPr/>
          <p:nvPr/>
        </p:nvSpPr>
        <p:spPr>
          <a:xfrm>
            <a:off x="835464" y="4809519"/>
            <a:ext cx="1130495" cy="15776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FC67F7CB-20D2-4A91-BB39-0DFA6646DCC4}"/>
              </a:ext>
            </a:extLst>
          </p:cNvPr>
          <p:cNvSpPr/>
          <p:nvPr/>
        </p:nvSpPr>
        <p:spPr bwMode="auto">
          <a:xfrm>
            <a:off x="763467" y="473465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27A21A54-3FCB-46CB-B50B-3A99DA90F41E}"/>
              </a:ext>
            </a:extLst>
          </p:cNvPr>
          <p:cNvSpPr/>
          <p:nvPr/>
        </p:nvSpPr>
        <p:spPr>
          <a:xfrm>
            <a:off x="725353" y="3517775"/>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7FC8E51A-8584-4E33-8D5D-2166D6E4F793}"/>
              </a:ext>
            </a:extLst>
          </p:cNvPr>
          <p:cNvSpPr/>
          <p:nvPr/>
        </p:nvSpPr>
        <p:spPr bwMode="auto">
          <a:xfrm>
            <a:off x="647667" y="3430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05" name="순서도: 연결자 104">
            <a:extLst>
              <a:ext uri="{FF2B5EF4-FFF2-40B4-BE49-F238E27FC236}">
                <a16:creationId xmlns:a16="http://schemas.microsoft.com/office/drawing/2014/main" id="{B5232159-624A-48C6-93D1-31D7C21B8A61}"/>
              </a:ext>
            </a:extLst>
          </p:cNvPr>
          <p:cNvSpPr/>
          <p:nvPr/>
        </p:nvSpPr>
        <p:spPr bwMode="auto">
          <a:xfrm>
            <a:off x="5008102"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09" name="직사각형 108">
            <a:extLst>
              <a:ext uri="{FF2B5EF4-FFF2-40B4-BE49-F238E27FC236}">
                <a16:creationId xmlns:a16="http://schemas.microsoft.com/office/drawing/2014/main" id="{10589C53-D977-492B-B268-36D467BC25AE}"/>
              </a:ext>
            </a:extLst>
          </p:cNvPr>
          <p:cNvSpPr/>
          <p:nvPr/>
        </p:nvSpPr>
        <p:spPr>
          <a:xfrm>
            <a:off x="2218953" y="4567960"/>
            <a:ext cx="1120756" cy="39932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0" name="순서도: 연결자 109">
            <a:extLst>
              <a:ext uri="{FF2B5EF4-FFF2-40B4-BE49-F238E27FC236}">
                <a16:creationId xmlns:a16="http://schemas.microsoft.com/office/drawing/2014/main" id="{1CEFD83C-1F1A-4792-8101-2668E43761B3}"/>
              </a:ext>
            </a:extLst>
          </p:cNvPr>
          <p:cNvSpPr/>
          <p:nvPr/>
        </p:nvSpPr>
        <p:spPr bwMode="auto">
          <a:xfrm>
            <a:off x="2146955" y="449309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1" name="직사각형 110">
            <a:extLst>
              <a:ext uri="{FF2B5EF4-FFF2-40B4-BE49-F238E27FC236}">
                <a16:creationId xmlns:a16="http://schemas.microsoft.com/office/drawing/2014/main" id="{E02FF1BE-802C-4DA1-9ACF-1C9793B71553}"/>
              </a:ext>
            </a:extLst>
          </p:cNvPr>
          <p:cNvSpPr/>
          <p:nvPr/>
        </p:nvSpPr>
        <p:spPr>
          <a:xfrm>
            <a:off x="3608280" y="4591667"/>
            <a:ext cx="1120757" cy="329583"/>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2" name="순서도: 연결자 111">
            <a:extLst>
              <a:ext uri="{FF2B5EF4-FFF2-40B4-BE49-F238E27FC236}">
                <a16:creationId xmlns:a16="http://schemas.microsoft.com/office/drawing/2014/main" id="{481CF67F-B033-4B31-BECF-FFB5D56700C6}"/>
              </a:ext>
            </a:extLst>
          </p:cNvPr>
          <p:cNvSpPr/>
          <p:nvPr/>
        </p:nvSpPr>
        <p:spPr bwMode="auto">
          <a:xfrm>
            <a:off x="3530974" y="4516776"/>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13" name="직사각형 112">
            <a:extLst>
              <a:ext uri="{FF2B5EF4-FFF2-40B4-BE49-F238E27FC236}">
                <a16:creationId xmlns:a16="http://schemas.microsoft.com/office/drawing/2014/main" id="{1B13D02B-0B5D-43FF-9C59-0C3A6EC71BC3}"/>
              </a:ext>
            </a:extLst>
          </p:cNvPr>
          <p:cNvSpPr/>
          <p:nvPr/>
        </p:nvSpPr>
        <p:spPr>
          <a:xfrm>
            <a:off x="6670490" y="4557620"/>
            <a:ext cx="1165410" cy="363630"/>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2C3083D3-A146-4163-ADA3-4923C7801C1C}"/>
              </a:ext>
            </a:extLst>
          </p:cNvPr>
          <p:cNvSpPr/>
          <p:nvPr/>
        </p:nvSpPr>
        <p:spPr bwMode="auto">
          <a:xfrm>
            <a:off x="6598492" y="448275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15" name="직사각형 114">
            <a:extLst>
              <a:ext uri="{FF2B5EF4-FFF2-40B4-BE49-F238E27FC236}">
                <a16:creationId xmlns:a16="http://schemas.microsoft.com/office/drawing/2014/main" id="{DC0F889A-FEF3-4832-AA17-356BF24E16CD}"/>
              </a:ext>
            </a:extLst>
          </p:cNvPr>
          <p:cNvSpPr/>
          <p:nvPr/>
        </p:nvSpPr>
        <p:spPr>
          <a:xfrm>
            <a:off x="8076107" y="4535394"/>
            <a:ext cx="1134568" cy="16120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D3735DE0-A14B-4681-B831-4164FA06F822}"/>
              </a:ext>
            </a:extLst>
          </p:cNvPr>
          <p:cNvSpPr/>
          <p:nvPr/>
        </p:nvSpPr>
        <p:spPr bwMode="auto">
          <a:xfrm>
            <a:off x="8004109" y="446052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175" name="직사각형 174">
            <a:extLst>
              <a:ext uri="{FF2B5EF4-FFF2-40B4-BE49-F238E27FC236}">
                <a16:creationId xmlns:a16="http://schemas.microsoft.com/office/drawing/2014/main" id="{37AF5FAF-2970-40E2-AEFD-A3DC0D26D4DC}"/>
              </a:ext>
            </a:extLst>
          </p:cNvPr>
          <p:cNvSpPr/>
          <p:nvPr/>
        </p:nvSpPr>
        <p:spPr>
          <a:xfrm>
            <a:off x="5242090" y="3884169"/>
            <a:ext cx="928187" cy="18198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6" name="순서도: 연결자 175">
            <a:extLst>
              <a:ext uri="{FF2B5EF4-FFF2-40B4-BE49-F238E27FC236}">
                <a16:creationId xmlns:a16="http://schemas.microsoft.com/office/drawing/2014/main" id="{88A9D76B-626C-4D3E-8699-3D1FDD5686B3}"/>
              </a:ext>
            </a:extLst>
          </p:cNvPr>
          <p:cNvSpPr/>
          <p:nvPr/>
        </p:nvSpPr>
        <p:spPr bwMode="auto">
          <a:xfrm>
            <a:off x="5164404" y="37967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85" name="직사각형 184">
            <a:extLst>
              <a:ext uri="{FF2B5EF4-FFF2-40B4-BE49-F238E27FC236}">
                <a16:creationId xmlns:a16="http://schemas.microsoft.com/office/drawing/2014/main" id="{2BF7DEDC-9F0C-4AF1-AE0D-20CF5334A023}"/>
              </a:ext>
            </a:extLst>
          </p:cNvPr>
          <p:cNvSpPr/>
          <p:nvPr/>
        </p:nvSpPr>
        <p:spPr>
          <a:xfrm>
            <a:off x="5067300" y="5379678"/>
            <a:ext cx="2075249" cy="75442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6" name="직사각형 185">
            <a:extLst>
              <a:ext uri="{FF2B5EF4-FFF2-40B4-BE49-F238E27FC236}">
                <a16:creationId xmlns:a16="http://schemas.microsoft.com/office/drawing/2014/main" id="{32AFF36E-E119-4DFB-8AA6-D17D4CBBC4A8}"/>
              </a:ext>
            </a:extLst>
          </p:cNvPr>
          <p:cNvSpPr/>
          <p:nvPr/>
        </p:nvSpPr>
        <p:spPr>
          <a:xfrm>
            <a:off x="7343378" y="5378202"/>
            <a:ext cx="2075249" cy="755898"/>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7" name="순서도: 연결자 186">
            <a:extLst>
              <a:ext uri="{FF2B5EF4-FFF2-40B4-BE49-F238E27FC236}">
                <a16:creationId xmlns:a16="http://schemas.microsoft.com/office/drawing/2014/main" id="{36183D03-C8DB-4F7D-BAEC-7849B2CB435D}"/>
              </a:ext>
            </a:extLst>
          </p:cNvPr>
          <p:cNvSpPr/>
          <p:nvPr/>
        </p:nvSpPr>
        <p:spPr bwMode="auto">
          <a:xfrm>
            <a:off x="50070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88" name="순서도: 연결자 187">
            <a:extLst>
              <a:ext uri="{FF2B5EF4-FFF2-40B4-BE49-F238E27FC236}">
                <a16:creationId xmlns:a16="http://schemas.microsoft.com/office/drawing/2014/main" id="{E13800FA-4810-4A0E-8FC5-D407F2AF8055}"/>
              </a:ext>
            </a:extLst>
          </p:cNvPr>
          <p:cNvSpPr/>
          <p:nvPr/>
        </p:nvSpPr>
        <p:spPr bwMode="auto">
          <a:xfrm>
            <a:off x="726668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207" name="직사각형 206">
            <a:extLst>
              <a:ext uri="{FF2B5EF4-FFF2-40B4-BE49-F238E27FC236}">
                <a16:creationId xmlns:a16="http://schemas.microsoft.com/office/drawing/2014/main" id="{9323765F-8B7C-49A8-9FF3-DEA6A097F523}"/>
              </a:ext>
            </a:extLst>
          </p:cNvPr>
          <p:cNvSpPr/>
          <p:nvPr/>
        </p:nvSpPr>
        <p:spPr>
          <a:xfrm>
            <a:off x="651276" y="5379679"/>
            <a:ext cx="1378911"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08" name="순서도: 연결자 207">
            <a:extLst>
              <a:ext uri="{FF2B5EF4-FFF2-40B4-BE49-F238E27FC236}">
                <a16:creationId xmlns:a16="http://schemas.microsoft.com/office/drawing/2014/main" id="{91142C24-008D-4DA3-B172-A2298D2E614A}"/>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209" name="직사각형 208">
            <a:extLst>
              <a:ext uri="{FF2B5EF4-FFF2-40B4-BE49-F238E27FC236}">
                <a16:creationId xmlns:a16="http://schemas.microsoft.com/office/drawing/2014/main" id="{18696343-8758-4F03-998E-2C9D9C56984C}"/>
              </a:ext>
            </a:extLst>
          </p:cNvPr>
          <p:cNvSpPr/>
          <p:nvPr/>
        </p:nvSpPr>
        <p:spPr>
          <a:xfrm>
            <a:off x="2114330" y="5389529"/>
            <a:ext cx="1378912"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0" name="순서도: 연결자 209">
            <a:extLst>
              <a:ext uri="{FF2B5EF4-FFF2-40B4-BE49-F238E27FC236}">
                <a16:creationId xmlns:a16="http://schemas.microsoft.com/office/drawing/2014/main" id="{EF2F052E-8E9F-442C-B774-CDA01CE9FF0F}"/>
              </a:ext>
            </a:extLst>
          </p:cNvPr>
          <p:cNvSpPr/>
          <p:nvPr/>
        </p:nvSpPr>
        <p:spPr bwMode="auto">
          <a:xfrm>
            <a:off x="2046591" y="535225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211" name="TextBox 210">
            <a:extLst>
              <a:ext uri="{FF2B5EF4-FFF2-40B4-BE49-F238E27FC236}">
                <a16:creationId xmlns:a16="http://schemas.microsoft.com/office/drawing/2014/main" id="{BF1C6709-5860-4538-84CF-4C133BE36368}"/>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ED</a:t>
            </a:r>
            <a:r>
              <a:rPr lang="ko-KR" altLang="en-US" sz="600" dirty="0">
                <a:solidFill>
                  <a:srgbClr val="000000"/>
                </a:solidFill>
                <a:latin typeface="Arial" panose="020B0604020202020204" pitchFamily="34" charset="0"/>
                <a:ea typeface="맑은 고딕"/>
                <a:cs typeface="Arial" panose="020B0604020202020204" pitchFamily="34" charset="0"/>
              </a:rPr>
              <a:t>단면 제품군의 경우 </a:t>
            </a:r>
            <a:r>
              <a:rPr lang="en-US" altLang="ko-KR" sz="600" dirty="0">
                <a:solidFill>
                  <a:srgbClr val="000000"/>
                </a:solidFill>
                <a:latin typeface="Arial" panose="020B0604020202020204" pitchFamily="34" charset="0"/>
                <a:ea typeface="맑은 고딕"/>
                <a:cs typeface="Arial" panose="020B0604020202020204" pitchFamily="34" charset="0"/>
              </a:rPr>
              <a:t>2020-2021</a:t>
            </a:r>
            <a:r>
              <a:rPr lang="ko-KR" altLang="en-US" sz="600" dirty="0">
                <a:solidFill>
                  <a:srgbClr val="000000"/>
                </a:solidFill>
                <a:latin typeface="Arial" panose="020B0604020202020204" pitchFamily="34" charset="0"/>
                <a:ea typeface="맑은 고딕"/>
                <a:cs typeface="Arial" panose="020B0604020202020204" pitchFamily="34" charset="0"/>
              </a:rPr>
              <a:t>기간 동안 </a:t>
            </a:r>
            <a:r>
              <a:rPr lang="en-US" altLang="ko-KR" sz="600" dirty="0">
                <a:solidFill>
                  <a:srgbClr val="000000"/>
                </a:solidFill>
                <a:latin typeface="Arial" panose="020B0604020202020204" pitchFamily="34" charset="0"/>
                <a:ea typeface="맑은 고딕"/>
                <a:cs typeface="Arial" panose="020B0604020202020204" pitchFamily="34" charset="0"/>
              </a:rPr>
              <a:t>ASP</a:t>
            </a:r>
            <a:r>
              <a:rPr lang="ko-KR" altLang="en-US" sz="600" dirty="0">
                <a:solidFill>
                  <a:srgbClr val="000000"/>
                </a:solidFill>
                <a:latin typeface="Arial" panose="020B0604020202020204" pitchFamily="34" charset="0"/>
                <a:ea typeface="맑은 고딕"/>
                <a:cs typeface="Arial" panose="020B0604020202020204" pitchFamily="34" charset="0"/>
              </a:rPr>
              <a:t>가 전혀 변화하지 않았으며</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이에 따라 전체 변화액이 판매량 변화에 의함</a:t>
            </a:r>
            <a:r>
              <a:rPr lang="en-US" altLang="ko-KR" sz="600" dirty="0">
                <a:solidFill>
                  <a:srgbClr val="000000"/>
                </a:solidFill>
                <a:latin typeface="Arial" panose="020B0604020202020204" pitchFamily="34" charset="0"/>
                <a:ea typeface="맑은 고딕"/>
                <a:cs typeface="Arial" panose="020B0604020202020204" pitchFamily="34" charset="0"/>
              </a:rPr>
              <a:t>`</a:t>
            </a:r>
          </a:p>
        </p:txBody>
      </p:sp>
      <p:sp>
        <p:nvSpPr>
          <p:cNvPr id="212" name="직사각형 211">
            <a:extLst>
              <a:ext uri="{FF2B5EF4-FFF2-40B4-BE49-F238E27FC236}">
                <a16:creationId xmlns:a16="http://schemas.microsoft.com/office/drawing/2014/main" id="{C2C2FA35-6936-438A-A6CC-C5916EF937D8}"/>
              </a:ext>
            </a:extLst>
          </p:cNvPr>
          <p:cNvSpPr/>
          <p:nvPr/>
        </p:nvSpPr>
        <p:spPr>
          <a:xfrm>
            <a:off x="3577384" y="5389529"/>
            <a:ext cx="1378912"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13" name="순서도: 연결자 212">
            <a:extLst>
              <a:ext uri="{FF2B5EF4-FFF2-40B4-BE49-F238E27FC236}">
                <a16:creationId xmlns:a16="http://schemas.microsoft.com/office/drawing/2014/main" id="{D7784C69-4582-4649-8B58-9B4DF453E7C1}"/>
              </a:ext>
            </a:extLst>
          </p:cNvPr>
          <p:cNvSpPr/>
          <p:nvPr/>
        </p:nvSpPr>
        <p:spPr bwMode="auto">
          <a:xfrm>
            <a:off x="3502781" y="535225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214" name="차트 213">
                <a:extLst>
                  <a:ext uri="{FF2B5EF4-FFF2-40B4-BE49-F238E27FC236}">
                    <a16:creationId xmlns:a16="http://schemas.microsoft.com/office/drawing/2014/main" id="{B8F468D6-19AB-4CED-8BE0-AE9155CD2E62}"/>
                  </a:ext>
                </a:extLst>
              </p:cNvPr>
              <p:cNvGraphicFramePr/>
              <p:nvPr/>
            </p:nvGraphicFramePr>
            <p:xfrm>
              <a:off x="658383" y="5383561"/>
              <a:ext cx="1369915" cy="750539"/>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214" name="차트 213">
                <a:extLst>
                  <a:ext uri="{FF2B5EF4-FFF2-40B4-BE49-F238E27FC236}">
                    <a16:creationId xmlns:a16="http://schemas.microsoft.com/office/drawing/2014/main" id="{B8F468D6-19AB-4CED-8BE0-AE9155CD2E62}"/>
                  </a:ext>
                </a:extLst>
              </p:cNvPr>
              <p:cNvPicPr>
                <a:picLocks noGrp="1" noRot="1" noChangeAspect="1" noMove="1" noResize="1" noEditPoints="1" noAdjustHandles="1" noChangeArrowheads="1" noChangeShapeType="1"/>
              </p:cNvPicPr>
              <p:nvPr/>
            </p:nvPicPr>
            <p:blipFill>
              <a:blip r:embed="rId14"/>
              <a:stretch>
                <a:fillRect/>
              </a:stretch>
            </p:blipFill>
            <p:spPr>
              <a:xfrm>
                <a:off x="658383" y="5383561"/>
                <a:ext cx="1369915" cy="75053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15" name="차트 214">
                <a:extLst>
                  <a:ext uri="{FF2B5EF4-FFF2-40B4-BE49-F238E27FC236}">
                    <a16:creationId xmlns:a16="http://schemas.microsoft.com/office/drawing/2014/main" id="{585C4547-8640-4CD7-88DB-6942C1796FB4}"/>
                  </a:ext>
                </a:extLst>
              </p:cNvPr>
              <p:cNvGraphicFramePr/>
              <p:nvPr/>
            </p:nvGraphicFramePr>
            <p:xfrm>
              <a:off x="2111039" y="5383561"/>
              <a:ext cx="1391742" cy="755339"/>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215" name="차트 214">
                <a:extLst>
                  <a:ext uri="{FF2B5EF4-FFF2-40B4-BE49-F238E27FC236}">
                    <a16:creationId xmlns:a16="http://schemas.microsoft.com/office/drawing/2014/main" id="{585C4547-8640-4CD7-88DB-6942C1796FB4}"/>
                  </a:ext>
                </a:extLst>
              </p:cNvPr>
              <p:cNvPicPr>
                <a:picLocks noGrp="1" noRot="1" noChangeAspect="1" noMove="1" noResize="1" noEditPoints="1" noAdjustHandles="1" noChangeArrowheads="1" noChangeShapeType="1"/>
              </p:cNvPicPr>
              <p:nvPr/>
            </p:nvPicPr>
            <p:blipFill>
              <a:blip r:embed="rId16"/>
              <a:stretch>
                <a:fillRect/>
              </a:stretch>
            </p:blipFill>
            <p:spPr>
              <a:xfrm>
                <a:off x="2111039" y="5383561"/>
                <a:ext cx="1391742" cy="75533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16" name="차트 215">
                <a:extLst>
                  <a:ext uri="{FF2B5EF4-FFF2-40B4-BE49-F238E27FC236}">
                    <a16:creationId xmlns:a16="http://schemas.microsoft.com/office/drawing/2014/main" id="{5B44EAFA-1AD8-4E10-BEDF-5E3281682E76}"/>
                  </a:ext>
                </a:extLst>
              </p:cNvPr>
              <p:cNvGraphicFramePr/>
              <p:nvPr/>
            </p:nvGraphicFramePr>
            <p:xfrm>
              <a:off x="3577385" y="5392880"/>
              <a:ext cx="1371524" cy="739236"/>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216" name="차트 215">
                <a:extLst>
                  <a:ext uri="{FF2B5EF4-FFF2-40B4-BE49-F238E27FC236}">
                    <a16:creationId xmlns:a16="http://schemas.microsoft.com/office/drawing/2014/main" id="{5B44EAFA-1AD8-4E10-BEDF-5E3281682E76}"/>
                  </a:ext>
                </a:extLst>
              </p:cNvPr>
              <p:cNvPicPr>
                <a:picLocks noGrp="1" noRot="1" noChangeAspect="1" noMove="1" noResize="1" noEditPoints="1" noAdjustHandles="1" noChangeArrowheads="1" noChangeShapeType="1"/>
              </p:cNvPicPr>
              <p:nvPr/>
            </p:nvPicPr>
            <p:blipFill>
              <a:blip r:embed="rId18"/>
              <a:stretch>
                <a:fillRect/>
              </a:stretch>
            </p:blipFill>
            <p:spPr>
              <a:xfrm>
                <a:off x="3577385" y="5392880"/>
                <a:ext cx="1371524" cy="73923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17" name="차트 216">
                <a:extLst>
                  <a:ext uri="{FF2B5EF4-FFF2-40B4-BE49-F238E27FC236}">
                    <a16:creationId xmlns:a16="http://schemas.microsoft.com/office/drawing/2014/main" id="{494B0A0D-7B21-4212-A8EB-83E3C6BD5620}"/>
                  </a:ext>
                </a:extLst>
              </p:cNvPr>
              <p:cNvGraphicFramePr/>
              <p:nvPr/>
            </p:nvGraphicFramePr>
            <p:xfrm>
              <a:off x="5067300" y="5379678"/>
              <a:ext cx="2075249" cy="754422"/>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217" name="차트 216">
                <a:extLst>
                  <a:ext uri="{FF2B5EF4-FFF2-40B4-BE49-F238E27FC236}">
                    <a16:creationId xmlns:a16="http://schemas.microsoft.com/office/drawing/2014/main" id="{494B0A0D-7B21-4212-A8EB-83E3C6BD5620}"/>
                  </a:ext>
                </a:extLst>
              </p:cNvPr>
              <p:cNvPicPr>
                <a:picLocks noGrp="1" noRot="1" noChangeAspect="1" noMove="1" noResize="1" noEditPoints="1" noAdjustHandles="1" noChangeArrowheads="1" noChangeShapeType="1"/>
              </p:cNvPicPr>
              <p:nvPr/>
            </p:nvPicPr>
            <p:blipFill>
              <a:blip r:embed="rId20"/>
              <a:stretch>
                <a:fillRect/>
              </a:stretch>
            </p:blipFill>
            <p:spPr>
              <a:xfrm>
                <a:off x="5067300" y="5379678"/>
                <a:ext cx="2075249"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18" name="차트 217">
                <a:extLst>
                  <a:ext uri="{FF2B5EF4-FFF2-40B4-BE49-F238E27FC236}">
                    <a16:creationId xmlns:a16="http://schemas.microsoft.com/office/drawing/2014/main" id="{87427C5A-A1D9-4643-94E0-1A009226BC82}"/>
                  </a:ext>
                </a:extLst>
              </p:cNvPr>
              <p:cNvGraphicFramePr/>
              <p:nvPr/>
            </p:nvGraphicFramePr>
            <p:xfrm>
              <a:off x="7343378" y="5379678"/>
              <a:ext cx="2075248" cy="755899"/>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218" name="차트 217">
                <a:extLst>
                  <a:ext uri="{FF2B5EF4-FFF2-40B4-BE49-F238E27FC236}">
                    <a16:creationId xmlns:a16="http://schemas.microsoft.com/office/drawing/2014/main" id="{87427C5A-A1D9-4643-94E0-1A009226BC82}"/>
                  </a:ext>
                </a:extLst>
              </p:cNvPr>
              <p:cNvPicPr>
                <a:picLocks noGrp="1" noRot="1" noChangeAspect="1" noMove="1" noResize="1" noEditPoints="1" noAdjustHandles="1" noChangeArrowheads="1" noChangeShapeType="1"/>
              </p:cNvPicPr>
              <p:nvPr/>
            </p:nvPicPr>
            <p:blipFill>
              <a:blip r:embed="rId22"/>
              <a:stretch>
                <a:fillRect/>
              </a:stretch>
            </p:blipFill>
            <p:spPr>
              <a:xfrm>
                <a:off x="7343378" y="5379678"/>
                <a:ext cx="2075248" cy="755899"/>
              </a:xfrm>
              <a:prstGeom prst="rect">
                <a:avLst/>
              </a:prstGeom>
            </p:spPr>
          </p:pic>
        </mc:Fallback>
      </mc:AlternateContent>
      <p:sp>
        <p:nvSpPr>
          <p:cNvPr id="54" name="TextBox 53">
            <a:extLst>
              <a:ext uri="{FF2B5EF4-FFF2-40B4-BE49-F238E27FC236}">
                <a16:creationId xmlns:a16="http://schemas.microsoft.com/office/drawing/2014/main" id="{A198979F-23C9-4827-8662-854BAAEEB316}"/>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9617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604842392"/>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kern="1200" dirty="0">
                          <a:solidFill>
                            <a:schemeClr val="tx1"/>
                          </a:solidFill>
                          <a:latin typeface="Arial" panose="020B0604020202020204" pitchFamily="34" charset="0"/>
                          <a:ea typeface="+mj-ea"/>
                          <a:cs typeface="Arial" panose="020B0604020202020204" pitchFamily="34" charset="0"/>
                        </a:rPr>
                        <a:t>Understanding of Target</a:t>
                      </a:r>
                      <a:endParaRPr lang="en-GB"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dirty="0">
                          <a:solidFill>
                            <a:schemeClr val="tx1"/>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12</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71</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2" name="차트 71">
                <a:extLst>
                  <a:ext uri="{FF2B5EF4-FFF2-40B4-BE49-F238E27FC236}">
                    <a16:creationId xmlns:a16="http://schemas.microsoft.com/office/drawing/2014/main" id="{5E77D779-17D3-4FB2-9682-441F1DA006D5}"/>
                  </a:ext>
                </a:extLst>
              </p:cNvPr>
              <p:cNvGraphicFramePr/>
              <p:nvPr/>
            </p:nvGraphicFramePr>
            <p:xfrm>
              <a:off x="5075347" y="4460524"/>
              <a:ext cx="4354403" cy="7795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2" name="차트 71">
                <a:extLst>
                  <a:ext uri="{FF2B5EF4-FFF2-40B4-BE49-F238E27FC236}">
                    <a16:creationId xmlns:a16="http://schemas.microsoft.com/office/drawing/2014/main" id="{5E77D779-17D3-4FB2-9682-441F1DA006D5}"/>
                  </a:ext>
                </a:extLst>
              </p:cNvPr>
              <p:cNvPicPr>
                <a:picLocks noGrp="1" noRot="1" noChangeAspect="1" noMove="1" noResize="1" noEditPoints="1" noAdjustHandles="1" noChangeArrowheads="1" noChangeShapeType="1"/>
              </p:cNvPicPr>
              <p:nvPr/>
            </p:nvPicPr>
            <p:blipFill>
              <a:blip r:embed="rId4"/>
              <a:stretch>
                <a:fillRect/>
              </a:stretch>
            </p:blipFill>
            <p:spPr>
              <a:xfrm>
                <a:off x="5075347" y="4460524"/>
                <a:ext cx="4354403"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1" name="차트 70">
                <a:extLst>
                  <a:ext uri="{FF2B5EF4-FFF2-40B4-BE49-F238E27FC236}">
                    <a16:creationId xmlns:a16="http://schemas.microsoft.com/office/drawing/2014/main" id="{F5982BD7-65DB-48DC-BCAF-0BBB723DC3A6}"/>
                  </a:ext>
                </a:extLst>
              </p:cNvPr>
              <p:cNvGraphicFramePr/>
              <p:nvPr/>
            </p:nvGraphicFramePr>
            <p:xfrm>
              <a:off x="641120" y="4472516"/>
              <a:ext cx="4311880" cy="77493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1" name="차트 70">
                <a:extLst>
                  <a:ext uri="{FF2B5EF4-FFF2-40B4-BE49-F238E27FC236}">
                    <a16:creationId xmlns:a16="http://schemas.microsoft.com/office/drawing/2014/main" id="{F5982BD7-65DB-48DC-BCAF-0BBB723DC3A6}"/>
                  </a:ext>
                </a:extLst>
              </p:cNvPr>
              <p:cNvPicPr>
                <a:picLocks noGrp="1" noRot="1" noChangeAspect="1" noMove="1" noResize="1" noEditPoints="1" noAdjustHandles="1" noChangeArrowheads="1" noChangeShapeType="1"/>
              </p:cNvPicPr>
              <p:nvPr/>
            </p:nvPicPr>
            <p:blipFill>
              <a:blip r:embed="rId6"/>
              <a:stretch>
                <a:fillRect/>
              </a:stretch>
            </p:blipFill>
            <p:spPr>
              <a:xfrm>
                <a:off x="641120" y="4472516"/>
                <a:ext cx="4311880" cy="77493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3" name="차트 162">
                <a:extLst>
                  <a:ext uri="{FF2B5EF4-FFF2-40B4-BE49-F238E27FC236}">
                    <a16:creationId xmlns:a16="http://schemas.microsoft.com/office/drawing/2014/main" id="{8B0314B5-79A6-40E1-BEE6-FF53057C06AB}"/>
                  </a:ext>
                </a:extLst>
              </p:cNvPr>
              <p:cNvGraphicFramePr/>
              <p:nvPr/>
            </p:nvGraphicFramePr>
            <p:xfrm>
              <a:off x="5108028" y="3446636"/>
              <a:ext cx="4321721" cy="88906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63" name="차트 162">
                <a:extLst>
                  <a:ext uri="{FF2B5EF4-FFF2-40B4-BE49-F238E27FC236}">
                    <a16:creationId xmlns:a16="http://schemas.microsoft.com/office/drawing/2014/main" id="{8B0314B5-79A6-40E1-BEE6-FF53057C06AB}"/>
                  </a:ext>
                </a:extLst>
              </p:cNvPr>
              <p:cNvPicPr>
                <a:picLocks noGrp="1" noRot="1" noChangeAspect="1" noMove="1" noResize="1" noEditPoints="1" noAdjustHandles="1" noChangeArrowheads="1" noChangeShapeType="1"/>
              </p:cNvPicPr>
              <p:nvPr/>
            </p:nvPicPr>
            <p:blipFill>
              <a:blip r:embed="rId8"/>
              <a:stretch>
                <a:fillRect/>
              </a:stretch>
            </p:blipFill>
            <p:spPr>
              <a:xfrm>
                <a:off x="5108028" y="3446636"/>
                <a:ext cx="4321721" cy="88906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2" name="차트 161">
                <a:extLst>
                  <a:ext uri="{FF2B5EF4-FFF2-40B4-BE49-F238E27FC236}">
                    <a16:creationId xmlns:a16="http://schemas.microsoft.com/office/drawing/2014/main" id="{12252842-F380-4331-A8B3-BF4091A770A9}"/>
                  </a:ext>
                </a:extLst>
              </p:cNvPr>
              <p:cNvGraphicFramePr/>
              <p:nvPr/>
            </p:nvGraphicFramePr>
            <p:xfrm>
              <a:off x="595424" y="3463014"/>
              <a:ext cx="4361670" cy="87268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62" name="차트 161">
                <a:extLst>
                  <a:ext uri="{FF2B5EF4-FFF2-40B4-BE49-F238E27FC236}">
                    <a16:creationId xmlns:a16="http://schemas.microsoft.com/office/drawing/2014/main" id="{12252842-F380-4331-A8B3-BF4091A770A9}"/>
                  </a:ext>
                </a:extLst>
              </p:cNvPr>
              <p:cNvPicPr>
                <a:picLocks noGrp="1" noRot="1" noChangeAspect="1" noMove="1" noResize="1" noEditPoints="1" noAdjustHandles="1" noChangeArrowheads="1" noChangeShapeType="1"/>
              </p:cNvPicPr>
              <p:nvPr/>
            </p:nvPicPr>
            <p:blipFill>
              <a:blip r:embed="rId10"/>
              <a:stretch>
                <a:fillRect/>
              </a:stretch>
            </p:blipFill>
            <p:spPr>
              <a:xfrm>
                <a:off x="595424" y="3463014"/>
                <a:ext cx="4361670" cy="87268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12"/>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(17/23)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020357" y="2189827"/>
            <a:ext cx="670170"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2937993" y="211591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7026890" y="1942277"/>
            <a:ext cx="722156"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959766" y="186836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FA9762CE-301E-4B98-804E-C62AF5121709}"/>
              </a:ext>
            </a:extLst>
          </p:cNvPr>
          <p:cNvSpPr/>
          <p:nvPr/>
        </p:nvSpPr>
        <p:spPr>
          <a:xfrm>
            <a:off x="640954" y="4464000"/>
            <a:ext cx="4312046"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195E2BB6-03EC-46C4-96EC-65286E0A67F7}"/>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1ACDD2BB-FCD1-4F09-8CDF-AB034AAEB297}"/>
              </a:ext>
            </a:extLst>
          </p:cNvPr>
          <p:cNvSpPr/>
          <p:nvPr/>
        </p:nvSpPr>
        <p:spPr>
          <a:xfrm>
            <a:off x="5072182" y="4461117"/>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1" name="직사각형 90">
            <a:extLst>
              <a:ext uri="{FF2B5EF4-FFF2-40B4-BE49-F238E27FC236}">
                <a16:creationId xmlns:a16="http://schemas.microsoft.com/office/drawing/2014/main" id="{06EF2E56-BCA7-4A48-8BED-F0358336F140}"/>
              </a:ext>
            </a:extLst>
          </p:cNvPr>
          <p:cNvSpPr/>
          <p:nvPr/>
        </p:nvSpPr>
        <p:spPr>
          <a:xfrm>
            <a:off x="784951" y="4543200"/>
            <a:ext cx="915409" cy="15776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2" name="순서도: 연결자 91">
            <a:extLst>
              <a:ext uri="{FF2B5EF4-FFF2-40B4-BE49-F238E27FC236}">
                <a16:creationId xmlns:a16="http://schemas.microsoft.com/office/drawing/2014/main" id="{FC67F7CB-20D2-4A91-BB39-0DFA6646DCC4}"/>
              </a:ext>
            </a:extLst>
          </p:cNvPr>
          <p:cNvSpPr/>
          <p:nvPr/>
        </p:nvSpPr>
        <p:spPr bwMode="auto">
          <a:xfrm>
            <a:off x="712954" y="446833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5" name="순서도: 연결자 104">
            <a:extLst>
              <a:ext uri="{FF2B5EF4-FFF2-40B4-BE49-F238E27FC236}">
                <a16:creationId xmlns:a16="http://schemas.microsoft.com/office/drawing/2014/main" id="{B5232159-624A-48C6-93D1-31D7C21B8A61}"/>
              </a:ext>
            </a:extLst>
          </p:cNvPr>
          <p:cNvSpPr/>
          <p:nvPr/>
        </p:nvSpPr>
        <p:spPr bwMode="auto">
          <a:xfrm>
            <a:off x="5008102"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166" name="직사각형 165">
            <a:extLst>
              <a:ext uri="{FF2B5EF4-FFF2-40B4-BE49-F238E27FC236}">
                <a16:creationId xmlns:a16="http://schemas.microsoft.com/office/drawing/2014/main" id="{379ACA1B-AF71-4872-99F9-7A1F3B97F164}"/>
              </a:ext>
            </a:extLst>
          </p:cNvPr>
          <p:cNvSpPr/>
          <p:nvPr/>
        </p:nvSpPr>
        <p:spPr>
          <a:xfrm>
            <a:off x="1778046" y="3517775"/>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7" name="순서도: 연결자 166">
            <a:extLst>
              <a:ext uri="{FF2B5EF4-FFF2-40B4-BE49-F238E27FC236}">
                <a16:creationId xmlns:a16="http://schemas.microsoft.com/office/drawing/2014/main" id="{EA8AC3C5-C692-4E5D-9C75-5369AB466A3A}"/>
              </a:ext>
            </a:extLst>
          </p:cNvPr>
          <p:cNvSpPr/>
          <p:nvPr/>
        </p:nvSpPr>
        <p:spPr bwMode="auto">
          <a:xfrm>
            <a:off x="1700360" y="3430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77" name="직사각형 176">
            <a:extLst>
              <a:ext uri="{FF2B5EF4-FFF2-40B4-BE49-F238E27FC236}">
                <a16:creationId xmlns:a16="http://schemas.microsoft.com/office/drawing/2014/main" id="{B7D58E2F-73CB-44E8-A06E-A2CC390903F6}"/>
              </a:ext>
            </a:extLst>
          </p:cNvPr>
          <p:cNvSpPr/>
          <p:nvPr/>
        </p:nvSpPr>
        <p:spPr>
          <a:xfrm>
            <a:off x="6265772" y="3696315"/>
            <a:ext cx="928187" cy="2708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8" name="순서도: 연결자 177">
            <a:extLst>
              <a:ext uri="{FF2B5EF4-FFF2-40B4-BE49-F238E27FC236}">
                <a16:creationId xmlns:a16="http://schemas.microsoft.com/office/drawing/2014/main" id="{94DB1BF3-D883-43E7-8760-61E728BB3C4E}"/>
              </a:ext>
            </a:extLst>
          </p:cNvPr>
          <p:cNvSpPr/>
          <p:nvPr/>
        </p:nvSpPr>
        <p:spPr bwMode="auto">
          <a:xfrm>
            <a:off x="6188086" y="36088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73" name="직사각형 72">
            <a:extLst>
              <a:ext uri="{FF2B5EF4-FFF2-40B4-BE49-F238E27FC236}">
                <a16:creationId xmlns:a16="http://schemas.microsoft.com/office/drawing/2014/main" id="{7F8B42E9-2C66-4674-B43C-52D819522C12}"/>
              </a:ext>
            </a:extLst>
          </p:cNvPr>
          <p:cNvSpPr/>
          <p:nvPr/>
        </p:nvSpPr>
        <p:spPr>
          <a:xfrm>
            <a:off x="1821548" y="4626751"/>
            <a:ext cx="915409" cy="25004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1DBF9C38-C05E-431F-8CCC-D15DE951186A}"/>
              </a:ext>
            </a:extLst>
          </p:cNvPr>
          <p:cNvSpPr/>
          <p:nvPr/>
        </p:nvSpPr>
        <p:spPr bwMode="auto">
          <a:xfrm>
            <a:off x="1749551" y="455188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B5A38A69-750B-4E07-91E1-58E124AF2953}"/>
              </a:ext>
            </a:extLst>
          </p:cNvPr>
          <p:cNvSpPr/>
          <p:nvPr/>
        </p:nvSpPr>
        <p:spPr>
          <a:xfrm>
            <a:off x="2856139" y="4822825"/>
            <a:ext cx="913015" cy="17122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CA4395FF-99C5-41F6-815B-303148EEC890}"/>
              </a:ext>
            </a:extLst>
          </p:cNvPr>
          <p:cNvSpPr/>
          <p:nvPr/>
        </p:nvSpPr>
        <p:spPr bwMode="auto">
          <a:xfrm>
            <a:off x="2784139" y="4755259"/>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86" name="직사각형 85">
            <a:extLst>
              <a:ext uri="{FF2B5EF4-FFF2-40B4-BE49-F238E27FC236}">
                <a16:creationId xmlns:a16="http://schemas.microsoft.com/office/drawing/2014/main" id="{3A65F92A-5AEA-4162-9687-7E52CD912785}"/>
              </a:ext>
            </a:extLst>
          </p:cNvPr>
          <p:cNvSpPr/>
          <p:nvPr/>
        </p:nvSpPr>
        <p:spPr>
          <a:xfrm>
            <a:off x="3879653" y="4822217"/>
            <a:ext cx="913015" cy="17122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7" name="순서도: 연결자 86">
            <a:extLst>
              <a:ext uri="{FF2B5EF4-FFF2-40B4-BE49-F238E27FC236}">
                <a16:creationId xmlns:a16="http://schemas.microsoft.com/office/drawing/2014/main" id="{E0F65A06-5A94-4D4C-81FB-F30EBDA0102A}"/>
              </a:ext>
            </a:extLst>
          </p:cNvPr>
          <p:cNvSpPr/>
          <p:nvPr/>
        </p:nvSpPr>
        <p:spPr bwMode="auto">
          <a:xfrm>
            <a:off x="3807653" y="4754651"/>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88" name="직사각형 87">
            <a:extLst>
              <a:ext uri="{FF2B5EF4-FFF2-40B4-BE49-F238E27FC236}">
                <a16:creationId xmlns:a16="http://schemas.microsoft.com/office/drawing/2014/main" id="{B853DB6E-44CA-471C-8BCC-40A67145A66B}"/>
              </a:ext>
            </a:extLst>
          </p:cNvPr>
          <p:cNvSpPr/>
          <p:nvPr/>
        </p:nvSpPr>
        <p:spPr>
          <a:xfrm>
            <a:off x="5219043" y="4775921"/>
            <a:ext cx="913015" cy="171224"/>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9" name="순서도: 연결자 88">
            <a:extLst>
              <a:ext uri="{FF2B5EF4-FFF2-40B4-BE49-F238E27FC236}">
                <a16:creationId xmlns:a16="http://schemas.microsoft.com/office/drawing/2014/main" id="{A6069D35-AA90-49A9-961C-B020A9C2B746}"/>
              </a:ext>
            </a:extLst>
          </p:cNvPr>
          <p:cNvSpPr/>
          <p:nvPr/>
        </p:nvSpPr>
        <p:spPr bwMode="auto">
          <a:xfrm>
            <a:off x="5147043" y="4708355"/>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a:solidFill>
                  <a:srgbClr val="FFFFFF"/>
                </a:solidFill>
                <a:cs typeface="Arial" panose="020B0604020202020204" pitchFamily="34" charset="0"/>
              </a:rPr>
              <a:t>ㅁ</a:t>
            </a:r>
          </a:p>
        </p:txBody>
      </p:sp>
      <p:sp>
        <p:nvSpPr>
          <p:cNvPr id="90" name="직사각형 89">
            <a:extLst>
              <a:ext uri="{FF2B5EF4-FFF2-40B4-BE49-F238E27FC236}">
                <a16:creationId xmlns:a16="http://schemas.microsoft.com/office/drawing/2014/main" id="{26B00DB8-AD68-47CA-83FD-57EBEE757A19}"/>
              </a:ext>
            </a:extLst>
          </p:cNvPr>
          <p:cNvSpPr/>
          <p:nvPr/>
        </p:nvSpPr>
        <p:spPr>
          <a:xfrm>
            <a:off x="6257268" y="4537795"/>
            <a:ext cx="913015" cy="360855"/>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3" name="순서도: 연결자 92">
            <a:extLst>
              <a:ext uri="{FF2B5EF4-FFF2-40B4-BE49-F238E27FC236}">
                <a16:creationId xmlns:a16="http://schemas.microsoft.com/office/drawing/2014/main" id="{6AE181CB-21F4-4FA8-8EAE-20A47C25C9A5}"/>
              </a:ext>
            </a:extLst>
          </p:cNvPr>
          <p:cNvSpPr/>
          <p:nvPr/>
        </p:nvSpPr>
        <p:spPr bwMode="auto">
          <a:xfrm>
            <a:off x="6185268" y="447023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ㅂ</a:t>
            </a:r>
            <a:endParaRPr lang="ko-KR" altLang="en-US" sz="800" b="1" kern="0" dirty="0">
              <a:solidFill>
                <a:srgbClr val="FFFFFF"/>
              </a:solidFill>
              <a:cs typeface="Arial" panose="020B0604020202020204" pitchFamily="34" charset="0"/>
            </a:endParaRPr>
          </a:p>
        </p:txBody>
      </p:sp>
      <p:sp>
        <p:nvSpPr>
          <p:cNvPr id="94" name="직사각형 93">
            <a:extLst>
              <a:ext uri="{FF2B5EF4-FFF2-40B4-BE49-F238E27FC236}">
                <a16:creationId xmlns:a16="http://schemas.microsoft.com/office/drawing/2014/main" id="{B638498C-7B35-4E27-9CDB-8585BA685E3E}"/>
              </a:ext>
            </a:extLst>
          </p:cNvPr>
          <p:cNvSpPr/>
          <p:nvPr/>
        </p:nvSpPr>
        <p:spPr>
          <a:xfrm>
            <a:off x="7295493" y="4499695"/>
            <a:ext cx="913015" cy="16536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5" name="순서도: 연결자 94">
            <a:extLst>
              <a:ext uri="{FF2B5EF4-FFF2-40B4-BE49-F238E27FC236}">
                <a16:creationId xmlns:a16="http://schemas.microsoft.com/office/drawing/2014/main" id="{930B45B9-B8B9-402D-84C8-67A9A27942BD}"/>
              </a:ext>
            </a:extLst>
          </p:cNvPr>
          <p:cNvSpPr/>
          <p:nvPr/>
        </p:nvSpPr>
        <p:spPr bwMode="auto">
          <a:xfrm>
            <a:off x="7223493" y="443213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ㅅ</a:t>
            </a:r>
            <a:endParaRPr lang="ko-KR" altLang="en-US" sz="800" b="1" kern="0" dirty="0">
              <a:solidFill>
                <a:srgbClr val="FFFFFF"/>
              </a:solidFill>
              <a:cs typeface="Arial" panose="020B0604020202020204" pitchFamily="34" charset="0"/>
            </a:endParaRPr>
          </a:p>
        </p:txBody>
      </p:sp>
      <p:sp>
        <p:nvSpPr>
          <p:cNvPr id="96" name="직사각형 95">
            <a:extLst>
              <a:ext uri="{FF2B5EF4-FFF2-40B4-BE49-F238E27FC236}">
                <a16:creationId xmlns:a16="http://schemas.microsoft.com/office/drawing/2014/main" id="{A98C7980-3587-4106-BE88-1BED1C48D4E0}"/>
              </a:ext>
            </a:extLst>
          </p:cNvPr>
          <p:cNvSpPr/>
          <p:nvPr/>
        </p:nvSpPr>
        <p:spPr>
          <a:xfrm>
            <a:off x="8362293" y="4513981"/>
            <a:ext cx="913015" cy="261939"/>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7" name="순서도: 연결자 96">
            <a:extLst>
              <a:ext uri="{FF2B5EF4-FFF2-40B4-BE49-F238E27FC236}">
                <a16:creationId xmlns:a16="http://schemas.microsoft.com/office/drawing/2014/main" id="{EC75E41A-95B1-4A9E-988E-718A23800E91}"/>
              </a:ext>
            </a:extLst>
          </p:cNvPr>
          <p:cNvSpPr/>
          <p:nvPr/>
        </p:nvSpPr>
        <p:spPr bwMode="auto">
          <a:xfrm>
            <a:off x="8290293" y="4446417"/>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ㅇ</a:t>
            </a:r>
            <a:endParaRPr lang="ko-KR" altLang="en-US" sz="800" b="1" kern="0" dirty="0">
              <a:solidFill>
                <a:srgbClr val="FFFFFF"/>
              </a:solidFill>
              <a:cs typeface="Arial" panose="020B0604020202020204" pitchFamily="34" charset="0"/>
            </a:endParaRPr>
          </a:p>
        </p:txBody>
      </p:sp>
      <p:sp>
        <p:nvSpPr>
          <p:cNvPr id="99" name="직사각형 98">
            <a:extLst>
              <a:ext uri="{FF2B5EF4-FFF2-40B4-BE49-F238E27FC236}">
                <a16:creationId xmlns:a16="http://schemas.microsoft.com/office/drawing/2014/main" id="{DA10CDB5-D7EC-446D-8EAB-0839CBAA37FC}"/>
              </a:ext>
            </a:extLst>
          </p:cNvPr>
          <p:cNvSpPr/>
          <p:nvPr/>
        </p:nvSpPr>
        <p:spPr>
          <a:xfrm>
            <a:off x="651277"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DF24AEB5-8148-4D43-9FC8-78F4A011D189}"/>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ED18D892-9184-48D5-A167-F0FCA3CD223D}"/>
              </a:ext>
            </a:extLst>
          </p:cNvPr>
          <p:cNvSpPr/>
          <p:nvPr/>
        </p:nvSpPr>
        <p:spPr>
          <a:xfrm>
            <a:off x="174353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56A28EFB-2EFC-4327-8C81-4B69983F8136}"/>
              </a:ext>
            </a:extLst>
          </p:cNvPr>
          <p:cNvSpPr/>
          <p:nvPr/>
        </p:nvSpPr>
        <p:spPr bwMode="auto">
          <a:xfrm>
            <a:off x="168265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06" name="직사각형 105">
            <a:extLst>
              <a:ext uri="{FF2B5EF4-FFF2-40B4-BE49-F238E27FC236}">
                <a16:creationId xmlns:a16="http://schemas.microsoft.com/office/drawing/2014/main" id="{AF8A6B39-FCD3-4F2D-AEFB-3C62EBC3A63B}"/>
              </a:ext>
            </a:extLst>
          </p:cNvPr>
          <p:cNvSpPr/>
          <p:nvPr/>
        </p:nvSpPr>
        <p:spPr>
          <a:xfrm>
            <a:off x="283579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7" name="순서도: 연결자 106">
            <a:extLst>
              <a:ext uri="{FF2B5EF4-FFF2-40B4-BE49-F238E27FC236}">
                <a16:creationId xmlns:a16="http://schemas.microsoft.com/office/drawing/2014/main" id="{860CBFBF-7800-4351-B93B-BFD8FB640163}"/>
              </a:ext>
            </a:extLst>
          </p:cNvPr>
          <p:cNvSpPr/>
          <p:nvPr/>
        </p:nvSpPr>
        <p:spPr bwMode="auto">
          <a:xfrm>
            <a:off x="277491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18" name="직사각형 117">
            <a:extLst>
              <a:ext uri="{FF2B5EF4-FFF2-40B4-BE49-F238E27FC236}">
                <a16:creationId xmlns:a16="http://schemas.microsoft.com/office/drawing/2014/main" id="{6BA95C13-E85C-4DF8-88BB-AC072C51E104}"/>
              </a:ext>
            </a:extLst>
          </p:cNvPr>
          <p:cNvSpPr/>
          <p:nvPr/>
        </p:nvSpPr>
        <p:spPr>
          <a:xfrm>
            <a:off x="392804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9" name="순서도: 연결자 118">
            <a:extLst>
              <a:ext uri="{FF2B5EF4-FFF2-40B4-BE49-F238E27FC236}">
                <a16:creationId xmlns:a16="http://schemas.microsoft.com/office/drawing/2014/main" id="{A36670E8-F6A5-4D3A-9707-C6C0707E4A65}"/>
              </a:ext>
            </a:extLst>
          </p:cNvPr>
          <p:cNvSpPr/>
          <p:nvPr/>
        </p:nvSpPr>
        <p:spPr bwMode="auto">
          <a:xfrm>
            <a:off x="386717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121" name="직사각형 120">
            <a:extLst>
              <a:ext uri="{FF2B5EF4-FFF2-40B4-BE49-F238E27FC236}">
                <a16:creationId xmlns:a16="http://schemas.microsoft.com/office/drawing/2014/main" id="{7FD41DF9-A77F-4A96-A6C7-F3EA3C286757}"/>
              </a:ext>
            </a:extLst>
          </p:cNvPr>
          <p:cNvSpPr/>
          <p:nvPr/>
        </p:nvSpPr>
        <p:spPr>
          <a:xfrm>
            <a:off x="511017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2" name="순서도: 연결자 121">
            <a:extLst>
              <a:ext uri="{FF2B5EF4-FFF2-40B4-BE49-F238E27FC236}">
                <a16:creationId xmlns:a16="http://schemas.microsoft.com/office/drawing/2014/main" id="{8AB34FCB-E6E2-4900-BEFF-F0C4F7BC982B}"/>
              </a:ext>
            </a:extLst>
          </p:cNvPr>
          <p:cNvSpPr/>
          <p:nvPr/>
        </p:nvSpPr>
        <p:spPr bwMode="auto">
          <a:xfrm>
            <a:off x="504929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123" name="직사각형 122">
            <a:extLst>
              <a:ext uri="{FF2B5EF4-FFF2-40B4-BE49-F238E27FC236}">
                <a16:creationId xmlns:a16="http://schemas.microsoft.com/office/drawing/2014/main" id="{D7118059-582A-4275-B16C-19916EA394D5}"/>
              </a:ext>
            </a:extLst>
          </p:cNvPr>
          <p:cNvSpPr/>
          <p:nvPr/>
        </p:nvSpPr>
        <p:spPr>
          <a:xfrm>
            <a:off x="620243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4" name="순서도: 연결자 123">
            <a:extLst>
              <a:ext uri="{FF2B5EF4-FFF2-40B4-BE49-F238E27FC236}">
                <a16:creationId xmlns:a16="http://schemas.microsoft.com/office/drawing/2014/main" id="{3A290626-389B-42F4-BA7D-799A37C55DDA}"/>
              </a:ext>
            </a:extLst>
          </p:cNvPr>
          <p:cNvSpPr/>
          <p:nvPr/>
        </p:nvSpPr>
        <p:spPr bwMode="auto">
          <a:xfrm>
            <a:off x="614155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ㅂ</a:t>
            </a:r>
            <a:endParaRPr lang="ko-KR" altLang="en-US" sz="800" b="1" kern="0" dirty="0">
              <a:solidFill>
                <a:srgbClr val="FFFFFF"/>
              </a:solidFill>
              <a:cs typeface="Arial" panose="020B0604020202020204" pitchFamily="34" charset="0"/>
            </a:endParaRPr>
          </a:p>
        </p:txBody>
      </p:sp>
      <p:sp>
        <p:nvSpPr>
          <p:cNvPr id="125" name="직사각형 124">
            <a:extLst>
              <a:ext uri="{FF2B5EF4-FFF2-40B4-BE49-F238E27FC236}">
                <a16:creationId xmlns:a16="http://schemas.microsoft.com/office/drawing/2014/main" id="{5F530563-4E02-4D90-9456-F4B8129A0578}"/>
              </a:ext>
            </a:extLst>
          </p:cNvPr>
          <p:cNvSpPr/>
          <p:nvPr/>
        </p:nvSpPr>
        <p:spPr>
          <a:xfrm>
            <a:off x="729468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6" name="순서도: 연결자 125">
            <a:extLst>
              <a:ext uri="{FF2B5EF4-FFF2-40B4-BE49-F238E27FC236}">
                <a16:creationId xmlns:a16="http://schemas.microsoft.com/office/drawing/2014/main" id="{8334092A-628F-4C41-AA3D-67CC7C25423C}"/>
              </a:ext>
            </a:extLst>
          </p:cNvPr>
          <p:cNvSpPr/>
          <p:nvPr/>
        </p:nvSpPr>
        <p:spPr bwMode="auto">
          <a:xfrm>
            <a:off x="723381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ㅅ</a:t>
            </a:r>
            <a:endParaRPr lang="ko-KR" altLang="en-US" sz="800" b="1" kern="0" dirty="0">
              <a:solidFill>
                <a:srgbClr val="FFFFFF"/>
              </a:solidFill>
              <a:cs typeface="Arial" panose="020B0604020202020204" pitchFamily="34" charset="0"/>
            </a:endParaRPr>
          </a:p>
        </p:txBody>
      </p:sp>
      <p:sp>
        <p:nvSpPr>
          <p:cNvPr id="128" name="직사각형 127">
            <a:extLst>
              <a:ext uri="{FF2B5EF4-FFF2-40B4-BE49-F238E27FC236}">
                <a16:creationId xmlns:a16="http://schemas.microsoft.com/office/drawing/2014/main" id="{1124DAE6-09B0-40DE-B3F5-B01760325EEF}"/>
              </a:ext>
            </a:extLst>
          </p:cNvPr>
          <p:cNvSpPr/>
          <p:nvPr/>
        </p:nvSpPr>
        <p:spPr>
          <a:xfrm>
            <a:off x="8386945"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29" name="순서도: 연결자 128">
            <a:extLst>
              <a:ext uri="{FF2B5EF4-FFF2-40B4-BE49-F238E27FC236}">
                <a16:creationId xmlns:a16="http://schemas.microsoft.com/office/drawing/2014/main" id="{BCE2A32D-C479-4347-9466-B77A37B95739}"/>
              </a:ext>
            </a:extLst>
          </p:cNvPr>
          <p:cNvSpPr/>
          <p:nvPr/>
        </p:nvSpPr>
        <p:spPr bwMode="auto">
          <a:xfrm>
            <a:off x="8326068"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ㅇ</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7" name="차트 136">
                <a:extLst>
                  <a:ext uri="{FF2B5EF4-FFF2-40B4-BE49-F238E27FC236}">
                    <a16:creationId xmlns:a16="http://schemas.microsoft.com/office/drawing/2014/main" id="{0A921747-2023-4854-BFEC-32A861FA31AD}"/>
                  </a:ext>
                </a:extLst>
              </p:cNvPr>
              <p:cNvGraphicFramePr/>
              <p:nvPr/>
            </p:nvGraphicFramePr>
            <p:xfrm>
              <a:off x="647667" y="5373269"/>
              <a:ext cx="1025124" cy="76083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37" name="차트 136">
                <a:extLst>
                  <a:ext uri="{FF2B5EF4-FFF2-40B4-BE49-F238E27FC236}">
                    <a16:creationId xmlns:a16="http://schemas.microsoft.com/office/drawing/2014/main" id="{0A921747-2023-4854-BFEC-32A861FA31AD}"/>
                  </a:ext>
                </a:extLst>
              </p:cNvPr>
              <p:cNvPicPr>
                <a:picLocks noGrp="1" noRot="1" noChangeAspect="1" noMove="1" noResize="1" noEditPoints="1" noAdjustHandles="1" noChangeArrowheads="1" noChangeShapeType="1"/>
              </p:cNvPicPr>
              <p:nvPr/>
            </p:nvPicPr>
            <p:blipFill>
              <a:blip r:embed="rId14"/>
              <a:stretch>
                <a:fillRect/>
              </a:stretch>
            </p:blipFill>
            <p:spPr>
              <a:xfrm>
                <a:off x="647667" y="5373269"/>
                <a:ext cx="1025124" cy="76083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8" name="차트 137">
                <a:extLst>
                  <a:ext uri="{FF2B5EF4-FFF2-40B4-BE49-F238E27FC236}">
                    <a16:creationId xmlns:a16="http://schemas.microsoft.com/office/drawing/2014/main" id="{331D2995-0212-407C-8AF7-9C33CDC28616}"/>
                  </a:ext>
                </a:extLst>
              </p:cNvPr>
              <p:cNvGraphicFramePr/>
              <p:nvPr/>
            </p:nvGraphicFramePr>
            <p:xfrm>
              <a:off x="5112537" y="5382818"/>
              <a:ext cx="1022761" cy="75128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38" name="차트 137">
                <a:extLst>
                  <a:ext uri="{FF2B5EF4-FFF2-40B4-BE49-F238E27FC236}">
                    <a16:creationId xmlns:a16="http://schemas.microsoft.com/office/drawing/2014/main" id="{331D2995-0212-407C-8AF7-9C33CDC28616}"/>
                  </a:ext>
                </a:extLst>
              </p:cNvPr>
              <p:cNvPicPr>
                <a:picLocks noGrp="1" noRot="1" noChangeAspect="1" noMove="1" noResize="1" noEditPoints="1" noAdjustHandles="1" noChangeArrowheads="1" noChangeShapeType="1"/>
              </p:cNvPicPr>
              <p:nvPr/>
            </p:nvPicPr>
            <p:blipFill>
              <a:blip r:embed="rId16"/>
              <a:stretch>
                <a:fillRect/>
              </a:stretch>
            </p:blipFill>
            <p:spPr>
              <a:xfrm>
                <a:off x="5112537" y="5382818"/>
                <a:ext cx="1022761" cy="75128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9" name="차트 138">
                <a:extLst>
                  <a:ext uri="{FF2B5EF4-FFF2-40B4-BE49-F238E27FC236}">
                    <a16:creationId xmlns:a16="http://schemas.microsoft.com/office/drawing/2014/main" id="{CA1494B9-8971-402A-942A-8F6AD310C50C}"/>
                  </a:ext>
                </a:extLst>
              </p:cNvPr>
              <p:cNvGraphicFramePr/>
              <p:nvPr/>
            </p:nvGraphicFramePr>
            <p:xfrm>
              <a:off x="1744373" y="5368021"/>
              <a:ext cx="1030542" cy="772489"/>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39" name="차트 138">
                <a:extLst>
                  <a:ext uri="{FF2B5EF4-FFF2-40B4-BE49-F238E27FC236}">
                    <a16:creationId xmlns:a16="http://schemas.microsoft.com/office/drawing/2014/main" id="{CA1494B9-8971-402A-942A-8F6AD310C50C}"/>
                  </a:ext>
                </a:extLst>
              </p:cNvPr>
              <p:cNvPicPr>
                <a:picLocks noGrp="1" noRot="1" noChangeAspect="1" noMove="1" noResize="1" noEditPoints="1" noAdjustHandles="1" noChangeArrowheads="1" noChangeShapeType="1"/>
              </p:cNvPicPr>
              <p:nvPr/>
            </p:nvPicPr>
            <p:blipFill>
              <a:blip r:embed="rId18"/>
              <a:stretch>
                <a:fillRect/>
              </a:stretch>
            </p:blipFill>
            <p:spPr>
              <a:xfrm>
                <a:off x="1744373" y="5368021"/>
                <a:ext cx="1030542" cy="77248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0" name="차트 139">
                <a:extLst>
                  <a:ext uri="{FF2B5EF4-FFF2-40B4-BE49-F238E27FC236}">
                    <a16:creationId xmlns:a16="http://schemas.microsoft.com/office/drawing/2014/main" id="{A1057690-2175-4D28-A287-190DAB12D1AD}"/>
                  </a:ext>
                </a:extLst>
              </p:cNvPr>
              <p:cNvGraphicFramePr/>
              <p:nvPr/>
            </p:nvGraphicFramePr>
            <p:xfrm>
              <a:off x="6196175" y="5379679"/>
              <a:ext cx="1031380" cy="760832"/>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40" name="차트 139">
                <a:extLst>
                  <a:ext uri="{FF2B5EF4-FFF2-40B4-BE49-F238E27FC236}">
                    <a16:creationId xmlns:a16="http://schemas.microsoft.com/office/drawing/2014/main" id="{A1057690-2175-4D28-A287-190DAB12D1AD}"/>
                  </a:ext>
                </a:extLst>
              </p:cNvPr>
              <p:cNvPicPr>
                <a:picLocks noGrp="1" noRot="1" noChangeAspect="1" noMove="1" noResize="1" noEditPoints="1" noAdjustHandles="1" noChangeArrowheads="1" noChangeShapeType="1"/>
              </p:cNvPicPr>
              <p:nvPr/>
            </p:nvPicPr>
            <p:blipFill>
              <a:blip r:embed="rId20"/>
              <a:stretch>
                <a:fillRect/>
              </a:stretch>
            </p:blipFill>
            <p:spPr>
              <a:xfrm>
                <a:off x="6196175" y="5379679"/>
                <a:ext cx="1031380" cy="76083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1" name="차트 140">
                <a:extLst>
                  <a:ext uri="{FF2B5EF4-FFF2-40B4-BE49-F238E27FC236}">
                    <a16:creationId xmlns:a16="http://schemas.microsoft.com/office/drawing/2014/main" id="{AE4752E8-54F6-4883-9EB1-F4CCBE47DB43}"/>
                  </a:ext>
                </a:extLst>
              </p:cNvPr>
              <p:cNvGraphicFramePr/>
              <p:nvPr/>
            </p:nvGraphicFramePr>
            <p:xfrm>
              <a:off x="3925317" y="5379679"/>
              <a:ext cx="1023591" cy="754421"/>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41" name="차트 140">
                <a:extLst>
                  <a:ext uri="{FF2B5EF4-FFF2-40B4-BE49-F238E27FC236}">
                    <a16:creationId xmlns:a16="http://schemas.microsoft.com/office/drawing/2014/main" id="{AE4752E8-54F6-4883-9EB1-F4CCBE47DB43}"/>
                  </a:ext>
                </a:extLst>
              </p:cNvPr>
              <p:cNvPicPr>
                <a:picLocks noGrp="1" noRot="1" noChangeAspect="1" noMove="1" noResize="1" noEditPoints="1" noAdjustHandles="1" noChangeArrowheads="1" noChangeShapeType="1"/>
              </p:cNvPicPr>
              <p:nvPr/>
            </p:nvPicPr>
            <p:blipFill>
              <a:blip r:embed="rId22"/>
              <a:stretch>
                <a:fillRect/>
              </a:stretch>
            </p:blipFill>
            <p:spPr>
              <a:xfrm>
                <a:off x="3925317" y="5379679"/>
                <a:ext cx="1023591"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2" name="차트 141">
                <a:extLst>
                  <a:ext uri="{FF2B5EF4-FFF2-40B4-BE49-F238E27FC236}">
                    <a16:creationId xmlns:a16="http://schemas.microsoft.com/office/drawing/2014/main" id="{840BE726-C88F-471A-8431-A88FF75B2C53}"/>
                  </a:ext>
                </a:extLst>
              </p:cNvPr>
              <p:cNvGraphicFramePr/>
              <p:nvPr/>
            </p:nvGraphicFramePr>
            <p:xfrm>
              <a:off x="8384299" y="5372212"/>
              <a:ext cx="1036798" cy="761888"/>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142" name="차트 141">
                <a:extLst>
                  <a:ext uri="{FF2B5EF4-FFF2-40B4-BE49-F238E27FC236}">
                    <a16:creationId xmlns:a16="http://schemas.microsoft.com/office/drawing/2014/main" id="{840BE726-C88F-471A-8431-A88FF75B2C53}"/>
                  </a:ext>
                </a:extLst>
              </p:cNvPr>
              <p:cNvPicPr>
                <a:picLocks noGrp="1" noRot="1" noChangeAspect="1" noMove="1" noResize="1" noEditPoints="1" noAdjustHandles="1" noChangeArrowheads="1" noChangeShapeType="1"/>
              </p:cNvPicPr>
              <p:nvPr/>
            </p:nvPicPr>
            <p:blipFill>
              <a:blip r:embed="rId24"/>
              <a:stretch>
                <a:fillRect/>
              </a:stretch>
            </p:blipFill>
            <p:spPr>
              <a:xfrm>
                <a:off x="8384299" y="5372212"/>
                <a:ext cx="1036798" cy="76188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3" name="차트 142">
                <a:extLst>
                  <a:ext uri="{FF2B5EF4-FFF2-40B4-BE49-F238E27FC236}">
                    <a16:creationId xmlns:a16="http://schemas.microsoft.com/office/drawing/2014/main" id="{1C592DAF-F5A5-48B6-A604-1763B8550396}"/>
                  </a:ext>
                </a:extLst>
              </p:cNvPr>
              <p:cNvGraphicFramePr/>
              <p:nvPr/>
            </p:nvGraphicFramePr>
            <p:xfrm>
              <a:off x="2836631" y="5379679"/>
              <a:ext cx="1024284" cy="754421"/>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143" name="차트 142">
                <a:extLst>
                  <a:ext uri="{FF2B5EF4-FFF2-40B4-BE49-F238E27FC236}">
                    <a16:creationId xmlns:a16="http://schemas.microsoft.com/office/drawing/2014/main" id="{1C592DAF-F5A5-48B6-A604-1763B8550396}"/>
                  </a:ext>
                </a:extLst>
              </p:cNvPr>
              <p:cNvPicPr>
                <a:picLocks noGrp="1" noRot="1" noChangeAspect="1" noMove="1" noResize="1" noEditPoints="1" noAdjustHandles="1" noChangeArrowheads="1" noChangeShapeType="1"/>
              </p:cNvPicPr>
              <p:nvPr/>
            </p:nvPicPr>
            <p:blipFill>
              <a:blip r:embed="rId26"/>
              <a:stretch>
                <a:fillRect/>
              </a:stretch>
            </p:blipFill>
            <p:spPr>
              <a:xfrm>
                <a:off x="2836631" y="5379679"/>
                <a:ext cx="1024284"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4" name="차트 143">
                <a:extLst>
                  <a:ext uri="{FF2B5EF4-FFF2-40B4-BE49-F238E27FC236}">
                    <a16:creationId xmlns:a16="http://schemas.microsoft.com/office/drawing/2014/main" id="{90CB39FE-96C7-4659-BE73-AD63A74E4AC9}"/>
                  </a:ext>
                </a:extLst>
              </p:cNvPr>
              <p:cNvGraphicFramePr/>
              <p:nvPr/>
            </p:nvGraphicFramePr>
            <p:xfrm>
              <a:off x="7292042" y="5374916"/>
              <a:ext cx="1034026" cy="759184"/>
            </p:xfrm>
            <a:graphic>
              <a:graphicData uri="http://schemas.microsoft.com/office/drawing/2014/chartex">
                <cx:chart xmlns:cx="http://schemas.microsoft.com/office/drawing/2014/chartex" xmlns:r="http://schemas.openxmlformats.org/officeDocument/2006/relationships" r:id="rId27"/>
              </a:graphicData>
            </a:graphic>
          </p:graphicFrame>
        </mc:Choice>
        <mc:Fallback xmlns="">
          <p:pic>
            <p:nvPicPr>
              <p:cNvPr id="144" name="차트 143">
                <a:extLst>
                  <a:ext uri="{FF2B5EF4-FFF2-40B4-BE49-F238E27FC236}">
                    <a16:creationId xmlns:a16="http://schemas.microsoft.com/office/drawing/2014/main" id="{90CB39FE-96C7-4659-BE73-AD63A74E4AC9}"/>
                  </a:ext>
                </a:extLst>
              </p:cNvPr>
              <p:cNvPicPr>
                <a:picLocks noGrp="1" noRot="1" noChangeAspect="1" noMove="1" noResize="1" noEditPoints="1" noAdjustHandles="1" noChangeArrowheads="1" noChangeShapeType="1"/>
              </p:cNvPicPr>
              <p:nvPr/>
            </p:nvPicPr>
            <p:blipFill>
              <a:blip r:embed="rId28"/>
              <a:stretch>
                <a:fillRect/>
              </a:stretch>
            </p:blipFill>
            <p:spPr>
              <a:xfrm>
                <a:off x="7292042" y="5374916"/>
                <a:ext cx="1034026" cy="759184"/>
              </a:xfrm>
              <a:prstGeom prst="rect">
                <a:avLst/>
              </a:prstGeom>
            </p:spPr>
          </p:pic>
        </mc:Fallback>
      </mc:AlternateContent>
      <p:sp>
        <p:nvSpPr>
          <p:cNvPr id="68" name="TextBox 67">
            <a:extLst>
              <a:ext uri="{FF2B5EF4-FFF2-40B4-BE49-F238E27FC236}">
                <a16:creationId xmlns:a16="http://schemas.microsoft.com/office/drawing/2014/main" id="{B60AB167-DEDB-4A02-8F95-5D744F63AED5}"/>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41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63" name="차트 162">
                <a:extLst>
                  <a:ext uri="{FF2B5EF4-FFF2-40B4-BE49-F238E27FC236}">
                    <a16:creationId xmlns:a16="http://schemas.microsoft.com/office/drawing/2014/main" id="{8B0314B5-79A6-40E1-BEE6-FF53057C06AB}"/>
                  </a:ext>
                </a:extLst>
              </p:cNvPr>
              <p:cNvGraphicFramePr/>
              <p:nvPr/>
            </p:nvGraphicFramePr>
            <p:xfrm>
              <a:off x="5108028" y="3446636"/>
              <a:ext cx="4321721" cy="8890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63" name="차트 162">
                <a:extLst>
                  <a:ext uri="{FF2B5EF4-FFF2-40B4-BE49-F238E27FC236}">
                    <a16:creationId xmlns:a16="http://schemas.microsoft.com/office/drawing/2014/main" id="{8B0314B5-79A6-40E1-BEE6-FF53057C06AB}"/>
                  </a:ext>
                </a:extLst>
              </p:cNvPr>
              <p:cNvPicPr>
                <a:picLocks noGrp="1" noRot="1" noChangeAspect="1" noMove="1" noResize="1" noEditPoints="1" noAdjustHandles="1" noChangeArrowheads="1" noChangeShapeType="1"/>
              </p:cNvPicPr>
              <p:nvPr/>
            </p:nvPicPr>
            <p:blipFill>
              <a:blip r:embed="rId8"/>
              <a:stretch>
                <a:fillRect/>
              </a:stretch>
            </p:blipFill>
            <p:spPr>
              <a:xfrm>
                <a:off x="5108028" y="3446636"/>
                <a:ext cx="4321721" cy="88906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2" name="차트 161">
                <a:extLst>
                  <a:ext uri="{FF2B5EF4-FFF2-40B4-BE49-F238E27FC236}">
                    <a16:creationId xmlns:a16="http://schemas.microsoft.com/office/drawing/2014/main" id="{12252842-F380-4331-A8B3-BF4091A770A9}"/>
                  </a:ext>
                </a:extLst>
              </p:cNvPr>
              <p:cNvGraphicFramePr/>
              <p:nvPr/>
            </p:nvGraphicFramePr>
            <p:xfrm>
              <a:off x="595424" y="3463014"/>
              <a:ext cx="4361670" cy="87268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62" name="차트 161">
                <a:extLst>
                  <a:ext uri="{FF2B5EF4-FFF2-40B4-BE49-F238E27FC236}">
                    <a16:creationId xmlns:a16="http://schemas.microsoft.com/office/drawing/2014/main" id="{12252842-F380-4331-A8B3-BF4091A770A9}"/>
                  </a:ext>
                </a:extLst>
              </p:cNvPr>
              <p:cNvPicPr>
                <a:picLocks noGrp="1" noRot="1" noChangeAspect="1" noMove="1" noResize="1" noEditPoints="1" noAdjustHandles="1" noChangeArrowheads="1" noChangeShapeType="1"/>
              </p:cNvPicPr>
              <p:nvPr/>
            </p:nvPicPr>
            <p:blipFill>
              <a:blip r:embed="rId10"/>
              <a:stretch>
                <a:fillRect/>
              </a:stretch>
            </p:blipFill>
            <p:spPr>
              <a:xfrm>
                <a:off x="595424" y="3463014"/>
                <a:ext cx="4361670" cy="87268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34946114-38AE-49A6-AB06-61D84BD46252}"/>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6" name="차트 75">
                <a:extLst>
                  <a:ext uri="{FF2B5EF4-FFF2-40B4-BE49-F238E27FC236}">
                    <a16:creationId xmlns:a16="http://schemas.microsoft.com/office/drawing/2014/main" id="{34946114-38AE-49A6-AB06-61D84BD46252}"/>
                  </a:ext>
                </a:extLst>
              </p:cNvPr>
              <p:cNvPicPr>
                <a:picLocks noGrp="1" noRot="1" noChangeAspect="1" noMove="1" noResize="1" noEditPoints="1" noAdjustHandles="1" noChangeArrowheads="1" noChangeShapeType="1"/>
              </p:cNvPicPr>
              <p:nvPr/>
            </p:nvPicPr>
            <p:blipFill>
              <a:blip r:embed="rId12"/>
              <a:stretch>
                <a:fillRect/>
              </a:stretch>
            </p:blipFill>
            <p:spPr>
              <a:xfrm>
                <a:off x="442800" y="1864800"/>
                <a:ext cx="9068400" cy="1566000"/>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(18/23)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매출은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 중 </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 매출액의 상승으로 인해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개년간 지속적으로 상승하였으며</a:t>
            </a:r>
            <a:r>
              <a:rPr lang="en-US" altLang="ko-KR" sz="1000" b="1" dirty="0">
                <a:solidFill>
                  <a:srgbClr val="002997"/>
                </a:solidFill>
                <a:latin typeface="Arial" panose="020B0604020202020204" pitchFamily="34" charset="0"/>
                <a:ea typeface="+mj-ea"/>
                <a:cs typeface="Arial" panose="020B0604020202020204" pitchFamily="34" charset="0"/>
              </a:rPr>
              <a:t>, Normal </a:t>
            </a:r>
            <a:r>
              <a:rPr lang="ko-KR" altLang="en-US" sz="1000" b="1" dirty="0">
                <a:solidFill>
                  <a:srgbClr val="002997"/>
                </a:solidFill>
                <a:latin typeface="Arial" panose="020B0604020202020204" pitchFamily="34" charset="0"/>
                <a:ea typeface="+mj-ea"/>
                <a:cs typeface="Arial" panose="020B0604020202020204" pitchFamily="34" charset="0"/>
              </a:rPr>
              <a:t>제품군의 경우 세부 제품의 판매량 변동으로 인해 매출액이 지속적으로 변동함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삼성</a:t>
            </a:r>
            <a:r>
              <a:rPr lang="en-US" altLang="ko-KR" sz="900" b="1" dirty="0">
                <a:solidFill>
                  <a:srgbClr val="000000"/>
                </a:solidFill>
                <a:latin typeface="Arial" panose="020B0604020202020204" pitchFamily="34" charset="0"/>
                <a:ea typeface="맑은 고딕"/>
                <a:cs typeface="Arial" panose="020B0604020202020204" pitchFamily="34" charset="0"/>
              </a:rPr>
              <a:t>(Normal)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77" name="직사각형 76">
            <a:extLst>
              <a:ext uri="{FF2B5EF4-FFF2-40B4-BE49-F238E27FC236}">
                <a16:creationId xmlns:a16="http://schemas.microsoft.com/office/drawing/2014/main" id="{B6EBACEE-25A5-4BD5-A913-24936223F0A7}"/>
              </a:ext>
            </a:extLst>
          </p:cNvPr>
          <p:cNvSpPr/>
          <p:nvPr/>
        </p:nvSpPr>
        <p:spPr>
          <a:xfrm>
            <a:off x="3020357" y="2189827"/>
            <a:ext cx="670170"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E9B64807-056F-44D0-8A1F-07FCFC2BE74D}"/>
              </a:ext>
            </a:extLst>
          </p:cNvPr>
          <p:cNvSpPr/>
          <p:nvPr/>
        </p:nvSpPr>
        <p:spPr bwMode="auto">
          <a:xfrm>
            <a:off x="2937993" y="211591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EFD61-2F79-4678-B742-2360C5FBF8F4}"/>
              </a:ext>
            </a:extLst>
          </p:cNvPr>
          <p:cNvSpPr/>
          <p:nvPr/>
        </p:nvSpPr>
        <p:spPr>
          <a:xfrm>
            <a:off x="7026890" y="1942277"/>
            <a:ext cx="722156" cy="34667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F2028526-C405-4447-A0DD-21ED227FD427}"/>
              </a:ext>
            </a:extLst>
          </p:cNvPr>
          <p:cNvSpPr/>
          <p:nvPr/>
        </p:nvSpPr>
        <p:spPr bwMode="auto">
          <a:xfrm>
            <a:off x="6959766" y="1868360"/>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D</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FA9762CE-301E-4B98-804E-C62AF5121709}"/>
              </a:ext>
            </a:extLst>
          </p:cNvPr>
          <p:cNvSpPr/>
          <p:nvPr/>
        </p:nvSpPr>
        <p:spPr>
          <a:xfrm>
            <a:off x="640954" y="4464000"/>
            <a:ext cx="4312046"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5" name="순서도: 연결자 74">
            <a:extLst>
              <a:ext uri="{FF2B5EF4-FFF2-40B4-BE49-F238E27FC236}">
                <a16:creationId xmlns:a16="http://schemas.microsoft.com/office/drawing/2014/main" id="{195E2BB6-03EC-46C4-96EC-65286E0A67F7}"/>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1ACDD2BB-FCD1-4F09-8CDF-AB034AAEB297}"/>
              </a:ext>
            </a:extLst>
          </p:cNvPr>
          <p:cNvSpPr/>
          <p:nvPr/>
        </p:nvSpPr>
        <p:spPr>
          <a:xfrm>
            <a:off x="5072182" y="4461142"/>
            <a:ext cx="4357568"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5" name="순서도: 연결자 104">
            <a:extLst>
              <a:ext uri="{FF2B5EF4-FFF2-40B4-BE49-F238E27FC236}">
                <a16:creationId xmlns:a16="http://schemas.microsoft.com/office/drawing/2014/main" id="{B5232159-624A-48C6-93D1-31D7C21B8A61}"/>
              </a:ext>
            </a:extLst>
          </p:cNvPr>
          <p:cNvSpPr/>
          <p:nvPr/>
        </p:nvSpPr>
        <p:spPr bwMode="auto">
          <a:xfrm>
            <a:off x="5008102"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173" name="직사각형 172">
            <a:extLst>
              <a:ext uri="{FF2B5EF4-FFF2-40B4-BE49-F238E27FC236}">
                <a16:creationId xmlns:a16="http://schemas.microsoft.com/office/drawing/2014/main" id="{57962109-1A7F-4853-B987-676C3BF16802}"/>
              </a:ext>
            </a:extLst>
          </p:cNvPr>
          <p:cNvSpPr/>
          <p:nvPr/>
        </p:nvSpPr>
        <p:spPr>
          <a:xfrm>
            <a:off x="3879653" y="3552755"/>
            <a:ext cx="928187" cy="46362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4" name="순서도: 연결자 173">
            <a:extLst>
              <a:ext uri="{FF2B5EF4-FFF2-40B4-BE49-F238E27FC236}">
                <a16:creationId xmlns:a16="http://schemas.microsoft.com/office/drawing/2014/main" id="{9088EFEF-51CF-4743-9EBF-23C590FEE0B1}"/>
              </a:ext>
            </a:extLst>
          </p:cNvPr>
          <p:cNvSpPr/>
          <p:nvPr/>
        </p:nvSpPr>
        <p:spPr bwMode="auto">
          <a:xfrm>
            <a:off x="3812971" y="34780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81" name="직사각형 180">
            <a:extLst>
              <a:ext uri="{FF2B5EF4-FFF2-40B4-BE49-F238E27FC236}">
                <a16:creationId xmlns:a16="http://schemas.microsoft.com/office/drawing/2014/main" id="{02DCE439-7920-487A-A821-0C23DF7D7E87}"/>
              </a:ext>
            </a:extLst>
          </p:cNvPr>
          <p:cNvSpPr/>
          <p:nvPr/>
        </p:nvSpPr>
        <p:spPr>
          <a:xfrm>
            <a:off x="8358980" y="3537685"/>
            <a:ext cx="928187" cy="1879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82" name="순서도: 연결자 181">
            <a:extLst>
              <a:ext uri="{FF2B5EF4-FFF2-40B4-BE49-F238E27FC236}">
                <a16:creationId xmlns:a16="http://schemas.microsoft.com/office/drawing/2014/main" id="{A1B5599F-5C29-4EBC-B2EB-5A678E9BB0CB}"/>
              </a:ext>
            </a:extLst>
          </p:cNvPr>
          <p:cNvSpPr/>
          <p:nvPr/>
        </p:nvSpPr>
        <p:spPr bwMode="auto">
          <a:xfrm>
            <a:off x="8292298" y="34630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dirty="0">
              <a:solidFill>
                <a:srgbClr val="FFFFFF"/>
              </a:solidFill>
              <a:cs typeface="Arial" panose="020B0604020202020204" pitchFamily="34" charset="0"/>
            </a:endParaRPr>
          </a:p>
        </p:txBody>
      </p:sp>
      <p:sp>
        <p:nvSpPr>
          <p:cNvPr id="71" name="직사각형 70">
            <a:extLst>
              <a:ext uri="{FF2B5EF4-FFF2-40B4-BE49-F238E27FC236}">
                <a16:creationId xmlns:a16="http://schemas.microsoft.com/office/drawing/2014/main" id="{2C571E60-2789-4222-B225-DE43D8E3D5D1}"/>
              </a:ext>
            </a:extLst>
          </p:cNvPr>
          <p:cNvSpPr/>
          <p:nvPr/>
        </p:nvSpPr>
        <p:spPr>
          <a:xfrm>
            <a:off x="651277"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2" name="순서도: 연결자 71">
            <a:extLst>
              <a:ext uri="{FF2B5EF4-FFF2-40B4-BE49-F238E27FC236}">
                <a16:creationId xmlns:a16="http://schemas.microsoft.com/office/drawing/2014/main" id="{EEA02E03-8EF0-4321-BD51-F7D34D35C86E}"/>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73" name="직사각형 72">
            <a:extLst>
              <a:ext uri="{FF2B5EF4-FFF2-40B4-BE49-F238E27FC236}">
                <a16:creationId xmlns:a16="http://schemas.microsoft.com/office/drawing/2014/main" id="{07DDCD29-F49A-4A1A-96F6-BE17F3C95387}"/>
              </a:ext>
            </a:extLst>
          </p:cNvPr>
          <p:cNvSpPr/>
          <p:nvPr/>
        </p:nvSpPr>
        <p:spPr>
          <a:xfrm>
            <a:off x="174353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D7567D13-AFC9-4909-80E6-346A413BB9F4}"/>
              </a:ext>
            </a:extLst>
          </p:cNvPr>
          <p:cNvSpPr/>
          <p:nvPr/>
        </p:nvSpPr>
        <p:spPr bwMode="auto">
          <a:xfrm>
            <a:off x="168265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EC2B1515-5CDF-4C31-96E6-F03ED7972697}"/>
              </a:ext>
            </a:extLst>
          </p:cNvPr>
          <p:cNvSpPr/>
          <p:nvPr/>
        </p:nvSpPr>
        <p:spPr>
          <a:xfrm>
            <a:off x="283579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1D3BCAE3-A7A8-450E-B887-C02680241173}"/>
              </a:ext>
            </a:extLst>
          </p:cNvPr>
          <p:cNvSpPr/>
          <p:nvPr/>
        </p:nvSpPr>
        <p:spPr bwMode="auto">
          <a:xfrm>
            <a:off x="277491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86" name="직사각형 85">
            <a:extLst>
              <a:ext uri="{FF2B5EF4-FFF2-40B4-BE49-F238E27FC236}">
                <a16:creationId xmlns:a16="http://schemas.microsoft.com/office/drawing/2014/main" id="{25C0786B-962E-4336-B40C-AE866F79C9A2}"/>
              </a:ext>
            </a:extLst>
          </p:cNvPr>
          <p:cNvSpPr/>
          <p:nvPr/>
        </p:nvSpPr>
        <p:spPr>
          <a:xfrm>
            <a:off x="392804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7" name="순서도: 연결자 86">
            <a:extLst>
              <a:ext uri="{FF2B5EF4-FFF2-40B4-BE49-F238E27FC236}">
                <a16:creationId xmlns:a16="http://schemas.microsoft.com/office/drawing/2014/main" id="{B4F3640C-DA38-4844-A584-91AC85FADCF5}"/>
              </a:ext>
            </a:extLst>
          </p:cNvPr>
          <p:cNvSpPr/>
          <p:nvPr/>
        </p:nvSpPr>
        <p:spPr bwMode="auto">
          <a:xfrm>
            <a:off x="386717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88" name="직사각형 87">
            <a:extLst>
              <a:ext uri="{FF2B5EF4-FFF2-40B4-BE49-F238E27FC236}">
                <a16:creationId xmlns:a16="http://schemas.microsoft.com/office/drawing/2014/main" id="{FADC612B-9AD4-4B47-8C0A-92A1480A44AF}"/>
              </a:ext>
            </a:extLst>
          </p:cNvPr>
          <p:cNvSpPr/>
          <p:nvPr/>
        </p:nvSpPr>
        <p:spPr>
          <a:xfrm>
            <a:off x="5110174"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9" name="순서도: 연결자 88">
            <a:extLst>
              <a:ext uri="{FF2B5EF4-FFF2-40B4-BE49-F238E27FC236}">
                <a16:creationId xmlns:a16="http://schemas.microsoft.com/office/drawing/2014/main" id="{AA6A874B-012A-4615-B5EE-CEB4517FB6A5}"/>
              </a:ext>
            </a:extLst>
          </p:cNvPr>
          <p:cNvSpPr/>
          <p:nvPr/>
        </p:nvSpPr>
        <p:spPr bwMode="auto">
          <a:xfrm>
            <a:off x="504929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ㅁ</a:t>
            </a:r>
            <a:endParaRPr lang="ko-KR" altLang="en-US" sz="800" b="1" kern="0" dirty="0">
              <a:solidFill>
                <a:srgbClr val="FFFFFF"/>
              </a:solidFill>
              <a:cs typeface="Arial" panose="020B0604020202020204" pitchFamily="34" charset="0"/>
            </a:endParaRPr>
          </a:p>
        </p:txBody>
      </p:sp>
      <p:sp>
        <p:nvSpPr>
          <p:cNvPr id="90" name="직사각형 89">
            <a:extLst>
              <a:ext uri="{FF2B5EF4-FFF2-40B4-BE49-F238E27FC236}">
                <a16:creationId xmlns:a16="http://schemas.microsoft.com/office/drawing/2014/main" id="{68AFDE94-2141-416C-AAEF-6B37FBF95FF0}"/>
              </a:ext>
            </a:extLst>
          </p:cNvPr>
          <p:cNvSpPr/>
          <p:nvPr/>
        </p:nvSpPr>
        <p:spPr>
          <a:xfrm>
            <a:off x="6202431"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3" name="순서도: 연결자 92">
            <a:extLst>
              <a:ext uri="{FF2B5EF4-FFF2-40B4-BE49-F238E27FC236}">
                <a16:creationId xmlns:a16="http://schemas.microsoft.com/office/drawing/2014/main" id="{38E53769-3B0B-4C94-AE81-55E09E40A845}"/>
              </a:ext>
            </a:extLst>
          </p:cNvPr>
          <p:cNvSpPr/>
          <p:nvPr/>
        </p:nvSpPr>
        <p:spPr bwMode="auto">
          <a:xfrm>
            <a:off x="6141554"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ㅂ</a:t>
            </a:r>
            <a:endParaRPr lang="ko-KR" altLang="en-US" sz="800" b="1" kern="0" dirty="0">
              <a:solidFill>
                <a:srgbClr val="FFFFFF"/>
              </a:solidFill>
              <a:cs typeface="Arial" panose="020B0604020202020204" pitchFamily="34" charset="0"/>
            </a:endParaRPr>
          </a:p>
        </p:txBody>
      </p:sp>
      <p:sp>
        <p:nvSpPr>
          <p:cNvPr id="94" name="직사각형 93">
            <a:extLst>
              <a:ext uri="{FF2B5EF4-FFF2-40B4-BE49-F238E27FC236}">
                <a16:creationId xmlns:a16="http://schemas.microsoft.com/office/drawing/2014/main" id="{20DFD918-89AF-4153-BC53-475A01465FAF}"/>
              </a:ext>
            </a:extLst>
          </p:cNvPr>
          <p:cNvSpPr/>
          <p:nvPr/>
        </p:nvSpPr>
        <p:spPr>
          <a:xfrm>
            <a:off x="7294688"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5" name="순서도: 연결자 94">
            <a:extLst>
              <a:ext uri="{FF2B5EF4-FFF2-40B4-BE49-F238E27FC236}">
                <a16:creationId xmlns:a16="http://schemas.microsoft.com/office/drawing/2014/main" id="{AE421407-D3DD-41D4-8FE9-5CC2C770E32A}"/>
              </a:ext>
            </a:extLst>
          </p:cNvPr>
          <p:cNvSpPr/>
          <p:nvPr/>
        </p:nvSpPr>
        <p:spPr bwMode="auto">
          <a:xfrm>
            <a:off x="7233811"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ㅅ</a:t>
            </a:r>
            <a:endParaRPr lang="ko-KR" altLang="en-US" sz="800" b="1" kern="0" dirty="0">
              <a:solidFill>
                <a:srgbClr val="FFFFFF"/>
              </a:solidFill>
              <a:cs typeface="Arial" panose="020B0604020202020204" pitchFamily="34" charset="0"/>
            </a:endParaRPr>
          </a:p>
        </p:txBody>
      </p:sp>
      <p:sp>
        <p:nvSpPr>
          <p:cNvPr id="96" name="직사각형 95">
            <a:extLst>
              <a:ext uri="{FF2B5EF4-FFF2-40B4-BE49-F238E27FC236}">
                <a16:creationId xmlns:a16="http://schemas.microsoft.com/office/drawing/2014/main" id="{32C67EBE-0ED8-4E40-B921-E696FD9B8977}"/>
              </a:ext>
            </a:extLst>
          </p:cNvPr>
          <p:cNvSpPr/>
          <p:nvPr/>
        </p:nvSpPr>
        <p:spPr>
          <a:xfrm>
            <a:off x="8386945" y="5379679"/>
            <a:ext cx="102512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7" name="순서도: 연결자 96">
            <a:extLst>
              <a:ext uri="{FF2B5EF4-FFF2-40B4-BE49-F238E27FC236}">
                <a16:creationId xmlns:a16="http://schemas.microsoft.com/office/drawing/2014/main" id="{19A4E7DC-63F6-40E6-A847-E0B9CC9306AE}"/>
              </a:ext>
            </a:extLst>
          </p:cNvPr>
          <p:cNvSpPr/>
          <p:nvPr/>
        </p:nvSpPr>
        <p:spPr bwMode="auto">
          <a:xfrm>
            <a:off x="8326068"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ㅇ</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9" name="차트 118">
                <a:extLst>
                  <a:ext uri="{FF2B5EF4-FFF2-40B4-BE49-F238E27FC236}">
                    <a16:creationId xmlns:a16="http://schemas.microsoft.com/office/drawing/2014/main" id="{86CB58A1-4D08-482D-8C0F-665FA204FE30}"/>
                  </a:ext>
                </a:extLst>
              </p:cNvPr>
              <p:cNvGraphicFramePr/>
              <p:nvPr/>
            </p:nvGraphicFramePr>
            <p:xfrm>
              <a:off x="634652" y="4461142"/>
              <a:ext cx="4322442" cy="77956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19" name="차트 118">
                <a:extLst>
                  <a:ext uri="{FF2B5EF4-FFF2-40B4-BE49-F238E27FC236}">
                    <a16:creationId xmlns:a16="http://schemas.microsoft.com/office/drawing/2014/main" id="{86CB58A1-4D08-482D-8C0F-665FA204FE30}"/>
                  </a:ext>
                </a:extLst>
              </p:cNvPr>
              <p:cNvPicPr>
                <a:picLocks noGrp="1" noRot="1" noChangeAspect="1" noMove="1" noResize="1" noEditPoints="1" noAdjustHandles="1" noChangeArrowheads="1" noChangeShapeType="1"/>
              </p:cNvPicPr>
              <p:nvPr/>
            </p:nvPicPr>
            <p:blipFill>
              <a:blip r:embed="rId14"/>
              <a:stretch>
                <a:fillRect/>
              </a:stretch>
            </p:blipFill>
            <p:spPr>
              <a:xfrm>
                <a:off x="634652" y="4461142"/>
                <a:ext cx="4322442"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1" name="차트 120">
                <a:extLst>
                  <a:ext uri="{FF2B5EF4-FFF2-40B4-BE49-F238E27FC236}">
                    <a16:creationId xmlns:a16="http://schemas.microsoft.com/office/drawing/2014/main" id="{13563F56-811E-4811-8202-2FCAFBD40477}"/>
                  </a:ext>
                </a:extLst>
              </p:cNvPr>
              <p:cNvGraphicFramePr/>
              <p:nvPr/>
            </p:nvGraphicFramePr>
            <p:xfrm>
              <a:off x="5080102" y="4461142"/>
              <a:ext cx="4349648" cy="77956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21" name="차트 120">
                <a:extLst>
                  <a:ext uri="{FF2B5EF4-FFF2-40B4-BE49-F238E27FC236}">
                    <a16:creationId xmlns:a16="http://schemas.microsoft.com/office/drawing/2014/main" id="{13563F56-811E-4811-8202-2FCAFBD40477}"/>
                  </a:ext>
                </a:extLst>
              </p:cNvPr>
              <p:cNvPicPr>
                <a:picLocks noGrp="1" noRot="1" noChangeAspect="1" noMove="1" noResize="1" noEditPoints="1" noAdjustHandles="1" noChangeArrowheads="1" noChangeShapeType="1"/>
              </p:cNvPicPr>
              <p:nvPr/>
            </p:nvPicPr>
            <p:blipFill>
              <a:blip r:embed="rId16"/>
              <a:stretch>
                <a:fillRect/>
              </a:stretch>
            </p:blipFill>
            <p:spPr>
              <a:xfrm>
                <a:off x="5080102" y="4461142"/>
                <a:ext cx="4349648"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2" name="차트 121">
                <a:extLst>
                  <a:ext uri="{FF2B5EF4-FFF2-40B4-BE49-F238E27FC236}">
                    <a16:creationId xmlns:a16="http://schemas.microsoft.com/office/drawing/2014/main" id="{950D41DD-C036-418F-B3AE-6B007B8C5F73}"/>
                  </a:ext>
                </a:extLst>
              </p:cNvPr>
              <p:cNvGraphicFramePr/>
              <p:nvPr/>
            </p:nvGraphicFramePr>
            <p:xfrm>
              <a:off x="653202" y="5379679"/>
              <a:ext cx="1023200" cy="754421"/>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22" name="차트 121">
                <a:extLst>
                  <a:ext uri="{FF2B5EF4-FFF2-40B4-BE49-F238E27FC236}">
                    <a16:creationId xmlns:a16="http://schemas.microsoft.com/office/drawing/2014/main" id="{950D41DD-C036-418F-B3AE-6B007B8C5F73}"/>
                  </a:ext>
                </a:extLst>
              </p:cNvPr>
              <p:cNvPicPr>
                <a:picLocks noGrp="1" noRot="1" noChangeAspect="1" noMove="1" noResize="1" noEditPoints="1" noAdjustHandles="1" noChangeArrowheads="1" noChangeShapeType="1"/>
              </p:cNvPicPr>
              <p:nvPr/>
            </p:nvPicPr>
            <p:blipFill>
              <a:blip r:embed="rId18"/>
              <a:stretch>
                <a:fillRect/>
              </a:stretch>
            </p:blipFill>
            <p:spPr>
              <a:xfrm>
                <a:off x="653202" y="5379679"/>
                <a:ext cx="1023200"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3" name="차트 122">
                <a:extLst>
                  <a:ext uri="{FF2B5EF4-FFF2-40B4-BE49-F238E27FC236}">
                    <a16:creationId xmlns:a16="http://schemas.microsoft.com/office/drawing/2014/main" id="{D375EEFD-BFA3-49BF-8731-A08005773DA6}"/>
                  </a:ext>
                </a:extLst>
              </p:cNvPr>
              <p:cNvGraphicFramePr/>
              <p:nvPr/>
            </p:nvGraphicFramePr>
            <p:xfrm>
              <a:off x="1745459" y="5379679"/>
              <a:ext cx="1025124" cy="754421"/>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23" name="차트 122">
                <a:extLst>
                  <a:ext uri="{FF2B5EF4-FFF2-40B4-BE49-F238E27FC236}">
                    <a16:creationId xmlns:a16="http://schemas.microsoft.com/office/drawing/2014/main" id="{D375EEFD-BFA3-49BF-8731-A08005773DA6}"/>
                  </a:ext>
                </a:extLst>
              </p:cNvPr>
              <p:cNvPicPr>
                <a:picLocks noGrp="1" noRot="1" noChangeAspect="1" noMove="1" noResize="1" noEditPoints="1" noAdjustHandles="1" noChangeArrowheads="1" noChangeShapeType="1"/>
              </p:cNvPicPr>
              <p:nvPr/>
            </p:nvPicPr>
            <p:blipFill>
              <a:blip r:embed="rId20"/>
              <a:stretch>
                <a:fillRect/>
              </a:stretch>
            </p:blipFill>
            <p:spPr>
              <a:xfrm>
                <a:off x="1745459" y="5379679"/>
                <a:ext cx="1025124" cy="75442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4" name="차트 123">
                <a:extLst>
                  <a:ext uri="{FF2B5EF4-FFF2-40B4-BE49-F238E27FC236}">
                    <a16:creationId xmlns:a16="http://schemas.microsoft.com/office/drawing/2014/main" id="{719DB1B9-C603-4704-8C49-A9B5D8BE1467}"/>
                  </a:ext>
                </a:extLst>
              </p:cNvPr>
              <p:cNvGraphicFramePr/>
              <p:nvPr/>
            </p:nvGraphicFramePr>
            <p:xfrm>
              <a:off x="2837716" y="5379295"/>
              <a:ext cx="1023199" cy="754806"/>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24" name="차트 123">
                <a:extLst>
                  <a:ext uri="{FF2B5EF4-FFF2-40B4-BE49-F238E27FC236}">
                    <a16:creationId xmlns:a16="http://schemas.microsoft.com/office/drawing/2014/main" id="{719DB1B9-C603-4704-8C49-A9B5D8BE1467}"/>
                  </a:ext>
                </a:extLst>
              </p:cNvPr>
              <p:cNvPicPr>
                <a:picLocks noGrp="1" noRot="1" noChangeAspect="1" noMove="1" noResize="1" noEditPoints="1" noAdjustHandles="1" noChangeArrowheads="1" noChangeShapeType="1"/>
              </p:cNvPicPr>
              <p:nvPr/>
            </p:nvPicPr>
            <p:blipFill>
              <a:blip r:embed="rId22"/>
              <a:stretch>
                <a:fillRect/>
              </a:stretch>
            </p:blipFill>
            <p:spPr>
              <a:xfrm>
                <a:off x="2837716" y="5379295"/>
                <a:ext cx="1023199" cy="75480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5" name="차트 124">
                <a:extLst>
                  <a:ext uri="{FF2B5EF4-FFF2-40B4-BE49-F238E27FC236}">
                    <a16:creationId xmlns:a16="http://schemas.microsoft.com/office/drawing/2014/main" id="{2112DC77-0B5B-4FA6-9233-80490377074A}"/>
                  </a:ext>
                </a:extLst>
              </p:cNvPr>
              <p:cNvGraphicFramePr/>
              <p:nvPr/>
            </p:nvGraphicFramePr>
            <p:xfrm>
              <a:off x="3929973" y="5378939"/>
              <a:ext cx="1018936" cy="754422"/>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125" name="차트 124">
                <a:extLst>
                  <a:ext uri="{FF2B5EF4-FFF2-40B4-BE49-F238E27FC236}">
                    <a16:creationId xmlns:a16="http://schemas.microsoft.com/office/drawing/2014/main" id="{2112DC77-0B5B-4FA6-9233-80490377074A}"/>
                  </a:ext>
                </a:extLst>
              </p:cNvPr>
              <p:cNvPicPr>
                <a:picLocks noGrp="1" noRot="1" noChangeAspect="1" noMove="1" noResize="1" noEditPoints="1" noAdjustHandles="1" noChangeArrowheads="1" noChangeShapeType="1"/>
              </p:cNvPicPr>
              <p:nvPr/>
            </p:nvPicPr>
            <p:blipFill>
              <a:blip r:embed="rId24"/>
              <a:stretch>
                <a:fillRect/>
              </a:stretch>
            </p:blipFill>
            <p:spPr>
              <a:xfrm>
                <a:off x="3929973" y="5378939"/>
                <a:ext cx="1018936"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6" name="차트 125">
                <a:extLst>
                  <a:ext uri="{FF2B5EF4-FFF2-40B4-BE49-F238E27FC236}">
                    <a16:creationId xmlns:a16="http://schemas.microsoft.com/office/drawing/2014/main" id="{227BEEAE-73FA-4EE0-B265-60E3F11DC13C}"/>
                  </a:ext>
                </a:extLst>
              </p:cNvPr>
              <p:cNvGraphicFramePr/>
              <p:nvPr/>
            </p:nvGraphicFramePr>
            <p:xfrm>
              <a:off x="5108029" y="5379295"/>
              <a:ext cx="1027270" cy="754066"/>
            </p:xfrm>
            <a:graphic>
              <a:graphicData uri="http://schemas.microsoft.com/office/drawing/2014/chartex">
                <cx:chart xmlns:cx="http://schemas.microsoft.com/office/drawing/2014/chartex" xmlns:r="http://schemas.openxmlformats.org/officeDocument/2006/relationships" r:id="rId25"/>
              </a:graphicData>
            </a:graphic>
          </p:graphicFrame>
        </mc:Choice>
        <mc:Fallback xmlns="">
          <p:pic>
            <p:nvPicPr>
              <p:cNvPr id="126" name="차트 125">
                <a:extLst>
                  <a:ext uri="{FF2B5EF4-FFF2-40B4-BE49-F238E27FC236}">
                    <a16:creationId xmlns:a16="http://schemas.microsoft.com/office/drawing/2014/main" id="{227BEEAE-73FA-4EE0-B265-60E3F11DC13C}"/>
                  </a:ext>
                </a:extLst>
              </p:cNvPr>
              <p:cNvPicPr>
                <a:picLocks noGrp="1" noRot="1" noChangeAspect="1" noMove="1" noResize="1" noEditPoints="1" noAdjustHandles="1" noChangeArrowheads="1" noChangeShapeType="1"/>
              </p:cNvPicPr>
              <p:nvPr/>
            </p:nvPicPr>
            <p:blipFill>
              <a:blip r:embed="rId26"/>
              <a:stretch>
                <a:fillRect/>
              </a:stretch>
            </p:blipFill>
            <p:spPr>
              <a:xfrm>
                <a:off x="5108029" y="5379295"/>
                <a:ext cx="1027270" cy="75406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8" name="차트 127">
                <a:extLst>
                  <a:ext uri="{FF2B5EF4-FFF2-40B4-BE49-F238E27FC236}">
                    <a16:creationId xmlns:a16="http://schemas.microsoft.com/office/drawing/2014/main" id="{731FC6DB-7B7A-4C6E-BBDC-B76FE2391F8B}"/>
                  </a:ext>
                </a:extLst>
              </p:cNvPr>
              <p:cNvGraphicFramePr/>
              <p:nvPr/>
            </p:nvGraphicFramePr>
            <p:xfrm>
              <a:off x="6199361" y="5379295"/>
              <a:ext cx="1027271" cy="754066"/>
            </p:xfrm>
            <a:graphic>
              <a:graphicData uri="http://schemas.microsoft.com/office/drawing/2014/chartex">
                <cx:chart xmlns:cx="http://schemas.microsoft.com/office/drawing/2014/chartex" xmlns:r="http://schemas.openxmlformats.org/officeDocument/2006/relationships" r:id="rId27"/>
              </a:graphicData>
            </a:graphic>
          </p:graphicFrame>
        </mc:Choice>
        <mc:Fallback xmlns="">
          <p:pic>
            <p:nvPicPr>
              <p:cNvPr id="128" name="차트 127">
                <a:extLst>
                  <a:ext uri="{FF2B5EF4-FFF2-40B4-BE49-F238E27FC236}">
                    <a16:creationId xmlns:a16="http://schemas.microsoft.com/office/drawing/2014/main" id="{731FC6DB-7B7A-4C6E-BBDC-B76FE2391F8B}"/>
                  </a:ext>
                </a:extLst>
              </p:cNvPr>
              <p:cNvPicPr>
                <a:picLocks noGrp="1" noRot="1" noChangeAspect="1" noMove="1" noResize="1" noEditPoints="1" noAdjustHandles="1" noChangeArrowheads="1" noChangeShapeType="1"/>
              </p:cNvPicPr>
              <p:nvPr/>
            </p:nvPicPr>
            <p:blipFill>
              <a:blip r:embed="rId28"/>
              <a:stretch>
                <a:fillRect/>
              </a:stretch>
            </p:blipFill>
            <p:spPr>
              <a:xfrm>
                <a:off x="6199361" y="5379295"/>
                <a:ext cx="1027271" cy="75406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9" name="차트 128">
                <a:extLst>
                  <a:ext uri="{FF2B5EF4-FFF2-40B4-BE49-F238E27FC236}">
                    <a16:creationId xmlns:a16="http://schemas.microsoft.com/office/drawing/2014/main" id="{2B78E17B-D4EB-4B41-9397-3BC781186289}"/>
                  </a:ext>
                </a:extLst>
              </p:cNvPr>
              <p:cNvGraphicFramePr/>
              <p:nvPr/>
            </p:nvGraphicFramePr>
            <p:xfrm>
              <a:off x="7293765" y="5373970"/>
              <a:ext cx="1026048" cy="760130"/>
            </p:xfrm>
            <a:graphic>
              <a:graphicData uri="http://schemas.microsoft.com/office/drawing/2014/chartex">
                <cx:chart xmlns:cx="http://schemas.microsoft.com/office/drawing/2014/chartex" xmlns:r="http://schemas.openxmlformats.org/officeDocument/2006/relationships" r:id="rId29"/>
              </a:graphicData>
            </a:graphic>
          </p:graphicFrame>
        </mc:Choice>
        <mc:Fallback xmlns="">
          <p:pic>
            <p:nvPicPr>
              <p:cNvPr id="129" name="차트 128">
                <a:extLst>
                  <a:ext uri="{FF2B5EF4-FFF2-40B4-BE49-F238E27FC236}">
                    <a16:creationId xmlns:a16="http://schemas.microsoft.com/office/drawing/2014/main" id="{2B78E17B-D4EB-4B41-9397-3BC781186289}"/>
                  </a:ext>
                </a:extLst>
              </p:cNvPr>
              <p:cNvPicPr>
                <a:picLocks noGrp="1" noRot="1" noChangeAspect="1" noMove="1" noResize="1" noEditPoints="1" noAdjustHandles="1" noChangeArrowheads="1" noChangeShapeType="1"/>
              </p:cNvPicPr>
              <p:nvPr/>
            </p:nvPicPr>
            <p:blipFill>
              <a:blip r:embed="rId30"/>
              <a:stretch>
                <a:fillRect/>
              </a:stretch>
            </p:blipFill>
            <p:spPr>
              <a:xfrm>
                <a:off x="7293765" y="5373970"/>
                <a:ext cx="1026048" cy="76013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0" name="차트 129">
                <a:extLst>
                  <a:ext uri="{FF2B5EF4-FFF2-40B4-BE49-F238E27FC236}">
                    <a16:creationId xmlns:a16="http://schemas.microsoft.com/office/drawing/2014/main" id="{C86602B0-0836-456D-9279-0274EE4DAE1B}"/>
                  </a:ext>
                </a:extLst>
              </p:cNvPr>
              <p:cNvGraphicFramePr/>
              <p:nvPr/>
            </p:nvGraphicFramePr>
            <p:xfrm>
              <a:off x="8379768" y="5381114"/>
              <a:ext cx="1038558" cy="752247"/>
            </p:xfrm>
            <a:graphic>
              <a:graphicData uri="http://schemas.microsoft.com/office/drawing/2014/chartex">
                <cx:chart xmlns:cx="http://schemas.microsoft.com/office/drawing/2014/chartex" xmlns:r="http://schemas.openxmlformats.org/officeDocument/2006/relationships" r:id="rId31"/>
              </a:graphicData>
            </a:graphic>
          </p:graphicFrame>
        </mc:Choice>
        <mc:Fallback xmlns="">
          <p:pic>
            <p:nvPicPr>
              <p:cNvPr id="130" name="차트 129">
                <a:extLst>
                  <a:ext uri="{FF2B5EF4-FFF2-40B4-BE49-F238E27FC236}">
                    <a16:creationId xmlns:a16="http://schemas.microsoft.com/office/drawing/2014/main" id="{C86602B0-0836-456D-9279-0274EE4DAE1B}"/>
                  </a:ext>
                </a:extLst>
              </p:cNvPr>
              <p:cNvPicPr>
                <a:picLocks noGrp="1" noRot="1" noChangeAspect="1" noMove="1" noResize="1" noEditPoints="1" noAdjustHandles="1" noChangeArrowheads="1" noChangeShapeType="1"/>
              </p:cNvPicPr>
              <p:nvPr/>
            </p:nvPicPr>
            <p:blipFill>
              <a:blip r:embed="rId32"/>
              <a:stretch>
                <a:fillRect/>
              </a:stretch>
            </p:blipFill>
            <p:spPr>
              <a:xfrm>
                <a:off x="8379768" y="5381114"/>
                <a:ext cx="1038558" cy="752247"/>
              </a:xfrm>
              <a:prstGeom prst="rect">
                <a:avLst/>
              </a:prstGeom>
            </p:spPr>
          </p:pic>
        </mc:Fallback>
      </mc:AlternateContent>
      <p:sp>
        <p:nvSpPr>
          <p:cNvPr id="52" name="TextBox 51">
            <a:extLst>
              <a:ext uri="{FF2B5EF4-FFF2-40B4-BE49-F238E27FC236}">
                <a16:creationId xmlns:a16="http://schemas.microsoft.com/office/drawing/2014/main" id="{4C3ED63A-F1F4-4723-8ECB-4E04526D6E21}"/>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654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(19/23)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a:t>
            </a:r>
            <a:r>
              <a:rPr lang="ko-KR" altLang="en-US" sz="1000" b="1" dirty="0">
                <a:solidFill>
                  <a:srgbClr val="002997"/>
                </a:solidFill>
                <a:latin typeface="Arial" panose="020B0604020202020204" pitchFamily="34" charset="0"/>
                <a:ea typeface="+mj-ea"/>
                <a:cs typeface="Arial" panose="020B0604020202020204" pitchFamily="34" charset="0"/>
              </a:rPr>
              <a:t> 매출은 대부분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 구성되어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특히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년의 경우 매출액 전액이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제품군으로만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a:p>
            <a:pPr marL="0" lvl="4" algn="just"/>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marR="0" lvl="2" algn="l" defTabSz="914400" rtl="0" eaLnBrk="1" fontAlgn="auto" latinLnBrk="1" hangingPunct="1">
              <a:lnSpc>
                <a:spcPct val="100000"/>
              </a:lnSpc>
              <a:spcBef>
                <a:spcPts val="600"/>
              </a:spcBef>
              <a:spcAft>
                <a:spcPts val="0"/>
              </a:spcAft>
              <a:buClr>
                <a:srgbClr val="00338D"/>
              </a:buClr>
              <a:buSzTx/>
              <a:tabLst/>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중국</a:t>
            </a:r>
            <a:r>
              <a:rPr lang="en-US" altLang="ko-KR" sz="900" b="1" dirty="0">
                <a:solidFill>
                  <a:srgbClr val="000000"/>
                </a:solidFill>
                <a:latin typeface="Arial" panose="020B0604020202020204" pitchFamily="34" charset="0"/>
                <a:ea typeface="맑은 고딕"/>
                <a:cs typeface="Arial" panose="020B0604020202020204" pitchFamily="34" charset="0"/>
              </a:rPr>
              <a:t>Local&gt;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97" name="TextBox 96">
            <a:extLst>
              <a:ext uri="{FF2B5EF4-FFF2-40B4-BE49-F238E27FC236}">
                <a16:creationId xmlns:a16="http://schemas.microsoft.com/office/drawing/2014/main" id="{D595CB38-783A-489B-8270-30ED7E18FF77}"/>
              </a:ext>
            </a:extLst>
          </p:cNvPr>
          <p:cNvSpPr txBox="1"/>
          <p:nvPr/>
        </p:nvSpPr>
        <p:spPr>
          <a:xfrm>
            <a:off x="648879" y="4417897"/>
            <a:ext cx="8660737" cy="1317248"/>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b="1" u="sng" dirty="0">
                <a:solidFill>
                  <a:srgbClr val="000000"/>
                </a:solidFill>
                <a:latin typeface="Arial" panose="020B0604020202020204" pitchFamily="34" charset="0"/>
                <a:cs typeface="Arial" panose="020B0604020202020204" pitchFamily="34" charset="0"/>
              </a:rPr>
              <a:t>중국</a:t>
            </a:r>
            <a:r>
              <a:rPr lang="en-US" altLang="ko-KR" sz="900" b="1" u="sng" dirty="0">
                <a:solidFill>
                  <a:srgbClr val="000000"/>
                </a:solidFill>
                <a:latin typeface="Arial" panose="020B0604020202020204" pitchFamily="34" charset="0"/>
                <a:cs typeface="Arial" panose="020B0604020202020204" pitchFamily="34" charset="0"/>
              </a:rPr>
              <a:t>Local</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중국</a:t>
            </a:r>
            <a:r>
              <a:rPr lang="en-US" altLang="ko-KR" sz="900" dirty="0">
                <a:solidFill>
                  <a:srgbClr val="000000"/>
                </a:solidFill>
                <a:latin typeface="Arial" panose="020B0604020202020204" pitchFamily="34" charset="0"/>
                <a:cs typeface="Arial" panose="020B0604020202020204" pitchFamily="34" charset="0"/>
              </a:rPr>
              <a:t>Local </a:t>
            </a:r>
            <a:r>
              <a:rPr lang="ko-KR" altLang="en-US" sz="900" dirty="0">
                <a:solidFill>
                  <a:srgbClr val="000000"/>
                </a:solidFill>
                <a:latin typeface="Arial" panose="020B0604020202020204" pitchFamily="34" charset="0"/>
                <a:cs typeface="Arial" panose="020B0604020202020204" pitchFamily="34" charset="0"/>
              </a:rPr>
              <a:t>매출의 경우 상대적으로 </a:t>
            </a:r>
            <a:r>
              <a:rPr lang="en-US" altLang="ko-KR" sz="900" dirty="0">
                <a:solidFill>
                  <a:srgbClr val="000000"/>
                </a:solidFill>
                <a:latin typeface="Arial" panose="020B0604020202020204" pitchFamily="34" charset="0"/>
                <a:cs typeface="Arial" panose="020B0604020202020204" pitchFamily="34" charset="0"/>
              </a:rPr>
              <a:t>Normal </a:t>
            </a:r>
            <a:r>
              <a:rPr lang="ko-KR" altLang="en-US" sz="900" dirty="0">
                <a:solidFill>
                  <a:srgbClr val="000000"/>
                </a:solidFill>
                <a:latin typeface="Arial" panose="020B0604020202020204" pitchFamily="34" charset="0"/>
                <a:cs typeface="Arial" panose="020B0604020202020204" pitchFamily="34" charset="0"/>
              </a:rPr>
              <a:t>제품군이 차지하는 비중이 높으며</a:t>
            </a:r>
            <a:r>
              <a:rPr lang="en-US" altLang="ko-KR" sz="900" dirty="0">
                <a:solidFill>
                  <a:srgbClr val="000000"/>
                </a:solidFill>
                <a:latin typeface="Arial" panose="020B0604020202020204" pitchFamily="34" charset="0"/>
                <a:cs typeface="Arial" panose="020B0604020202020204" pitchFamily="34" charset="0"/>
              </a:rPr>
              <a:t>, Low-Loss/</a:t>
            </a:r>
            <a:r>
              <a:rPr lang="ko-KR" altLang="en-US" sz="900" dirty="0" err="1">
                <a:solidFill>
                  <a:srgbClr val="000000"/>
                </a:solidFill>
                <a:latin typeface="Arial" panose="020B0604020202020204" pitchFamily="34" charset="0"/>
                <a:cs typeface="Arial" panose="020B0604020202020204" pitchFamily="34" charset="0"/>
              </a:rPr>
              <a:t>제품외로</a:t>
            </a:r>
            <a:r>
              <a:rPr lang="ko-KR" altLang="en-US" sz="900" dirty="0">
                <a:solidFill>
                  <a:srgbClr val="000000"/>
                </a:solidFill>
                <a:latin typeface="Arial" panose="020B0604020202020204" pitchFamily="34" charset="0"/>
                <a:cs typeface="Arial" panose="020B0604020202020204" pitchFamily="34" charset="0"/>
              </a:rPr>
              <a:t> 분류된 항목의 경우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년에는 매출액이 전혀 발생하지 않음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Normal</a:t>
            </a:r>
            <a:r>
              <a:rPr lang="ko-KR" altLang="en-US" sz="900" dirty="0">
                <a:solidFill>
                  <a:srgbClr val="000000"/>
                </a:solidFill>
                <a:latin typeface="Arial" panose="020B0604020202020204" pitchFamily="34" charset="0"/>
                <a:cs typeface="Arial" panose="020B0604020202020204" pitchFamily="34" charset="0"/>
              </a:rPr>
              <a:t> 제품군의 경우 제품군 내 세부 제품들의 매출액 변동에 있어 특정 추세가 존재하지는 않았으나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대부분 판가보다는 판매량의 변동이 주된 원인이 되고 있음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Low/</a:t>
            </a:r>
            <a:r>
              <a:rPr lang="ko-KR" altLang="en-US" sz="900" dirty="0" err="1">
                <a:solidFill>
                  <a:srgbClr val="000000"/>
                </a:solidFill>
                <a:latin typeface="Arial" panose="020B0604020202020204" pitchFamily="34" charset="0"/>
                <a:cs typeface="Arial" panose="020B0604020202020204" pitchFamily="34" charset="0"/>
              </a:rPr>
              <a:t>제품외</a:t>
            </a:r>
            <a:r>
              <a:rPr lang="ko-KR" altLang="en-US" sz="900" dirty="0">
                <a:solidFill>
                  <a:srgbClr val="000000"/>
                </a:solidFill>
                <a:latin typeface="Arial" panose="020B0604020202020204" pitchFamily="34" charset="0"/>
                <a:cs typeface="Arial" panose="020B0604020202020204" pitchFamily="34" charset="0"/>
              </a:rPr>
              <a:t> 항목의 경우 매출액 및 그 변동이 미미하여 별도로 분석하지 않음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세부 </a:t>
            </a:r>
            <a:r>
              <a:rPr lang="en-US" altLang="ko-KR" sz="900" dirty="0">
                <a:solidFill>
                  <a:srgbClr val="000000"/>
                </a:solidFill>
                <a:latin typeface="Arial" panose="020B0604020202020204" pitchFamily="34" charset="0"/>
                <a:cs typeface="Arial" panose="020B0604020202020204" pitchFamily="34" charset="0"/>
              </a:rPr>
              <a:t>ASP-Q</a:t>
            </a:r>
            <a:r>
              <a:rPr lang="ko-KR" altLang="en-US" sz="900" dirty="0">
                <a:solidFill>
                  <a:srgbClr val="000000"/>
                </a:solidFill>
                <a:latin typeface="Arial" panose="020B0604020202020204" pitchFamily="34" charset="0"/>
                <a:cs typeface="Arial" panose="020B0604020202020204" pitchFamily="34" charset="0"/>
              </a:rPr>
              <a:t>분석은 이하 </a:t>
            </a:r>
            <a:r>
              <a:rPr lang="en-US" altLang="ko-KR" sz="900" dirty="0">
                <a:solidFill>
                  <a:srgbClr val="000000"/>
                </a:solidFill>
                <a:latin typeface="Arial" panose="020B0604020202020204" pitchFamily="34" charset="0"/>
                <a:cs typeface="Arial" panose="020B0604020202020204" pitchFamily="34" charset="0"/>
              </a:rPr>
              <a:t>Slide </a:t>
            </a:r>
            <a:r>
              <a:rPr lang="ko-KR" altLang="en-US" sz="900" dirty="0">
                <a:solidFill>
                  <a:srgbClr val="000000"/>
                </a:solidFill>
                <a:latin typeface="Arial" panose="020B0604020202020204" pitchFamily="34" charset="0"/>
                <a:cs typeface="Arial" panose="020B0604020202020204" pitchFamily="34" charset="0"/>
              </a:rPr>
              <a:t>참조</a:t>
            </a:r>
            <a:endParaRPr lang="en-US" altLang="ko-KR" sz="900" dirty="0">
              <a:solidFill>
                <a:srgbClr val="000000"/>
              </a:solidFill>
              <a:latin typeface="Arial" panose="020B0604020202020204" pitchFamily="34" charset="0"/>
              <a:cs typeface="Arial" panose="020B0604020202020204" pitchFamily="34" charset="0"/>
            </a:endParaRPr>
          </a:p>
          <a:p>
            <a:pPr marL="100013">
              <a:lnSpc>
                <a:spcPts val="1200"/>
              </a:lnSpc>
              <a:spcBef>
                <a:spcPts val="300"/>
              </a:spcBef>
              <a:buClr>
                <a:srgbClr val="00338D"/>
              </a:buClr>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71" name="순서도: 연결자 70">
            <a:extLst>
              <a:ext uri="{FF2B5EF4-FFF2-40B4-BE49-F238E27FC236}">
                <a16:creationId xmlns:a16="http://schemas.microsoft.com/office/drawing/2014/main" id="{EE01F45B-F689-423F-AF7D-ACAFF58FD611}"/>
              </a:ext>
            </a:extLst>
          </p:cNvPr>
          <p:cNvSpPr/>
          <p:nvPr/>
        </p:nvSpPr>
        <p:spPr bwMode="auto">
          <a:xfrm>
            <a:off x="581144" y="489636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72" name="순서도: 연결자 71">
            <a:extLst>
              <a:ext uri="{FF2B5EF4-FFF2-40B4-BE49-F238E27FC236}">
                <a16:creationId xmlns:a16="http://schemas.microsoft.com/office/drawing/2014/main" id="{FBF54D8A-1D0A-4728-A73B-547803C45672}"/>
              </a:ext>
            </a:extLst>
          </p:cNvPr>
          <p:cNvSpPr/>
          <p:nvPr/>
        </p:nvSpPr>
        <p:spPr bwMode="auto">
          <a:xfrm>
            <a:off x="736535" y="489636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D3EE0EB-CE62-4210-8708-8E6538AD8360}"/>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4" name="차트 63">
                <a:extLst>
                  <a:ext uri="{FF2B5EF4-FFF2-40B4-BE49-F238E27FC236}">
                    <a16:creationId xmlns:a16="http://schemas.microsoft.com/office/drawing/2014/main" id="{7D3EE0EB-CE62-4210-8708-8E6538AD8360}"/>
                  </a:ext>
                </a:extLst>
              </p:cNvPr>
              <p:cNvPicPr>
                <a:picLocks noGrp="1" noRot="1" noChangeAspect="1" noMove="1" noResize="1" noEditPoints="1" noAdjustHandles="1" noChangeArrowheads="1" noChangeShapeType="1"/>
              </p:cNvPicPr>
              <p:nvPr/>
            </p:nvPicPr>
            <p:blipFill>
              <a:blip r:embed="rId4"/>
              <a:stretch>
                <a:fillRect/>
              </a:stretch>
            </p:blipFill>
            <p:spPr>
              <a:xfrm>
                <a:off x="442800" y="1864800"/>
                <a:ext cx="9068400" cy="1566000"/>
              </a:xfrm>
              <a:prstGeom prst="rect">
                <a:avLst/>
              </a:prstGeom>
            </p:spPr>
          </p:pic>
        </mc:Fallback>
      </mc:AlternateContent>
      <p:sp>
        <p:nvSpPr>
          <p:cNvPr id="86" name="직사각형 85">
            <a:extLst>
              <a:ext uri="{FF2B5EF4-FFF2-40B4-BE49-F238E27FC236}">
                <a16:creationId xmlns:a16="http://schemas.microsoft.com/office/drawing/2014/main" id="{06A57C3E-849B-4431-B255-4334682D9532}"/>
              </a:ext>
            </a:extLst>
          </p:cNvPr>
          <p:cNvSpPr/>
          <p:nvPr/>
        </p:nvSpPr>
        <p:spPr>
          <a:xfrm>
            <a:off x="2831304" y="1941714"/>
            <a:ext cx="936333"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순서도: 연결자 88">
            <a:extLst>
              <a:ext uri="{FF2B5EF4-FFF2-40B4-BE49-F238E27FC236}">
                <a16:creationId xmlns:a16="http://schemas.microsoft.com/office/drawing/2014/main" id="{0CDA45EE-8D8C-4F05-8092-020C2ED7405F}"/>
              </a:ext>
            </a:extLst>
          </p:cNvPr>
          <p:cNvSpPr/>
          <p:nvPr/>
        </p:nvSpPr>
        <p:spPr bwMode="auto">
          <a:xfrm>
            <a:off x="2748941" y="18677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2" name="직사각형 91">
            <a:extLst>
              <a:ext uri="{FF2B5EF4-FFF2-40B4-BE49-F238E27FC236}">
                <a16:creationId xmlns:a16="http://schemas.microsoft.com/office/drawing/2014/main" id="{BA80AB68-8135-45D8-A155-E94C19F89422}"/>
              </a:ext>
            </a:extLst>
          </p:cNvPr>
          <p:cNvSpPr/>
          <p:nvPr/>
        </p:nvSpPr>
        <p:spPr>
          <a:xfrm>
            <a:off x="7283400" y="1959774"/>
            <a:ext cx="936332" cy="25296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순서도: 연결자 92">
            <a:extLst>
              <a:ext uri="{FF2B5EF4-FFF2-40B4-BE49-F238E27FC236}">
                <a16:creationId xmlns:a16="http://schemas.microsoft.com/office/drawing/2014/main" id="{CD5B32CD-24BA-4DAE-B5E5-EB392CEC68D2}"/>
              </a:ext>
            </a:extLst>
          </p:cNvPr>
          <p:cNvSpPr/>
          <p:nvPr/>
        </p:nvSpPr>
        <p:spPr bwMode="auto">
          <a:xfrm>
            <a:off x="7211400" y="188251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00529275-5846-4106-86A3-2DB08FED59D6}"/>
                  </a:ext>
                </a:extLst>
              </p:cNvPr>
              <p:cNvGraphicFramePr/>
              <p:nvPr>
                <p:extLst>
                  <p:ext uri="{D42A27DB-BD31-4B8C-83A1-F6EECF244321}">
                    <p14:modId xmlns:p14="http://schemas.microsoft.com/office/powerpoint/2010/main" val="470088853"/>
                  </p:ext>
                </p:extLst>
              </p:nvPr>
            </p:nvGraphicFramePr>
            <p:xfrm>
              <a:off x="597644" y="3449687"/>
              <a:ext cx="4355356" cy="89971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4" name="차트 93">
                <a:extLst>
                  <a:ext uri="{FF2B5EF4-FFF2-40B4-BE49-F238E27FC236}">
                    <a16:creationId xmlns:a16="http://schemas.microsoft.com/office/drawing/2014/main" id="{00529275-5846-4106-86A3-2DB08FED59D6}"/>
                  </a:ext>
                </a:extLst>
              </p:cNvPr>
              <p:cNvPicPr>
                <a:picLocks noGrp="1" noRot="1" noChangeAspect="1" noMove="1" noResize="1" noEditPoints="1" noAdjustHandles="1" noChangeArrowheads="1" noChangeShapeType="1"/>
              </p:cNvPicPr>
              <p:nvPr/>
            </p:nvPicPr>
            <p:blipFill>
              <a:blip r:embed="rId6"/>
              <a:stretch>
                <a:fillRect/>
              </a:stretch>
            </p:blipFill>
            <p:spPr>
              <a:xfrm>
                <a:off x="597644" y="3449687"/>
                <a:ext cx="4355356" cy="89971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6" name="차트 95">
                <a:extLst>
                  <a:ext uri="{FF2B5EF4-FFF2-40B4-BE49-F238E27FC236}">
                    <a16:creationId xmlns:a16="http://schemas.microsoft.com/office/drawing/2014/main" id="{2D8D801D-F48A-4F34-BE9F-898CA155A2DE}"/>
                  </a:ext>
                </a:extLst>
              </p:cNvPr>
              <p:cNvGraphicFramePr/>
              <p:nvPr>
                <p:extLst>
                  <p:ext uri="{D42A27DB-BD31-4B8C-83A1-F6EECF244321}">
                    <p14:modId xmlns:p14="http://schemas.microsoft.com/office/powerpoint/2010/main" val="2690279589"/>
                  </p:ext>
                </p:extLst>
              </p:nvPr>
            </p:nvGraphicFramePr>
            <p:xfrm>
              <a:off x="5087734" y="3456604"/>
              <a:ext cx="4333363" cy="89280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6" name="차트 95">
                <a:extLst>
                  <a:ext uri="{FF2B5EF4-FFF2-40B4-BE49-F238E27FC236}">
                    <a16:creationId xmlns:a16="http://schemas.microsoft.com/office/drawing/2014/main" id="{2D8D801D-F48A-4F34-BE9F-898CA155A2DE}"/>
                  </a:ext>
                </a:extLst>
              </p:cNvPr>
              <p:cNvPicPr>
                <a:picLocks noGrp="1" noRot="1" noChangeAspect="1" noMove="1" noResize="1" noEditPoints="1" noAdjustHandles="1" noChangeArrowheads="1" noChangeShapeType="1"/>
              </p:cNvPicPr>
              <p:nvPr/>
            </p:nvPicPr>
            <p:blipFill>
              <a:blip r:embed="rId8"/>
              <a:stretch>
                <a:fillRect/>
              </a:stretch>
            </p:blipFill>
            <p:spPr>
              <a:xfrm>
                <a:off x="5087734" y="3456604"/>
                <a:ext cx="4333363" cy="892801"/>
              </a:xfrm>
              <a:prstGeom prst="rect">
                <a:avLst/>
              </a:prstGeom>
            </p:spPr>
          </p:pic>
        </mc:Fallback>
      </mc:AlternateContent>
      <p:sp>
        <p:nvSpPr>
          <p:cNvPr id="22" name="TextBox 21">
            <a:extLst>
              <a:ext uri="{FF2B5EF4-FFF2-40B4-BE49-F238E27FC236}">
                <a16:creationId xmlns:a16="http://schemas.microsoft.com/office/drawing/2014/main" id="{F82BB066-F9D6-49A4-9BCB-5285037DE20D}"/>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26300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(20/23)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 </a:t>
            </a:r>
            <a:r>
              <a:rPr lang="ko-KR" altLang="en-US" sz="1000" b="1" dirty="0">
                <a:solidFill>
                  <a:srgbClr val="002997"/>
                </a:solidFill>
                <a:latin typeface="Arial" panose="020B0604020202020204" pitchFamily="34" charset="0"/>
                <a:ea typeface="+mj-ea"/>
                <a:cs typeface="Arial" panose="020B0604020202020204" pitchFamily="34" charset="0"/>
              </a:rPr>
              <a:t>매출은 대부분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 구성되어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특히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년의 경우 매출액 전액이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제품군으로만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중국</a:t>
            </a:r>
            <a:r>
              <a:rPr lang="en-US" altLang="ko-KR" sz="900" b="1" dirty="0">
                <a:solidFill>
                  <a:srgbClr val="000000"/>
                </a:solidFill>
                <a:latin typeface="Arial" panose="020B0604020202020204" pitchFamily="34" charset="0"/>
                <a:ea typeface="맑은 고딕"/>
                <a:cs typeface="Arial" panose="020B0604020202020204" pitchFamily="34" charset="0"/>
              </a:rPr>
              <a:t>Local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D3EE0EB-CE62-4210-8708-8E6538AD8360}"/>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4" name="차트 63">
                <a:extLst>
                  <a:ext uri="{FF2B5EF4-FFF2-40B4-BE49-F238E27FC236}">
                    <a16:creationId xmlns:a16="http://schemas.microsoft.com/office/drawing/2014/main" id="{7D3EE0EB-CE62-4210-8708-8E6538AD8360}"/>
                  </a:ext>
                </a:extLst>
              </p:cNvPr>
              <p:cNvPicPr>
                <a:picLocks noGrp="1" noRot="1" noChangeAspect="1" noMove="1" noResize="1" noEditPoints="1" noAdjustHandles="1" noChangeArrowheads="1" noChangeShapeType="1"/>
              </p:cNvPicPr>
              <p:nvPr/>
            </p:nvPicPr>
            <p:blipFill>
              <a:blip r:embed="rId4"/>
              <a:stretch>
                <a:fillRect/>
              </a:stretch>
            </p:blipFill>
            <p:spPr>
              <a:xfrm>
                <a:off x="442800" y="1864800"/>
                <a:ext cx="9068400" cy="1566000"/>
              </a:xfrm>
              <a:prstGeom prst="rect">
                <a:avLst/>
              </a:prstGeom>
            </p:spPr>
          </p:pic>
        </mc:Fallback>
      </mc:AlternateContent>
      <p:sp>
        <p:nvSpPr>
          <p:cNvPr id="86" name="직사각형 85">
            <a:extLst>
              <a:ext uri="{FF2B5EF4-FFF2-40B4-BE49-F238E27FC236}">
                <a16:creationId xmlns:a16="http://schemas.microsoft.com/office/drawing/2014/main" id="{06A57C3E-849B-4431-B255-4334682D9532}"/>
              </a:ext>
            </a:extLst>
          </p:cNvPr>
          <p:cNvSpPr/>
          <p:nvPr/>
        </p:nvSpPr>
        <p:spPr>
          <a:xfrm>
            <a:off x="2831304" y="1941714"/>
            <a:ext cx="936333"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순서도: 연결자 88">
            <a:extLst>
              <a:ext uri="{FF2B5EF4-FFF2-40B4-BE49-F238E27FC236}">
                <a16:creationId xmlns:a16="http://schemas.microsoft.com/office/drawing/2014/main" id="{0CDA45EE-8D8C-4F05-8092-020C2ED7405F}"/>
              </a:ext>
            </a:extLst>
          </p:cNvPr>
          <p:cNvSpPr/>
          <p:nvPr/>
        </p:nvSpPr>
        <p:spPr bwMode="auto">
          <a:xfrm>
            <a:off x="2748941" y="18677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2" name="직사각형 91">
            <a:extLst>
              <a:ext uri="{FF2B5EF4-FFF2-40B4-BE49-F238E27FC236}">
                <a16:creationId xmlns:a16="http://schemas.microsoft.com/office/drawing/2014/main" id="{BA80AB68-8135-45D8-A155-E94C19F89422}"/>
              </a:ext>
            </a:extLst>
          </p:cNvPr>
          <p:cNvSpPr/>
          <p:nvPr/>
        </p:nvSpPr>
        <p:spPr>
          <a:xfrm>
            <a:off x="7283400" y="1959774"/>
            <a:ext cx="936332" cy="25296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순서도: 연결자 92">
            <a:extLst>
              <a:ext uri="{FF2B5EF4-FFF2-40B4-BE49-F238E27FC236}">
                <a16:creationId xmlns:a16="http://schemas.microsoft.com/office/drawing/2014/main" id="{CD5B32CD-24BA-4DAE-B5E5-EB392CEC68D2}"/>
              </a:ext>
            </a:extLst>
          </p:cNvPr>
          <p:cNvSpPr/>
          <p:nvPr/>
        </p:nvSpPr>
        <p:spPr bwMode="auto">
          <a:xfrm>
            <a:off x="7211400" y="188251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00529275-5846-4106-86A3-2DB08FED59D6}"/>
                  </a:ext>
                </a:extLst>
              </p:cNvPr>
              <p:cNvGraphicFramePr/>
              <p:nvPr/>
            </p:nvGraphicFramePr>
            <p:xfrm>
              <a:off x="597644" y="3449687"/>
              <a:ext cx="4355356" cy="89971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4" name="차트 93">
                <a:extLst>
                  <a:ext uri="{FF2B5EF4-FFF2-40B4-BE49-F238E27FC236}">
                    <a16:creationId xmlns:a16="http://schemas.microsoft.com/office/drawing/2014/main" id="{00529275-5846-4106-86A3-2DB08FED59D6}"/>
                  </a:ext>
                </a:extLst>
              </p:cNvPr>
              <p:cNvPicPr>
                <a:picLocks noGrp="1" noRot="1" noChangeAspect="1" noMove="1" noResize="1" noEditPoints="1" noAdjustHandles="1" noChangeArrowheads="1" noChangeShapeType="1"/>
              </p:cNvPicPr>
              <p:nvPr/>
            </p:nvPicPr>
            <p:blipFill>
              <a:blip r:embed="rId6"/>
              <a:stretch>
                <a:fillRect/>
              </a:stretch>
            </p:blipFill>
            <p:spPr>
              <a:xfrm>
                <a:off x="597644" y="3449687"/>
                <a:ext cx="4355356" cy="89971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6" name="차트 95">
                <a:extLst>
                  <a:ext uri="{FF2B5EF4-FFF2-40B4-BE49-F238E27FC236}">
                    <a16:creationId xmlns:a16="http://schemas.microsoft.com/office/drawing/2014/main" id="{2D8D801D-F48A-4F34-BE9F-898CA155A2DE}"/>
                  </a:ext>
                </a:extLst>
              </p:cNvPr>
              <p:cNvGraphicFramePr/>
              <p:nvPr/>
            </p:nvGraphicFramePr>
            <p:xfrm>
              <a:off x="5087734" y="3456604"/>
              <a:ext cx="4333363" cy="89280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6" name="차트 95">
                <a:extLst>
                  <a:ext uri="{FF2B5EF4-FFF2-40B4-BE49-F238E27FC236}">
                    <a16:creationId xmlns:a16="http://schemas.microsoft.com/office/drawing/2014/main" id="{2D8D801D-F48A-4F34-BE9F-898CA155A2DE}"/>
                  </a:ext>
                </a:extLst>
              </p:cNvPr>
              <p:cNvPicPr>
                <a:picLocks noGrp="1" noRot="1" noChangeAspect="1" noMove="1" noResize="1" noEditPoints="1" noAdjustHandles="1" noChangeArrowheads="1" noChangeShapeType="1"/>
              </p:cNvPicPr>
              <p:nvPr/>
            </p:nvPicPr>
            <p:blipFill>
              <a:blip r:embed="rId8"/>
              <a:stretch>
                <a:fillRect/>
              </a:stretch>
            </p:blipFill>
            <p:spPr>
              <a:xfrm>
                <a:off x="5087734" y="3456604"/>
                <a:ext cx="4333363" cy="892801"/>
              </a:xfrm>
              <a:prstGeom prst="rect">
                <a:avLst/>
              </a:prstGeom>
            </p:spPr>
          </p:pic>
        </mc:Fallback>
      </mc:AlternateContent>
      <p:sp>
        <p:nvSpPr>
          <p:cNvPr id="49" name="직사각형 48">
            <a:extLst>
              <a:ext uri="{FF2B5EF4-FFF2-40B4-BE49-F238E27FC236}">
                <a16:creationId xmlns:a16="http://schemas.microsoft.com/office/drawing/2014/main" id="{974FB427-C6CF-4AFC-B978-B0451F0C9432}"/>
              </a:ext>
            </a:extLst>
          </p:cNvPr>
          <p:cNvSpPr/>
          <p:nvPr/>
        </p:nvSpPr>
        <p:spPr>
          <a:xfrm>
            <a:off x="723836" y="3755488"/>
            <a:ext cx="92818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0" name="순서도: 연결자 49">
            <a:extLst>
              <a:ext uri="{FF2B5EF4-FFF2-40B4-BE49-F238E27FC236}">
                <a16:creationId xmlns:a16="http://schemas.microsoft.com/office/drawing/2014/main" id="{FDFCA7E7-FD79-45C9-BAF7-C18350678D31}"/>
              </a:ext>
            </a:extLst>
          </p:cNvPr>
          <p:cNvSpPr/>
          <p:nvPr/>
        </p:nvSpPr>
        <p:spPr bwMode="auto">
          <a:xfrm>
            <a:off x="646150" y="36680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53" name="직사각형 52">
            <a:extLst>
              <a:ext uri="{FF2B5EF4-FFF2-40B4-BE49-F238E27FC236}">
                <a16:creationId xmlns:a16="http://schemas.microsoft.com/office/drawing/2014/main" id="{70C4D051-348A-4EC2-B81F-75348DFA3608}"/>
              </a:ext>
            </a:extLst>
          </p:cNvPr>
          <p:cNvSpPr/>
          <p:nvPr/>
        </p:nvSpPr>
        <p:spPr>
          <a:xfrm>
            <a:off x="1768909" y="3938368"/>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순서도: 연결자 53">
            <a:extLst>
              <a:ext uri="{FF2B5EF4-FFF2-40B4-BE49-F238E27FC236}">
                <a16:creationId xmlns:a16="http://schemas.microsoft.com/office/drawing/2014/main" id="{159D8E5F-8535-4C53-AE5A-E01FB5ED7343}"/>
              </a:ext>
            </a:extLst>
          </p:cNvPr>
          <p:cNvSpPr/>
          <p:nvPr/>
        </p:nvSpPr>
        <p:spPr bwMode="auto">
          <a:xfrm>
            <a:off x="1691223" y="38509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73" name="직사각형 72">
            <a:extLst>
              <a:ext uri="{FF2B5EF4-FFF2-40B4-BE49-F238E27FC236}">
                <a16:creationId xmlns:a16="http://schemas.microsoft.com/office/drawing/2014/main" id="{F4FC0180-33F1-400D-A384-3DC9E9CDDDE6}"/>
              </a:ext>
            </a:extLst>
          </p:cNvPr>
          <p:cNvSpPr/>
          <p:nvPr/>
        </p:nvSpPr>
        <p:spPr>
          <a:xfrm>
            <a:off x="2831304" y="3695036"/>
            <a:ext cx="928187" cy="335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007AFE53-633C-4145-B385-200C635CFC8B}"/>
              </a:ext>
            </a:extLst>
          </p:cNvPr>
          <p:cNvSpPr/>
          <p:nvPr/>
        </p:nvSpPr>
        <p:spPr bwMode="auto">
          <a:xfrm>
            <a:off x="2753618" y="36075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75" name="직사각형 74">
            <a:extLst>
              <a:ext uri="{FF2B5EF4-FFF2-40B4-BE49-F238E27FC236}">
                <a16:creationId xmlns:a16="http://schemas.microsoft.com/office/drawing/2014/main" id="{16AAF85A-0312-4354-AF6F-10EEE52AF453}"/>
              </a:ext>
            </a:extLst>
          </p:cNvPr>
          <p:cNvSpPr/>
          <p:nvPr/>
        </p:nvSpPr>
        <p:spPr>
          <a:xfrm>
            <a:off x="5212937" y="3568746"/>
            <a:ext cx="928187" cy="3696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6" name="순서도: 연결자 75">
            <a:extLst>
              <a:ext uri="{FF2B5EF4-FFF2-40B4-BE49-F238E27FC236}">
                <a16:creationId xmlns:a16="http://schemas.microsoft.com/office/drawing/2014/main" id="{923CF4CD-12CE-4D23-9F7A-D4751C6E238B}"/>
              </a:ext>
            </a:extLst>
          </p:cNvPr>
          <p:cNvSpPr/>
          <p:nvPr/>
        </p:nvSpPr>
        <p:spPr bwMode="auto">
          <a:xfrm>
            <a:off x="5135251" y="34812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77" name="직사각형 76">
            <a:extLst>
              <a:ext uri="{FF2B5EF4-FFF2-40B4-BE49-F238E27FC236}">
                <a16:creationId xmlns:a16="http://schemas.microsoft.com/office/drawing/2014/main" id="{1543106D-7EFF-4016-B125-3FB3ED76D0C0}"/>
              </a:ext>
            </a:extLst>
          </p:cNvPr>
          <p:cNvSpPr/>
          <p:nvPr/>
        </p:nvSpPr>
        <p:spPr>
          <a:xfrm>
            <a:off x="6260407" y="3534508"/>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8" name="순서도: 연결자 77">
            <a:extLst>
              <a:ext uri="{FF2B5EF4-FFF2-40B4-BE49-F238E27FC236}">
                <a16:creationId xmlns:a16="http://schemas.microsoft.com/office/drawing/2014/main" id="{20BC5035-0B12-4716-B4E6-5901F98C88B9}"/>
              </a:ext>
            </a:extLst>
          </p:cNvPr>
          <p:cNvSpPr/>
          <p:nvPr/>
        </p:nvSpPr>
        <p:spPr bwMode="auto">
          <a:xfrm>
            <a:off x="6182721" y="34470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E1C45B5F-462A-4CC5-B81E-FA911E0441C5}"/>
              </a:ext>
            </a:extLst>
          </p:cNvPr>
          <p:cNvSpPr/>
          <p:nvPr/>
        </p:nvSpPr>
        <p:spPr>
          <a:xfrm>
            <a:off x="7322802" y="3565497"/>
            <a:ext cx="928187" cy="1860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C7EFFC2F-BB11-412C-B060-CA5E72238CDA}"/>
              </a:ext>
            </a:extLst>
          </p:cNvPr>
          <p:cNvSpPr/>
          <p:nvPr/>
        </p:nvSpPr>
        <p:spPr bwMode="auto">
          <a:xfrm>
            <a:off x="7245116" y="34780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81" name="직사각형 80">
            <a:extLst>
              <a:ext uri="{FF2B5EF4-FFF2-40B4-BE49-F238E27FC236}">
                <a16:creationId xmlns:a16="http://schemas.microsoft.com/office/drawing/2014/main" id="{4543382C-CC8B-4829-8229-20C6A206DD5D}"/>
              </a:ext>
            </a:extLst>
          </p:cNvPr>
          <p:cNvSpPr/>
          <p:nvPr/>
        </p:nvSpPr>
        <p:spPr>
          <a:xfrm>
            <a:off x="640956" y="4464000"/>
            <a:ext cx="2827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2" name="순서도: 연결자 81">
            <a:extLst>
              <a:ext uri="{FF2B5EF4-FFF2-40B4-BE49-F238E27FC236}">
                <a16:creationId xmlns:a16="http://schemas.microsoft.com/office/drawing/2014/main" id="{739DE167-2629-4E8F-A0CC-B85DE868EE4B}"/>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C197CEC7-2B7A-4696-956B-97AA0F21E2E1}"/>
              </a:ext>
            </a:extLst>
          </p:cNvPr>
          <p:cNvSpPr/>
          <p:nvPr/>
        </p:nvSpPr>
        <p:spPr>
          <a:xfrm>
            <a:off x="640773" y="5312490"/>
            <a:ext cx="2827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4" name="순서도: 연결자 83">
            <a:extLst>
              <a:ext uri="{FF2B5EF4-FFF2-40B4-BE49-F238E27FC236}">
                <a16:creationId xmlns:a16="http://schemas.microsoft.com/office/drawing/2014/main" id="{EC237711-9FB7-41DD-8D5C-788223C0C791}"/>
              </a:ext>
            </a:extLst>
          </p:cNvPr>
          <p:cNvSpPr/>
          <p:nvPr/>
        </p:nvSpPr>
        <p:spPr bwMode="auto">
          <a:xfrm>
            <a:off x="568954"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107" name="직사각형 106">
            <a:extLst>
              <a:ext uri="{FF2B5EF4-FFF2-40B4-BE49-F238E27FC236}">
                <a16:creationId xmlns:a16="http://schemas.microsoft.com/office/drawing/2014/main" id="{E2EBF62C-81BF-400D-8555-8FF46521052F}"/>
              </a:ext>
            </a:extLst>
          </p:cNvPr>
          <p:cNvSpPr/>
          <p:nvPr/>
        </p:nvSpPr>
        <p:spPr>
          <a:xfrm>
            <a:off x="3604736" y="4464000"/>
            <a:ext cx="2827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9" name="순서도: 연결자 108">
            <a:extLst>
              <a:ext uri="{FF2B5EF4-FFF2-40B4-BE49-F238E27FC236}">
                <a16:creationId xmlns:a16="http://schemas.microsoft.com/office/drawing/2014/main" id="{7C8A60E4-36D4-4655-899D-97FFE00A2D1D}"/>
              </a:ext>
            </a:extLst>
          </p:cNvPr>
          <p:cNvSpPr/>
          <p:nvPr/>
        </p:nvSpPr>
        <p:spPr bwMode="auto">
          <a:xfrm>
            <a:off x="353273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10" name="직사각형 109">
            <a:extLst>
              <a:ext uri="{FF2B5EF4-FFF2-40B4-BE49-F238E27FC236}">
                <a16:creationId xmlns:a16="http://schemas.microsoft.com/office/drawing/2014/main" id="{93014C3E-08F7-4FA0-BC6E-E088264C15A5}"/>
              </a:ext>
            </a:extLst>
          </p:cNvPr>
          <p:cNvSpPr/>
          <p:nvPr/>
        </p:nvSpPr>
        <p:spPr>
          <a:xfrm>
            <a:off x="3604553" y="5312490"/>
            <a:ext cx="2827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1" name="순서도: 연결자 110">
            <a:extLst>
              <a:ext uri="{FF2B5EF4-FFF2-40B4-BE49-F238E27FC236}">
                <a16:creationId xmlns:a16="http://schemas.microsoft.com/office/drawing/2014/main" id="{237EEB62-5C9C-46F5-8937-2762CED7C70C}"/>
              </a:ext>
            </a:extLst>
          </p:cNvPr>
          <p:cNvSpPr/>
          <p:nvPr/>
        </p:nvSpPr>
        <p:spPr bwMode="auto">
          <a:xfrm>
            <a:off x="3532734"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112" name="직사각형 111">
            <a:extLst>
              <a:ext uri="{FF2B5EF4-FFF2-40B4-BE49-F238E27FC236}">
                <a16:creationId xmlns:a16="http://schemas.microsoft.com/office/drawing/2014/main" id="{D4F9D222-392B-4D7D-8D2F-20C4F99F9B4C}"/>
              </a:ext>
            </a:extLst>
          </p:cNvPr>
          <p:cNvSpPr/>
          <p:nvPr/>
        </p:nvSpPr>
        <p:spPr>
          <a:xfrm>
            <a:off x="6515283" y="4464000"/>
            <a:ext cx="2905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3" name="직사각형 112">
            <a:extLst>
              <a:ext uri="{FF2B5EF4-FFF2-40B4-BE49-F238E27FC236}">
                <a16:creationId xmlns:a16="http://schemas.microsoft.com/office/drawing/2014/main" id="{290B82A4-4D0C-4BF6-9509-6B93EA06E69C}"/>
              </a:ext>
            </a:extLst>
          </p:cNvPr>
          <p:cNvSpPr/>
          <p:nvPr/>
        </p:nvSpPr>
        <p:spPr>
          <a:xfrm>
            <a:off x="6515100" y="5312490"/>
            <a:ext cx="2905814"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4" name="순서도: 연결자 113">
            <a:extLst>
              <a:ext uri="{FF2B5EF4-FFF2-40B4-BE49-F238E27FC236}">
                <a16:creationId xmlns:a16="http://schemas.microsoft.com/office/drawing/2014/main" id="{0D0C5739-5E23-4C23-9DD6-B5E9FCDD45F9}"/>
              </a:ext>
            </a:extLst>
          </p:cNvPr>
          <p:cNvSpPr/>
          <p:nvPr/>
        </p:nvSpPr>
        <p:spPr bwMode="auto">
          <a:xfrm>
            <a:off x="6456167"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115" name="순서도: 연결자 114">
            <a:extLst>
              <a:ext uri="{FF2B5EF4-FFF2-40B4-BE49-F238E27FC236}">
                <a16:creationId xmlns:a16="http://schemas.microsoft.com/office/drawing/2014/main" id="{96037F2C-0803-4BC8-AE58-50C436F2D8AC}"/>
              </a:ext>
            </a:extLst>
          </p:cNvPr>
          <p:cNvSpPr/>
          <p:nvPr/>
        </p:nvSpPr>
        <p:spPr bwMode="auto">
          <a:xfrm>
            <a:off x="6456167" y="52505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6" name="차트 115">
                <a:extLst>
                  <a:ext uri="{FF2B5EF4-FFF2-40B4-BE49-F238E27FC236}">
                    <a16:creationId xmlns:a16="http://schemas.microsoft.com/office/drawing/2014/main" id="{71774938-2CE0-47ED-847F-CAD13287359E}"/>
                  </a:ext>
                </a:extLst>
              </p:cNvPr>
              <p:cNvGraphicFramePr/>
              <p:nvPr/>
            </p:nvGraphicFramePr>
            <p:xfrm>
              <a:off x="640774" y="4464001"/>
              <a:ext cx="2827814" cy="77956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6" name="차트 115">
                <a:extLst>
                  <a:ext uri="{FF2B5EF4-FFF2-40B4-BE49-F238E27FC236}">
                    <a16:creationId xmlns:a16="http://schemas.microsoft.com/office/drawing/2014/main" id="{71774938-2CE0-47ED-847F-CAD13287359E}"/>
                  </a:ext>
                </a:extLst>
              </p:cNvPr>
              <p:cNvPicPr>
                <a:picLocks noGrp="1" noRot="1" noChangeAspect="1" noMove="1" noResize="1" noEditPoints="1" noAdjustHandles="1" noChangeArrowheads="1" noChangeShapeType="1"/>
              </p:cNvPicPr>
              <p:nvPr/>
            </p:nvPicPr>
            <p:blipFill>
              <a:blip r:embed="rId10"/>
              <a:stretch>
                <a:fillRect/>
              </a:stretch>
            </p:blipFill>
            <p:spPr>
              <a:xfrm>
                <a:off x="640774" y="4464001"/>
                <a:ext cx="2827814"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8" name="차트 117">
                <a:extLst>
                  <a:ext uri="{FF2B5EF4-FFF2-40B4-BE49-F238E27FC236}">
                    <a16:creationId xmlns:a16="http://schemas.microsoft.com/office/drawing/2014/main" id="{7730402A-B52B-47FB-83A7-CEC22BE71E56}"/>
                  </a:ext>
                </a:extLst>
              </p:cNvPr>
              <p:cNvGraphicFramePr/>
              <p:nvPr/>
            </p:nvGraphicFramePr>
            <p:xfrm>
              <a:off x="640773" y="5313477"/>
              <a:ext cx="2827814" cy="78841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8" name="차트 117">
                <a:extLst>
                  <a:ext uri="{FF2B5EF4-FFF2-40B4-BE49-F238E27FC236}">
                    <a16:creationId xmlns:a16="http://schemas.microsoft.com/office/drawing/2014/main" id="{7730402A-B52B-47FB-83A7-CEC22BE71E56}"/>
                  </a:ext>
                </a:extLst>
              </p:cNvPr>
              <p:cNvPicPr>
                <a:picLocks noGrp="1" noRot="1" noChangeAspect="1" noMove="1" noResize="1" noEditPoints="1" noAdjustHandles="1" noChangeArrowheads="1" noChangeShapeType="1"/>
              </p:cNvPicPr>
              <p:nvPr/>
            </p:nvPicPr>
            <p:blipFill>
              <a:blip r:embed="rId12"/>
              <a:stretch>
                <a:fillRect/>
              </a:stretch>
            </p:blipFill>
            <p:spPr>
              <a:xfrm>
                <a:off x="640773" y="5313477"/>
                <a:ext cx="2827814" cy="78841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2" name="차트 121">
                <a:extLst>
                  <a:ext uri="{FF2B5EF4-FFF2-40B4-BE49-F238E27FC236}">
                    <a16:creationId xmlns:a16="http://schemas.microsoft.com/office/drawing/2014/main" id="{BE5707B3-A005-49B2-BCFC-05335F0D0BB5}"/>
                  </a:ext>
                </a:extLst>
              </p:cNvPr>
              <p:cNvGraphicFramePr/>
              <p:nvPr/>
            </p:nvGraphicFramePr>
            <p:xfrm>
              <a:off x="3602091" y="4461546"/>
              <a:ext cx="2835141" cy="77956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22" name="차트 121">
                <a:extLst>
                  <a:ext uri="{FF2B5EF4-FFF2-40B4-BE49-F238E27FC236}">
                    <a16:creationId xmlns:a16="http://schemas.microsoft.com/office/drawing/2014/main" id="{BE5707B3-A005-49B2-BCFC-05335F0D0BB5}"/>
                  </a:ext>
                </a:extLst>
              </p:cNvPr>
              <p:cNvPicPr>
                <a:picLocks noGrp="1" noRot="1" noChangeAspect="1" noMove="1" noResize="1" noEditPoints="1" noAdjustHandles="1" noChangeArrowheads="1" noChangeShapeType="1"/>
              </p:cNvPicPr>
              <p:nvPr/>
            </p:nvPicPr>
            <p:blipFill>
              <a:blip r:embed="rId14"/>
              <a:stretch>
                <a:fillRect/>
              </a:stretch>
            </p:blipFill>
            <p:spPr>
              <a:xfrm>
                <a:off x="3602091" y="4461546"/>
                <a:ext cx="2835141"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3" name="차트 122">
                <a:extLst>
                  <a:ext uri="{FF2B5EF4-FFF2-40B4-BE49-F238E27FC236}">
                    <a16:creationId xmlns:a16="http://schemas.microsoft.com/office/drawing/2014/main" id="{F2F7F8AB-884D-4128-8F4B-2D2ABA246DA9}"/>
                  </a:ext>
                </a:extLst>
              </p:cNvPr>
              <p:cNvGraphicFramePr/>
              <p:nvPr/>
            </p:nvGraphicFramePr>
            <p:xfrm>
              <a:off x="3602091" y="5312490"/>
              <a:ext cx="2835141" cy="77956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23" name="차트 122">
                <a:extLst>
                  <a:ext uri="{FF2B5EF4-FFF2-40B4-BE49-F238E27FC236}">
                    <a16:creationId xmlns:a16="http://schemas.microsoft.com/office/drawing/2014/main" id="{F2F7F8AB-884D-4128-8F4B-2D2ABA246DA9}"/>
                  </a:ext>
                </a:extLst>
              </p:cNvPr>
              <p:cNvPicPr>
                <a:picLocks noGrp="1" noRot="1" noChangeAspect="1" noMove="1" noResize="1" noEditPoints="1" noAdjustHandles="1" noChangeArrowheads="1" noChangeShapeType="1"/>
              </p:cNvPicPr>
              <p:nvPr/>
            </p:nvPicPr>
            <p:blipFill>
              <a:blip r:embed="rId16"/>
              <a:stretch>
                <a:fillRect/>
              </a:stretch>
            </p:blipFill>
            <p:spPr>
              <a:xfrm>
                <a:off x="3602091" y="5312490"/>
                <a:ext cx="2835141"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4" name="차트 123">
                <a:extLst>
                  <a:ext uri="{FF2B5EF4-FFF2-40B4-BE49-F238E27FC236}">
                    <a16:creationId xmlns:a16="http://schemas.microsoft.com/office/drawing/2014/main" id="{6243451E-424C-464F-B503-B7A1DC5397A0}"/>
                  </a:ext>
                </a:extLst>
              </p:cNvPr>
              <p:cNvGraphicFramePr/>
              <p:nvPr/>
            </p:nvGraphicFramePr>
            <p:xfrm>
              <a:off x="6526872" y="4458298"/>
              <a:ext cx="2905814" cy="779564"/>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24" name="차트 123">
                <a:extLst>
                  <a:ext uri="{FF2B5EF4-FFF2-40B4-BE49-F238E27FC236}">
                    <a16:creationId xmlns:a16="http://schemas.microsoft.com/office/drawing/2014/main" id="{6243451E-424C-464F-B503-B7A1DC5397A0}"/>
                  </a:ext>
                </a:extLst>
              </p:cNvPr>
              <p:cNvPicPr>
                <a:picLocks noGrp="1" noRot="1" noChangeAspect="1" noMove="1" noResize="1" noEditPoints="1" noAdjustHandles="1" noChangeArrowheads="1" noChangeShapeType="1"/>
              </p:cNvPicPr>
              <p:nvPr/>
            </p:nvPicPr>
            <p:blipFill>
              <a:blip r:embed="rId18"/>
              <a:stretch>
                <a:fillRect/>
              </a:stretch>
            </p:blipFill>
            <p:spPr>
              <a:xfrm>
                <a:off x="6526872" y="4458298"/>
                <a:ext cx="2905814"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6" name="차트 125">
                <a:extLst>
                  <a:ext uri="{FF2B5EF4-FFF2-40B4-BE49-F238E27FC236}">
                    <a16:creationId xmlns:a16="http://schemas.microsoft.com/office/drawing/2014/main" id="{CDC79EA5-9750-4609-9031-4E523166E70E}"/>
                  </a:ext>
                </a:extLst>
              </p:cNvPr>
              <p:cNvGraphicFramePr/>
              <p:nvPr/>
            </p:nvGraphicFramePr>
            <p:xfrm>
              <a:off x="6515100" y="5308364"/>
              <a:ext cx="2905814" cy="788419"/>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26" name="차트 125">
                <a:extLst>
                  <a:ext uri="{FF2B5EF4-FFF2-40B4-BE49-F238E27FC236}">
                    <a16:creationId xmlns:a16="http://schemas.microsoft.com/office/drawing/2014/main" id="{CDC79EA5-9750-4609-9031-4E523166E70E}"/>
                  </a:ext>
                </a:extLst>
              </p:cNvPr>
              <p:cNvPicPr>
                <a:picLocks noGrp="1" noRot="1" noChangeAspect="1" noMove="1" noResize="1" noEditPoints="1" noAdjustHandles="1" noChangeArrowheads="1" noChangeShapeType="1"/>
              </p:cNvPicPr>
              <p:nvPr/>
            </p:nvPicPr>
            <p:blipFill>
              <a:blip r:embed="rId20"/>
              <a:stretch>
                <a:fillRect/>
              </a:stretch>
            </p:blipFill>
            <p:spPr>
              <a:xfrm>
                <a:off x="6515100" y="5308364"/>
                <a:ext cx="2905814" cy="788419"/>
              </a:xfrm>
              <a:prstGeom prst="rect">
                <a:avLst/>
              </a:prstGeom>
            </p:spPr>
          </p:pic>
        </mc:Fallback>
      </mc:AlternateContent>
      <p:sp>
        <p:nvSpPr>
          <p:cNvPr id="48" name="TextBox 47">
            <a:extLst>
              <a:ext uri="{FF2B5EF4-FFF2-40B4-BE49-F238E27FC236}">
                <a16:creationId xmlns:a16="http://schemas.microsoft.com/office/drawing/2014/main" id="{EE1E1FE9-D4E6-41B8-8B49-D7EC34CA1B1F}"/>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34773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(21/23)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a:t>
            </a:r>
            <a:r>
              <a:rPr lang="ko-KR" altLang="en-US" sz="1000" b="1" dirty="0">
                <a:solidFill>
                  <a:srgbClr val="002997"/>
                </a:solidFill>
                <a:latin typeface="Arial" panose="020B0604020202020204" pitchFamily="34" charset="0"/>
                <a:ea typeface="+mj-ea"/>
                <a:cs typeface="Arial" panose="020B0604020202020204" pitchFamily="34" charset="0"/>
              </a:rPr>
              <a:t> 매출은 대부분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 구성되어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특히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년의 경우 매출액 전액이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제품군으로만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중국</a:t>
            </a:r>
            <a:r>
              <a:rPr lang="en-US" altLang="ko-KR" sz="900" b="1" dirty="0">
                <a:solidFill>
                  <a:srgbClr val="000000"/>
                </a:solidFill>
                <a:latin typeface="Arial" panose="020B0604020202020204" pitchFamily="34" charset="0"/>
                <a:ea typeface="맑은 고딕"/>
                <a:cs typeface="Arial" panose="020B0604020202020204" pitchFamily="34" charset="0"/>
              </a:rPr>
              <a:t>Local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D3EE0EB-CE62-4210-8708-8E6538AD8360}"/>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4" name="차트 63">
                <a:extLst>
                  <a:ext uri="{FF2B5EF4-FFF2-40B4-BE49-F238E27FC236}">
                    <a16:creationId xmlns:a16="http://schemas.microsoft.com/office/drawing/2014/main" id="{7D3EE0EB-CE62-4210-8708-8E6538AD8360}"/>
                  </a:ext>
                </a:extLst>
              </p:cNvPr>
              <p:cNvPicPr>
                <a:picLocks noGrp="1" noRot="1" noChangeAspect="1" noMove="1" noResize="1" noEditPoints="1" noAdjustHandles="1" noChangeArrowheads="1" noChangeShapeType="1"/>
              </p:cNvPicPr>
              <p:nvPr/>
            </p:nvPicPr>
            <p:blipFill>
              <a:blip r:embed="rId4"/>
              <a:stretch>
                <a:fillRect/>
              </a:stretch>
            </p:blipFill>
            <p:spPr>
              <a:xfrm>
                <a:off x="442800" y="1864800"/>
                <a:ext cx="9068400" cy="1566000"/>
              </a:xfrm>
              <a:prstGeom prst="rect">
                <a:avLst/>
              </a:prstGeom>
            </p:spPr>
          </p:pic>
        </mc:Fallback>
      </mc:AlternateContent>
      <p:sp>
        <p:nvSpPr>
          <p:cNvPr id="86" name="직사각형 85">
            <a:extLst>
              <a:ext uri="{FF2B5EF4-FFF2-40B4-BE49-F238E27FC236}">
                <a16:creationId xmlns:a16="http://schemas.microsoft.com/office/drawing/2014/main" id="{06A57C3E-849B-4431-B255-4334682D9532}"/>
              </a:ext>
            </a:extLst>
          </p:cNvPr>
          <p:cNvSpPr/>
          <p:nvPr/>
        </p:nvSpPr>
        <p:spPr>
          <a:xfrm>
            <a:off x="2831304" y="1941714"/>
            <a:ext cx="936333"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순서도: 연결자 88">
            <a:extLst>
              <a:ext uri="{FF2B5EF4-FFF2-40B4-BE49-F238E27FC236}">
                <a16:creationId xmlns:a16="http://schemas.microsoft.com/office/drawing/2014/main" id="{0CDA45EE-8D8C-4F05-8092-020C2ED7405F}"/>
              </a:ext>
            </a:extLst>
          </p:cNvPr>
          <p:cNvSpPr/>
          <p:nvPr/>
        </p:nvSpPr>
        <p:spPr bwMode="auto">
          <a:xfrm>
            <a:off x="2748941" y="18677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2" name="직사각형 91">
            <a:extLst>
              <a:ext uri="{FF2B5EF4-FFF2-40B4-BE49-F238E27FC236}">
                <a16:creationId xmlns:a16="http://schemas.microsoft.com/office/drawing/2014/main" id="{BA80AB68-8135-45D8-A155-E94C19F89422}"/>
              </a:ext>
            </a:extLst>
          </p:cNvPr>
          <p:cNvSpPr/>
          <p:nvPr/>
        </p:nvSpPr>
        <p:spPr>
          <a:xfrm>
            <a:off x="7283400" y="1959774"/>
            <a:ext cx="936332" cy="25296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순서도: 연결자 92">
            <a:extLst>
              <a:ext uri="{FF2B5EF4-FFF2-40B4-BE49-F238E27FC236}">
                <a16:creationId xmlns:a16="http://schemas.microsoft.com/office/drawing/2014/main" id="{CD5B32CD-24BA-4DAE-B5E5-EB392CEC68D2}"/>
              </a:ext>
            </a:extLst>
          </p:cNvPr>
          <p:cNvSpPr/>
          <p:nvPr/>
        </p:nvSpPr>
        <p:spPr bwMode="auto">
          <a:xfrm>
            <a:off x="7211400" y="188251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00529275-5846-4106-86A3-2DB08FED59D6}"/>
                  </a:ext>
                </a:extLst>
              </p:cNvPr>
              <p:cNvGraphicFramePr/>
              <p:nvPr/>
            </p:nvGraphicFramePr>
            <p:xfrm>
              <a:off x="597644" y="3449687"/>
              <a:ext cx="4355356" cy="89971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4" name="차트 93">
                <a:extLst>
                  <a:ext uri="{FF2B5EF4-FFF2-40B4-BE49-F238E27FC236}">
                    <a16:creationId xmlns:a16="http://schemas.microsoft.com/office/drawing/2014/main" id="{00529275-5846-4106-86A3-2DB08FED59D6}"/>
                  </a:ext>
                </a:extLst>
              </p:cNvPr>
              <p:cNvPicPr>
                <a:picLocks noGrp="1" noRot="1" noChangeAspect="1" noMove="1" noResize="1" noEditPoints="1" noAdjustHandles="1" noChangeArrowheads="1" noChangeShapeType="1"/>
              </p:cNvPicPr>
              <p:nvPr/>
            </p:nvPicPr>
            <p:blipFill>
              <a:blip r:embed="rId6"/>
              <a:stretch>
                <a:fillRect/>
              </a:stretch>
            </p:blipFill>
            <p:spPr>
              <a:xfrm>
                <a:off x="597644" y="3449687"/>
                <a:ext cx="4355356" cy="89971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6" name="차트 95">
                <a:extLst>
                  <a:ext uri="{FF2B5EF4-FFF2-40B4-BE49-F238E27FC236}">
                    <a16:creationId xmlns:a16="http://schemas.microsoft.com/office/drawing/2014/main" id="{2D8D801D-F48A-4F34-BE9F-898CA155A2DE}"/>
                  </a:ext>
                </a:extLst>
              </p:cNvPr>
              <p:cNvGraphicFramePr/>
              <p:nvPr/>
            </p:nvGraphicFramePr>
            <p:xfrm>
              <a:off x="5087734" y="3456604"/>
              <a:ext cx="4333363" cy="89280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6" name="차트 95">
                <a:extLst>
                  <a:ext uri="{FF2B5EF4-FFF2-40B4-BE49-F238E27FC236}">
                    <a16:creationId xmlns:a16="http://schemas.microsoft.com/office/drawing/2014/main" id="{2D8D801D-F48A-4F34-BE9F-898CA155A2DE}"/>
                  </a:ext>
                </a:extLst>
              </p:cNvPr>
              <p:cNvPicPr>
                <a:picLocks noGrp="1" noRot="1" noChangeAspect="1" noMove="1" noResize="1" noEditPoints="1" noAdjustHandles="1" noChangeArrowheads="1" noChangeShapeType="1"/>
              </p:cNvPicPr>
              <p:nvPr/>
            </p:nvPicPr>
            <p:blipFill>
              <a:blip r:embed="rId8"/>
              <a:stretch>
                <a:fillRect/>
              </a:stretch>
            </p:blipFill>
            <p:spPr>
              <a:xfrm>
                <a:off x="5087734" y="3456604"/>
                <a:ext cx="4333363" cy="892801"/>
              </a:xfrm>
              <a:prstGeom prst="rect">
                <a:avLst/>
              </a:prstGeom>
            </p:spPr>
          </p:pic>
        </mc:Fallback>
      </mc:AlternateContent>
      <p:sp>
        <p:nvSpPr>
          <p:cNvPr id="49" name="직사각형 48">
            <a:extLst>
              <a:ext uri="{FF2B5EF4-FFF2-40B4-BE49-F238E27FC236}">
                <a16:creationId xmlns:a16="http://schemas.microsoft.com/office/drawing/2014/main" id="{974FB427-C6CF-4AFC-B978-B0451F0C9432}"/>
              </a:ext>
            </a:extLst>
          </p:cNvPr>
          <p:cNvSpPr/>
          <p:nvPr/>
        </p:nvSpPr>
        <p:spPr>
          <a:xfrm>
            <a:off x="723836" y="3755488"/>
            <a:ext cx="928187" cy="27489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0" name="순서도: 연결자 49">
            <a:extLst>
              <a:ext uri="{FF2B5EF4-FFF2-40B4-BE49-F238E27FC236}">
                <a16:creationId xmlns:a16="http://schemas.microsoft.com/office/drawing/2014/main" id="{FDFCA7E7-FD79-45C9-BAF7-C18350678D31}"/>
              </a:ext>
            </a:extLst>
          </p:cNvPr>
          <p:cNvSpPr/>
          <p:nvPr/>
        </p:nvSpPr>
        <p:spPr bwMode="auto">
          <a:xfrm>
            <a:off x="646150" y="36680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75" name="직사각형 74">
            <a:extLst>
              <a:ext uri="{FF2B5EF4-FFF2-40B4-BE49-F238E27FC236}">
                <a16:creationId xmlns:a16="http://schemas.microsoft.com/office/drawing/2014/main" id="{16AAF85A-0312-4354-AF6F-10EEE52AF453}"/>
              </a:ext>
            </a:extLst>
          </p:cNvPr>
          <p:cNvSpPr/>
          <p:nvPr/>
        </p:nvSpPr>
        <p:spPr>
          <a:xfrm>
            <a:off x="5212937" y="3568746"/>
            <a:ext cx="928187" cy="3696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6" name="순서도: 연결자 75">
            <a:extLst>
              <a:ext uri="{FF2B5EF4-FFF2-40B4-BE49-F238E27FC236}">
                <a16:creationId xmlns:a16="http://schemas.microsoft.com/office/drawing/2014/main" id="{923CF4CD-12CE-4D23-9F7A-D4751C6E238B}"/>
              </a:ext>
            </a:extLst>
          </p:cNvPr>
          <p:cNvSpPr/>
          <p:nvPr/>
        </p:nvSpPr>
        <p:spPr bwMode="auto">
          <a:xfrm>
            <a:off x="5135251" y="34812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81" name="직사각형 80">
            <a:extLst>
              <a:ext uri="{FF2B5EF4-FFF2-40B4-BE49-F238E27FC236}">
                <a16:creationId xmlns:a16="http://schemas.microsoft.com/office/drawing/2014/main" id="{4543382C-CC8B-4829-8229-20C6A206DD5D}"/>
              </a:ext>
            </a:extLst>
          </p:cNvPr>
          <p:cNvSpPr/>
          <p:nvPr/>
        </p:nvSpPr>
        <p:spPr>
          <a:xfrm>
            <a:off x="640956" y="4464000"/>
            <a:ext cx="4307952"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2" name="순서도: 연결자 81">
            <a:extLst>
              <a:ext uri="{FF2B5EF4-FFF2-40B4-BE49-F238E27FC236}">
                <a16:creationId xmlns:a16="http://schemas.microsoft.com/office/drawing/2014/main" id="{739DE167-2629-4E8F-A0CC-B85DE868EE4B}"/>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C197CEC7-2B7A-4696-956B-97AA0F21E2E1}"/>
              </a:ext>
            </a:extLst>
          </p:cNvPr>
          <p:cNvSpPr/>
          <p:nvPr/>
        </p:nvSpPr>
        <p:spPr>
          <a:xfrm>
            <a:off x="5067300" y="4450394"/>
            <a:ext cx="436245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4" name="순서도: 연결자 83">
            <a:extLst>
              <a:ext uri="{FF2B5EF4-FFF2-40B4-BE49-F238E27FC236}">
                <a16:creationId xmlns:a16="http://schemas.microsoft.com/office/drawing/2014/main" id="{EC237711-9FB7-41DD-8D5C-788223C0C791}"/>
              </a:ext>
            </a:extLst>
          </p:cNvPr>
          <p:cNvSpPr/>
          <p:nvPr/>
        </p:nvSpPr>
        <p:spPr bwMode="auto">
          <a:xfrm>
            <a:off x="4995481" y="43884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6" name="차트 115">
                <a:extLst>
                  <a:ext uri="{FF2B5EF4-FFF2-40B4-BE49-F238E27FC236}">
                    <a16:creationId xmlns:a16="http://schemas.microsoft.com/office/drawing/2014/main" id="{71774938-2CE0-47ED-847F-CAD13287359E}"/>
                  </a:ext>
                </a:extLst>
              </p:cNvPr>
              <p:cNvGraphicFramePr/>
              <p:nvPr/>
            </p:nvGraphicFramePr>
            <p:xfrm>
              <a:off x="640774" y="4464001"/>
              <a:ext cx="4307952" cy="77956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6" name="차트 115">
                <a:extLst>
                  <a:ext uri="{FF2B5EF4-FFF2-40B4-BE49-F238E27FC236}">
                    <a16:creationId xmlns:a16="http://schemas.microsoft.com/office/drawing/2014/main" id="{71774938-2CE0-47ED-847F-CAD13287359E}"/>
                  </a:ext>
                </a:extLst>
              </p:cNvPr>
              <p:cNvPicPr>
                <a:picLocks noGrp="1" noRot="1" noChangeAspect="1" noMove="1" noResize="1" noEditPoints="1" noAdjustHandles="1" noChangeArrowheads="1" noChangeShapeType="1"/>
              </p:cNvPicPr>
              <p:nvPr/>
            </p:nvPicPr>
            <p:blipFill>
              <a:blip r:embed="rId10"/>
              <a:stretch>
                <a:fillRect/>
              </a:stretch>
            </p:blipFill>
            <p:spPr>
              <a:xfrm>
                <a:off x="640774" y="4464001"/>
                <a:ext cx="4307952"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8" name="차트 117">
                <a:extLst>
                  <a:ext uri="{FF2B5EF4-FFF2-40B4-BE49-F238E27FC236}">
                    <a16:creationId xmlns:a16="http://schemas.microsoft.com/office/drawing/2014/main" id="{7730402A-B52B-47FB-83A7-CEC22BE71E56}"/>
                  </a:ext>
                </a:extLst>
              </p:cNvPr>
              <p:cNvGraphicFramePr/>
              <p:nvPr/>
            </p:nvGraphicFramePr>
            <p:xfrm>
              <a:off x="5067300" y="4451381"/>
              <a:ext cx="4362450" cy="78841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8" name="차트 117">
                <a:extLst>
                  <a:ext uri="{FF2B5EF4-FFF2-40B4-BE49-F238E27FC236}">
                    <a16:creationId xmlns:a16="http://schemas.microsoft.com/office/drawing/2014/main" id="{7730402A-B52B-47FB-83A7-CEC22BE71E56}"/>
                  </a:ext>
                </a:extLst>
              </p:cNvPr>
              <p:cNvPicPr>
                <a:picLocks noGrp="1" noRot="1" noChangeAspect="1" noMove="1" noResize="1" noEditPoints="1" noAdjustHandles="1" noChangeArrowheads="1" noChangeShapeType="1"/>
              </p:cNvPicPr>
              <p:nvPr/>
            </p:nvPicPr>
            <p:blipFill>
              <a:blip r:embed="rId12"/>
              <a:stretch>
                <a:fillRect/>
              </a:stretch>
            </p:blipFill>
            <p:spPr>
              <a:xfrm>
                <a:off x="5067300" y="4451381"/>
                <a:ext cx="4362450" cy="788419"/>
              </a:xfrm>
              <a:prstGeom prst="rect">
                <a:avLst/>
              </a:prstGeom>
            </p:spPr>
          </p:pic>
        </mc:Fallback>
      </mc:AlternateContent>
      <p:sp>
        <p:nvSpPr>
          <p:cNvPr id="51" name="TextBox 50">
            <a:extLst>
              <a:ext uri="{FF2B5EF4-FFF2-40B4-BE49-F238E27FC236}">
                <a16:creationId xmlns:a16="http://schemas.microsoft.com/office/drawing/2014/main" id="{C707328D-0310-4F09-B0E0-6E3587D3D33B}"/>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2019</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ED</a:t>
            </a:r>
            <a:r>
              <a:rPr lang="ko-KR" altLang="en-US" sz="600" dirty="0">
                <a:solidFill>
                  <a:srgbClr val="000000"/>
                </a:solidFill>
                <a:latin typeface="Arial" panose="020B0604020202020204" pitchFamily="34" charset="0"/>
                <a:ea typeface="맑은 고딕"/>
                <a:cs typeface="Arial" panose="020B0604020202020204" pitchFamily="34" charset="0"/>
              </a:rPr>
              <a:t>단면 변화는 전액 판매량 감소로 인한 것이며</a:t>
            </a:r>
            <a:r>
              <a:rPr lang="en-US" altLang="ko-KR" sz="600" dirty="0">
                <a:solidFill>
                  <a:srgbClr val="000000"/>
                </a:solidFill>
                <a:latin typeface="Arial" panose="020B0604020202020204" pitchFamily="34" charset="0"/>
                <a:ea typeface="맑은 고딕"/>
                <a:cs typeface="Arial" panose="020B0604020202020204" pitchFamily="34" charset="0"/>
              </a:rPr>
              <a:t>, RA</a:t>
            </a:r>
            <a:r>
              <a:rPr lang="ko-KR" altLang="en-US" sz="600" dirty="0">
                <a:solidFill>
                  <a:srgbClr val="000000"/>
                </a:solidFill>
                <a:latin typeface="Arial" panose="020B0604020202020204" pitchFamily="34" charset="0"/>
                <a:ea typeface="맑은 고딕"/>
                <a:cs typeface="Arial" panose="020B0604020202020204" pitchFamily="34" charset="0"/>
              </a:rPr>
              <a:t>단면의 경우 </a:t>
            </a:r>
            <a:r>
              <a:rPr lang="ko-KR" altLang="en-US" sz="600" dirty="0" err="1">
                <a:solidFill>
                  <a:srgbClr val="000000"/>
                </a:solidFill>
                <a:latin typeface="Arial" panose="020B0604020202020204" pitchFamily="34" charset="0"/>
                <a:ea typeface="맑은 고딕"/>
                <a:cs typeface="Arial" panose="020B0604020202020204" pitchFamily="34" charset="0"/>
              </a:rPr>
              <a:t>양개년도</a:t>
            </a:r>
            <a:r>
              <a:rPr lang="ko-KR" altLang="en-US" sz="600" dirty="0">
                <a:solidFill>
                  <a:srgbClr val="000000"/>
                </a:solidFill>
                <a:latin typeface="Arial" panose="020B0604020202020204" pitchFamily="34" charset="0"/>
                <a:ea typeface="맑은 고딕"/>
                <a:cs typeface="Arial" panose="020B0604020202020204" pitchFamily="34" charset="0"/>
              </a:rPr>
              <a:t> 모두 매출액 및 그 변동이 미미하여 별도로 분석하지 아니함</a:t>
            </a:r>
            <a:r>
              <a:rPr lang="en-US" altLang="ko-KR" sz="600" dirty="0">
                <a:solidFill>
                  <a:srgbClr val="000000"/>
                </a:solidFill>
                <a:latin typeface="Arial" panose="020B0604020202020204" pitchFamily="34" charset="0"/>
                <a:ea typeface="맑은 고딕"/>
                <a:cs typeface="Arial" panose="020B0604020202020204" pitchFamily="34" charset="0"/>
              </a:rPr>
              <a:t> </a:t>
            </a:r>
          </a:p>
        </p:txBody>
      </p:sp>
      <p:sp>
        <p:nvSpPr>
          <p:cNvPr id="52" name="직사각형 51">
            <a:extLst>
              <a:ext uri="{FF2B5EF4-FFF2-40B4-BE49-F238E27FC236}">
                <a16:creationId xmlns:a16="http://schemas.microsoft.com/office/drawing/2014/main" id="{2685E6D0-2D00-44AE-BA45-C8D307421E9C}"/>
              </a:ext>
            </a:extLst>
          </p:cNvPr>
          <p:cNvSpPr/>
          <p:nvPr/>
        </p:nvSpPr>
        <p:spPr>
          <a:xfrm>
            <a:off x="1826065" y="4726969"/>
            <a:ext cx="891736" cy="2006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5" name="순서도: 연결자 54">
            <a:extLst>
              <a:ext uri="{FF2B5EF4-FFF2-40B4-BE49-F238E27FC236}">
                <a16:creationId xmlns:a16="http://schemas.microsoft.com/office/drawing/2014/main" id="{7A871AA6-989B-4F23-A33D-9F2EB8CE26F7}"/>
              </a:ext>
            </a:extLst>
          </p:cNvPr>
          <p:cNvSpPr/>
          <p:nvPr/>
        </p:nvSpPr>
        <p:spPr bwMode="auto">
          <a:xfrm>
            <a:off x="1754067" y="46521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58" name="직사각형 57">
            <a:extLst>
              <a:ext uri="{FF2B5EF4-FFF2-40B4-BE49-F238E27FC236}">
                <a16:creationId xmlns:a16="http://schemas.microsoft.com/office/drawing/2014/main" id="{AA707982-01E7-49B3-B537-5B40F6C78040}"/>
              </a:ext>
            </a:extLst>
          </p:cNvPr>
          <p:cNvSpPr/>
          <p:nvPr/>
        </p:nvSpPr>
        <p:spPr>
          <a:xfrm>
            <a:off x="3885555" y="4827285"/>
            <a:ext cx="891736" cy="174620"/>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9" name="순서도: 연결자 58">
            <a:extLst>
              <a:ext uri="{FF2B5EF4-FFF2-40B4-BE49-F238E27FC236}">
                <a16:creationId xmlns:a16="http://schemas.microsoft.com/office/drawing/2014/main" id="{FEEDA071-5521-4429-AD9A-729F4BCFCBB9}"/>
              </a:ext>
            </a:extLst>
          </p:cNvPr>
          <p:cNvSpPr/>
          <p:nvPr/>
        </p:nvSpPr>
        <p:spPr bwMode="auto">
          <a:xfrm>
            <a:off x="3813895" y="4750589"/>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ABD0AE2A-E0DA-4561-90C7-6183A547890D}"/>
              </a:ext>
            </a:extLst>
          </p:cNvPr>
          <p:cNvSpPr/>
          <p:nvPr/>
        </p:nvSpPr>
        <p:spPr>
          <a:xfrm>
            <a:off x="651277"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7" name="순서도: 연결자 86">
            <a:extLst>
              <a:ext uri="{FF2B5EF4-FFF2-40B4-BE49-F238E27FC236}">
                <a16:creationId xmlns:a16="http://schemas.microsoft.com/office/drawing/2014/main" id="{16D148E4-AABD-42D4-9407-03502EBC612A}"/>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88" name="직사각형 87">
            <a:extLst>
              <a:ext uri="{FF2B5EF4-FFF2-40B4-BE49-F238E27FC236}">
                <a16:creationId xmlns:a16="http://schemas.microsoft.com/office/drawing/2014/main" id="{BB2EE4C6-66F8-4E7E-9BCF-B7F4D1B80B5B}"/>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0" name="순서도: 연결자 89">
            <a:extLst>
              <a:ext uri="{FF2B5EF4-FFF2-40B4-BE49-F238E27FC236}">
                <a16:creationId xmlns:a16="http://schemas.microsoft.com/office/drawing/2014/main" id="{6D63CF41-CBE8-4CF3-8948-EBD6279B1A30}"/>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91" name="직사각형 90">
            <a:extLst>
              <a:ext uri="{FF2B5EF4-FFF2-40B4-BE49-F238E27FC236}">
                <a16:creationId xmlns:a16="http://schemas.microsoft.com/office/drawing/2014/main" id="{5731E20F-6012-40C9-A2F3-FD1C8D1EC1EE}"/>
              </a:ext>
            </a:extLst>
          </p:cNvPr>
          <p:cNvSpPr/>
          <p:nvPr/>
        </p:nvSpPr>
        <p:spPr>
          <a:xfrm>
            <a:off x="5079244"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5" name="순서도: 연결자 94">
            <a:extLst>
              <a:ext uri="{FF2B5EF4-FFF2-40B4-BE49-F238E27FC236}">
                <a16:creationId xmlns:a16="http://schemas.microsoft.com/office/drawing/2014/main" id="{B53F797F-DC1B-49C2-8525-3854ACDCCE54}"/>
              </a:ext>
            </a:extLst>
          </p:cNvPr>
          <p:cNvSpPr/>
          <p:nvPr/>
        </p:nvSpPr>
        <p:spPr bwMode="auto">
          <a:xfrm>
            <a:off x="501836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97" name="직사각형 96">
            <a:extLst>
              <a:ext uri="{FF2B5EF4-FFF2-40B4-BE49-F238E27FC236}">
                <a16:creationId xmlns:a16="http://schemas.microsoft.com/office/drawing/2014/main" id="{42E428FD-F5DD-4DDC-B4CD-B4CE78D1CC78}"/>
              </a:ext>
            </a:extLst>
          </p:cNvPr>
          <p:cNvSpPr/>
          <p:nvPr/>
        </p:nvSpPr>
        <p:spPr>
          <a:xfrm>
            <a:off x="7305716" y="5379678"/>
            <a:ext cx="212403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8" name="순서도: 연결자 97">
            <a:extLst>
              <a:ext uri="{FF2B5EF4-FFF2-40B4-BE49-F238E27FC236}">
                <a16:creationId xmlns:a16="http://schemas.microsoft.com/office/drawing/2014/main" id="{CF614236-A90A-4DCD-959B-DCA24DA0B89D}"/>
              </a:ext>
            </a:extLst>
          </p:cNvPr>
          <p:cNvSpPr/>
          <p:nvPr/>
        </p:nvSpPr>
        <p:spPr bwMode="auto">
          <a:xfrm>
            <a:off x="7237463"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99" name="직사각형 98">
            <a:extLst>
              <a:ext uri="{FF2B5EF4-FFF2-40B4-BE49-F238E27FC236}">
                <a16:creationId xmlns:a16="http://schemas.microsoft.com/office/drawing/2014/main" id="{FEDC38DA-CD7F-4FEB-93C8-4AA73E9F736E}"/>
              </a:ext>
            </a:extLst>
          </p:cNvPr>
          <p:cNvSpPr/>
          <p:nvPr/>
        </p:nvSpPr>
        <p:spPr>
          <a:xfrm>
            <a:off x="5259873" y="4796100"/>
            <a:ext cx="1150451" cy="131500"/>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B070ADED-F8F2-4694-AF6B-B3BDBF8498B8}"/>
              </a:ext>
            </a:extLst>
          </p:cNvPr>
          <p:cNvSpPr/>
          <p:nvPr/>
        </p:nvSpPr>
        <p:spPr bwMode="auto">
          <a:xfrm>
            <a:off x="5187873" y="470978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CCA0C6E9-9EC2-4041-A5F6-37826E63CB8A}"/>
              </a:ext>
            </a:extLst>
          </p:cNvPr>
          <p:cNvSpPr/>
          <p:nvPr/>
        </p:nvSpPr>
        <p:spPr>
          <a:xfrm>
            <a:off x="8080802" y="4548188"/>
            <a:ext cx="1150451" cy="37306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5A642695-E122-45D1-964B-4607CB51B378}"/>
              </a:ext>
            </a:extLst>
          </p:cNvPr>
          <p:cNvSpPr/>
          <p:nvPr/>
        </p:nvSpPr>
        <p:spPr bwMode="auto">
          <a:xfrm>
            <a:off x="8008802" y="446187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03" name="차트 102">
                <a:extLst>
                  <a:ext uri="{FF2B5EF4-FFF2-40B4-BE49-F238E27FC236}">
                    <a16:creationId xmlns:a16="http://schemas.microsoft.com/office/drawing/2014/main" id="{E4D13D31-0FA2-4835-8E41-CBC450886568}"/>
                  </a:ext>
                </a:extLst>
              </p:cNvPr>
              <p:cNvGraphicFramePr/>
              <p:nvPr/>
            </p:nvGraphicFramePr>
            <p:xfrm>
              <a:off x="646150" y="5384052"/>
              <a:ext cx="2114477" cy="754422"/>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03" name="차트 102">
                <a:extLst>
                  <a:ext uri="{FF2B5EF4-FFF2-40B4-BE49-F238E27FC236}">
                    <a16:creationId xmlns:a16="http://schemas.microsoft.com/office/drawing/2014/main" id="{E4D13D31-0FA2-4835-8E41-CBC450886568}"/>
                  </a:ext>
                </a:extLst>
              </p:cNvPr>
              <p:cNvPicPr>
                <a:picLocks noGrp="1" noRot="1" noChangeAspect="1" noMove="1" noResize="1" noEditPoints="1" noAdjustHandles="1" noChangeArrowheads="1" noChangeShapeType="1"/>
              </p:cNvPicPr>
              <p:nvPr/>
            </p:nvPicPr>
            <p:blipFill>
              <a:blip r:embed="rId14"/>
              <a:stretch>
                <a:fillRect/>
              </a:stretch>
            </p:blipFill>
            <p:spPr>
              <a:xfrm>
                <a:off x="646150" y="5384052"/>
                <a:ext cx="2114477"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4" name="차트 103">
                <a:extLst>
                  <a:ext uri="{FF2B5EF4-FFF2-40B4-BE49-F238E27FC236}">
                    <a16:creationId xmlns:a16="http://schemas.microsoft.com/office/drawing/2014/main" id="{489463E2-245C-49BC-ADF4-B26C11AC146D}"/>
                  </a:ext>
                </a:extLst>
              </p:cNvPr>
              <p:cNvGraphicFramePr/>
              <p:nvPr/>
            </p:nvGraphicFramePr>
            <p:xfrm>
              <a:off x="5086821" y="5379678"/>
              <a:ext cx="2101773" cy="745615"/>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04" name="차트 103">
                <a:extLst>
                  <a:ext uri="{FF2B5EF4-FFF2-40B4-BE49-F238E27FC236}">
                    <a16:creationId xmlns:a16="http://schemas.microsoft.com/office/drawing/2014/main" id="{489463E2-245C-49BC-ADF4-B26C11AC146D}"/>
                  </a:ext>
                </a:extLst>
              </p:cNvPr>
              <p:cNvPicPr>
                <a:picLocks noGrp="1" noRot="1" noChangeAspect="1" noMove="1" noResize="1" noEditPoints="1" noAdjustHandles="1" noChangeArrowheads="1" noChangeShapeType="1"/>
              </p:cNvPicPr>
              <p:nvPr/>
            </p:nvPicPr>
            <p:blipFill>
              <a:blip r:embed="rId16"/>
              <a:stretch>
                <a:fillRect/>
              </a:stretch>
            </p:blipFill>
            <p:spPr>
              <a:xfrm>
                <a:off x="5086821" y="5379678"/>
                <a:ext cx="2101773" cy="74561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1" name="차트 120">
                <a:extLst>
                  <a:ext uri="{FF2B5EF4-FFF2-40B4-BE49-F238E27FC236}">
                    <a16:creationId xmlns:a16="http://schemas.microsoft.com/office/drawing/2014/main" id="{5013942E-19BA-45D7-864F-C276240E2320}"/>
                  </a:ext>
                </a:extLst>
              </p:cNvPr>
              <p:cNvGraphicFramePr/>
              <p:nvPr/>
            </p:nvGraphicFramePr>
            <p:xfrm>
              <a:off x="2861235" y="5392870"/>
              <a:ext cx="2087491" cy="74123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21" name="차트 120">
                <a:extLst>
                  <a:ext uri="{FF2B5EF4-FFF2-40B4-BE49-F238E27FC236}">
                    <a16:creationId xmlns:a16="http://schemas.microsoft.com/office/drawing/2014/main" id="{5013942E-19BA-45D7-864F-C276240E2320}"/>
                  </a:ext>
                </a:extLst>
              </p:cNvPr>
              <p:cNvPicPr>
                <a:picLocks noGrp="1" noRot="1" noChangeAspect="1" noMove="1" noResize="1" noEditPoints="1" noAdjustHandles="1" noChangeArrowheads="1" noChangeShapeType="1"/>
              </p:cNvPicPr>
              <p:nvPr/>
            </p:nvPicPr>
            <p:blipFill>
              <a:blip r:embed="rId18"/>
              <a:stretch>
                <a:fillRect/>
              </a:stretch>
            </p:blipFill>
            <p:spPr>
              <a:xfrm>
                <a:off x="2861235" y="5392870"/>
                <a:ext cx="2087491" cy="74123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5" name="차트 124">
                <a:extLst>
                  <a:ext uri="{FF2B5EF4-FFF2-40B4-BE49-F238E27FC236}">
                    <a16:creationId xmlns:a16="http://schemas.microsoft.com/office/drawing/2014/main" id="{F7BBAD1A-83AF-438F-B4AD-1C74BAB03235}"/>
                  </a:ext>
                </a:extLst>
              </p:cNvPr>
              <p:cNvGraphicFramePr/>
              <p:nvPr/>
            </p:nvGraphicFramePr>
            <p:xfrm>
              <a:off x="7305280" y="5379679"/>
              <a:ext cx="2124470" cy="754422"/>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25" name="차트 124">
                <a:extLst>
                  <a:ext uri="{FF2B5EF4-FFF2-40B4-BE49-F238E27FC236}">
                    <a16:creationId xmlns:a16="http://schemas.microsoft.com/office/drawing/2014/main" id="{F7BBAD1A-83AF-438F-B4AD-1C74BAB03235}"/>
                  </a:ext>
                </a:extLst>
              </p:cNvPr>
              <p:cNvPicPr>
                <a:picLocks noGrp="1" noRot="1" noChangeAspect="1" noMove="1" noResize="1" noEditPoints="1" noAdjustHandles="1" noChangeArrowheads="1" noChangeShapeType="1"/>
              </p:cNvPicPr>
              <p:nvPr/>
            </p:nvPicPr>
            <p:blipFill>
              <a:blip r:embed="rId20"/>
              <a:stretch>
                <a:fillRect/>
              </a:stretch>
            </p:blipFill>
            <p:spPr>
              <a:xfrm>
                <a:off x="7305280" y="5379679"/>
                <a:ext cx="2124470" cy="754422"/>
              </a:xfrm>
              <a:prstGeom prst="rect">
                <a:avLst/>
              </a:prstGeom>
            </p:spPr>
          </p:pic>
        </mc:Fallback>
      </mc:AlternateContent>
      <p:sp>
        <p:nvSpPr>
          <p:cNvPr id="53" name="TextBox 52">
            <a:extLst>
              <a:ext uri="{FF2B5EF4-FFF2-40B4-BE49-F238E27FC236}">
                <a16:creationId xmlns:a16="http://schemas.microsoft.com/office/drawing/2014/main" id="{DC7CB8CD-38E1-4F86-928D-B0D79705B862}"/>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82607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29" name="차트 128">
                <a:extLst>
                  <a:ext uri="{FF2B5EF4-FFF2-40B4-BE49-F238E27FC236}">
                    <a16:creationId xmlns:a16="http://schemas.microsoft.com/office/drawing/2014/main" id="{C08260EB-2773-41B2-98A9-2B52B88737AC}"/>
                  </a:ext>
                </a:extLst>
              </p:cNvPr>
              <p:cNvGraphicFramePr/>
              <p:nvPr/>
            </p:nvGraphicFramePr>
            <p:xfrm>
              <a:off x="5073426" y="4450768"/>
              <a:ext cx="4356324" cy="7795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9" name="차트 128">
                <a:extLst>
                  <a:ext uri="{FF2B5EF4-FFF2-40B4-BE49-F238E27FC236}">
                    <a16:creationId xmlns:a16="http://schemas.microsoft.com/office/drawing/2014/main" id="{C08260EB-2773-41B2-98A9-2B52B88737AC}"/>
                  </a:ext>
                </a:extLst>
              </p:cNvPr>
              <p:cNvPicPr>
                <a:picLocks noGrp="1" noRot="1" noChangeAspect="1" noMove="1" noResize="1" noEditPoints="1" noAdjustHandles="1" noChangeArrowheads="1" noChangeShapeType="1"/>
              </p:cNvPicPr>
              <p:nvPr/>
            </p:nvPicPr>
            <p:blipFill>
              <a:blip r:embed="rId4"/>
              <a:stretch>
                <a:fillRect/>
              </a:stretch>
            </p:blipFill>
            <p:spPr>
              <a:xfrm>
                <a:off x="5073426" y="4450768"/>
                <a:ext cx="4356324"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8" name="차트 127">
                <a:extLst>
                  <a:ext uri="{FF2B5EF4-FFF2-40B4-BE49-F238E27FC236}">
                    <a16:creationId xmlns:a16="http://schemas.microsoft.com/office/drawing/2014/main" id="{3667ACCD-121D-4133-9EB2-D3104919CD64}"/>
                  </a:ext>
                </a:extLst>
              </p:cNvPr>
              <p:cNvGraphicFramePr/>
              <p:nvPr/>
            </p:nvGraphicFramePr>
            <p:xfrm>
              <a:off x="646483" y="4458950"/>
              <a:ext cx="4302243" cy="77956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28" name="차트 127">
                <a:extLst>
                  <a:ext uri="{FF2B5EF4-FFF2-40B4-BE49-F238E27FC236}">
                    <a16:creationId xmlns:a16="http://schemas.microsoft.com/office/drawing/2014/main" id="{3667ACCD-121D-4133-9EB2-D3104919CD64}"/>
                  </a:ext>
                </a:extLst>
              </p:cNvPr>
              <p:cNvPicPr>
                <a:picLocks noGrp="1" noRot="1" noChangeAspect="1" noMove="1" noResize="1" noEditPoints="1" noAdjustHandles="1" noChangeArrowheads="1" noChangeShapeType="1"/>
              </p:cNvPicPr>
              <p:nvPr/>
            </p:nvPicPr>
            <p:blipFill>
              <a:blip r:embed="rId6"/>
              <a:stretch>
                <a:fillRect/>
              </a:stretch>
            </p:blipFill>
            <p:spPr>
              <a:xfrm>
                <a:off x="646483" y="4458950"/>
                <a:ext cx="4302243" cy="779564"/>
              </a:xfrm>
              <a:prstGeom prst="rect">
                <a:avLst/>
              </a:prstGeom>
            </p:spPr>
          </p:pic>
        </mc:Fallback>
      </mc:AlternateContent>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(22/23)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a:t>
            </a:r>
            <a:r>
              <a:rPr lang="ko-KR" altLang="en-US" sz="1000" b="1" dirty="0">
                <a:solidFill>
                  <a:srgbClr val="002997"/>
                </a:solidFill>
                <a:latin typeface="Arial" panose="020B0604020202020204" pitchFamily="34" charset="0"/>
                <a:ea typeface="+mj-ea"/>
                <a:cs typeface="Arial" panose="020B0604020202020204" pitchFamily="34" charset="0"/>
              </a:rPr>
              <a:t> 매출은 대부분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 구성되어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특히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년의 경우 매출액 전액이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제품군으로만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중국</a:t>
            </a:r>
            <a:r>
              <a:rPr lang="en-US" altLang="ko-KR" sz="900" b="1" dirty="0">
                <a:solidFill>
                  <a:srgbClr val="000000"/>
                </a:solidFill>
                <a:latin typeface="Arial" panose="020B0604020202020204" pitchFamily="34" charset="0"/>
                <a:ea typeface="맑은 고딕"/>
                <a:cs typeface="Arial" panose="020B0604020202020204" pitchFamily="34" charset="0"/>
              </a:rPr>
              <a:t>Local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D3EE0EB-CE62-4210-8708-8E6538AD8360}"/>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4" name="차트 63">
                <a:extLst>
                  <a:ext uri="{FF2B5EF4-FFF2-40B4-BE49-F238E27FC236}">
                    <a16:creationId xmlns:a16="http://schemas.microsoft.com/office/drawing/2014/main" id="{7D3EE0EB-CE62-4210-8708-8E6538AD8360}"/>
                  </a:ext>
                </a:extLst>
              </p:cNvPr>
              <p:cNvPicPr>
                <a:picLocks noGrp="1" noRot="1" noChangeAspect="1" noMove="1" noResize="1" noEditPoints="1" noAdjustHandles="1" noChangeArrowheads="1" noChangeShapeType="1"/>
              </p:cNvPicPr>
              <p:nvPr/>
            </p:nvPicPr>
            <p:blipFill>
              <a:blip r:embed="rId8"/>
              <a:stretch>
                <a:fillRect/>
              </a:stretch>
            </p:blipFill>
            <p:spPr>
              <a:xfrm>
                <a:off x="442800" y="1864800"/>
                <a:ext cx="9068400" cy="1566000"/>
              </a:xfrm>
              <a:prstGeom prst="rect">
                <a:avLst/>
              </a:prstGeom>
            </p:spPr>
          </p:pic>
        </mc:Fallback>
      </mc:AlternateContent>
      <p:sp>
        <p:nvSpPr>
          <p:cNvPr id="86" name="직사각형 85">
            <a:extLst>
              <a:ext uri="{FF2B5EF4-FFF2-40B4-BE49-F238E27FC236}">
                <a16:creationId xmlns:a16="http://schemas.microsoft.com/office/drawing/2014/main" id="{06A57C3E-849B-4431-B255-4334682D9532}"/>
              </a:ext>
            </a:extLst>
          </p:cNvPr>
          <p:cNvSpPr/>
          <p:nvPr/>
        </p:nvSpPr>
        <p:spPr>
          <a:xfrm>
            <a:off x="2831304" y="1941714"/>
            <a:ext cx="936333"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순서도: 연결자 88">
            <a:extLst>
              <a:ext uri="{FF2B5EF4-FFF2-40B4-BE49-F238E27FC236}">
                <a16:creationId xmlns:a16="http://schemas.microsoft.com/office/drawing/2014/main" id="{0CDA45EE-8D8C-4F05-8092-020C2ED7405F}"/>
              </a:ext>
            </a:extLst>
          </p:cNvPr>
          <p:cNvSpPr/>
          <p:nvPr/>
        </p:nvSpPr>
        <p:spPr bwMode="auto">
          <a:xfrm>
            <a:off x="2748941" y="18677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2" name="직사각형 91">
            <a:extLst>
              <a:ext uri="{FF2B5EF4-FFF2-40B4-BE49-F238E27FC236}">
                <a16:creationId xmlns:a16="http://schemas.microsoft.com/office/drawing/2014/main" id="{BA80AB68-8135-45D8-A155-E94C19F89422}"/>
              </a:ext>
            </a:extLst>
          </p:cNvPr>
          <p:cNvSpPr/>
          <p:nvPr/>
        </p:nvSpPr>
        <p:spPr>
          <a:xfrm>
            <a:off x="7283400" y="1959774"/>
            <a:ext cx="936332" cy="25296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순서도: 연결자 92">
            <a:extLst>
              <a:ext uri="{FF2B5EF4-FFF2-40B4-BE49-F238E27FC236}">
                <a16:creationId xmlns:a16="http://schemas.microsoft.com/office/drawing/2014/main" id="{CD5B32CD-24BA-4DAE-B5E5-EB392CEC68D2}"/>
              </a:ext>
            </a:extLst>
          </p:cNvPr>
          <p:cNvSpPr/>
          <p:nvPr/>
        </p:nvSpPr>
        <p:spPr bwMode="auto">
          <a:xfrm>
            <a:off x="7211400" y="188251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00529275-5846-4106-86A3-2DB08FED59D6}"/>
                  </a:ext>
                </a:extLst>
              </p:cNvPr>
              <p:cNvGraphicFramePr/>
              <p:nvPr/>
            </p:nvGraphicFramePr>
            <p:xfrm>
              <a:off x="597644" y="3449687"/>
              <a:ext cx="4355356" cy="899717"/>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94" name="차트 93">
                <a:extLst>
                  <a:ext uri="{FF2B5EF4-FFF2-40B4-BE49-F238E27FC236}">
                    <a16:creationId xmlns:a16="http://schemas.microsoft.com/office/drawing/2014/main" id="{00529275-5846-4106-86A3-2DB08FED59D6}"/>
                  </a:ext>
                </a:extLst>
              </p:cNvPr>
              <p:cNvPicPr>
                <a:picLocks noGrp="1" noRot="1" noChangeAspect="1" noMove="1" noResize="1" noEditPoints="1" noAdjustHandles="1" noChangeArrowheads="1" noChangeShapeType="1"/>
              </p:cNvPicPr>
              <p:nvPr/>
            </p:nvPicPr>
            <p:blipFill>
              <a:blip r:embed="rId10"/>
              <a:stretch>
                <a:fillRect/>
              </a:stretch>
            </p:blipFill>
            <p:spPr>
              <a:xfrm>
                <a:off x="597644" y="3449687"/>
                <a:ext cx="4355356" cy="89971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6" name="차트 95">
                <a:extLst>
                  <a:ext uri="{FF2B5EF4-FFF2-40B4-BE49-F238E27FC236}">
                    <a16:creationId xmlns:a16="http://schemas.microsoft.com/office/drawing/2014/main" id="{2D8D801D-F48A-4F34-BE9F-898CA155A2DE}"/>
                  </a:ext>
                </a:extLst>
              </p:cNvPr>
              <p:cNvGraphicFramePr/>
              <p:nvPr/>
            </p:nvGraphicFramePr>
            <p:xfrm>
              <a:off x="5087734" y="3456604"/>
              <a:ext cx="4333363" cy="892801"/>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96" name="차트 95">
                <a:extLst>
                  <a:ext uri="{FF2B5EF4-FFF2-40B4-BE49-F238E27FC236}">
                    <a16:creationId xmlns:a16="http://schemas.microsoft.com/office/drawing/2014/main" id="{2D8D801D-F48A-4F34-BE9F-898CA155A2DE}"/>
                  </a:ext>
                </a:extLst>
              </p:cNvPr>
              <p:cNvPicPr>
                <a:picLocks noGrp="1" noRot="1" noChangeAspect="1" noMove="1" noResize="1" noEditPoints="1" noAdjustHandles="1" noChangeArrowheads="1" noChangeShapeType="1"/>
              </p:cNvPicPr>
              <p:nvPr/>
            </p:nvPicPr>
            <p:blipFill>
              <a:blip r:embed="rId12"/>
              <a:stretch>
                <a:fillRect/>
              </a:stretch>
            </p:blipFill>
            <p:spPr>
              <a:xfrm>
                <a:off x="5087734" y="3456604"/>
                <a:ext cx="4333363" cy="892801"/>
              </a:xfrm>
              <a:prstGeom prst="rect">
                <a:avLst/>
              </a:prstGeom>
            </p:spPr>
          </p:pic>
        </mc:Fallback>
      </mc:AlternateContent>
      <p:sp>
        <p:nvSpPr>
          <p:cNvPr id="53" name="직사각형 52">
            <a:extLst>
              <a:ext uri="{FF2B5EF4-FFF2-40B4-BE49-F238E27FC236}">
                <a16:creationId xmlns:a16="http://schemas.microsoft.com/office/drawing/2014/main" id="{70C4D051-348A-4EC2-B81F-75348DFA3608}"/>
              </a:ext>
            </a:extLst>
          </p:cNvPr>
          <p:cNvSpPr/>
          <p:nvPr/>
        </p:nvSpPr>
        <p:spPr>
          <a:xfrm>
            <a:off x="1768909" y="3938368"/>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4" name="순서도: 연결자 53">
            <a:extLst>
              <a:ext uri="{FF2B5EF4-FFF2-40B4-BE49-F238E27FC236}">
                <a16:creationId xmlns:a16="http://schemas.microsoft.com/office/drawing/2014/main" id="{159D8E5F-8535-4C53-AE5A-E01FB5ED7343}"/>
              </a:ext>
            </a:extLst>
          </p:cNvPr>
          <p:cNvSpPr/>
          <p:nvPr/>
        </p:nvSpPr>
        <p:spPr bwMode="auto">
          <a:xfrm>
            <a:off x="1691223" y="385091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77" name="직사각형 76">
            <a:extLst>
              <a:ext uri="{FF2B5EF4-FFF2-40B4-BE49-F238E27FC236}">
                <a16:creationId xmlns:a16="http://schemas.microsoft.com/office/drawing/2014/main" id="{1543106D-7EFF-4016-B125-3FB3ED76D0C0}"/>
              </a:ext>
            </a:extLst>
          </p:cNvPr>
          <p:cNvSpPr/>
          <p:nvPr/>
        </p:nvSpPr>
        <p:spPr>
          <a:xfrm>
            <a:off x="6260407" y="3534508"/>
            <a:ext cx="928187" cy="1322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8" name="순서도: 연결자 77">
            <a:extLst>
              <a:ext uri="{FF2B5EF4-FFF2-40B4-BE49-F238E27FC236}">
                <a16:creationId xmlns:a16="http://schemas.microsoft.com/office/drawing/2014/main" id="{20BC5035-0B12-4716-B4E6-5901F98C88B9}"/>
              </a:ext>
            </a:extLst>
          </p:cNvPr>
          <p:cNvSpPr/>
          <p:nvPr/>
        </p:nvSpPr>
        <p:spPr bwMode="auto">
          <a:xfrm>
            <a:off x="6182721" y="34470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81" name="직사각형 80">
            <a:extLst>
              <a:ext uri="{FF2B5EF4-FFF2-40B4-BE49-F238E27FC236}">
                <a16:creationId xmlns:a16="http://schemas.microsoft.com/office/drawing/2014/main" id="{4543382C-CC8B-4829-8229-20C6A206DD5D}"/>
              </a:ext>
            </a:extLst>
          </p:cNvPr>
          <p:cNvSpPr/>
          <p:nvPr/>
        </p:nvSpPr>
        <p:spPr>
          <a:xfrm>
            <a:off x="640956" y="4464000"/>
            <a:ext cx="4307952"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2" name="순서도: 연결자 81">
            <a:extLst>
              <a:ext uri="{FF2B5EF4-FFF2-40B4-BE49-F238E27FC236}">
                <a16:creationId xmlns:a16="http://schemas.microsoft.com/office/drawing/2014/main" id="{739DE167-2629-4E8F-A0CC-B85DE868EE4B}"/>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C197CEC7-2B7A-4696-956B-97AA0F21E2E1}"/>
              </a:ext>
            </a:extLst>
          </p:cNvPr>
          <p:cNvSpPr/>
          <p:nvPr/>
        </p:nvSpPr>
        <p:spPr>
          <a:xfrm>
            <a:off x="5067300" y="4450394"/>
            <a:ext cx="436245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4" name="순서도: 연결자 83">
            <a:extLst>
              <a:ext uri="{FF2B5EF4-FFF2-40B4-BE49-F238E27FC236}">
                <a16:creationId xmlns:a16="http://schemas.microsoft.com/office/drawing/2014/main" id="{EC237711-9FB7-41DD-8D5C-788223C0C791}"/>
              </a:ext>
            </a:extLst>
          </p:cNvPr>
          <p:cNvSpPr/>
          <p:nvPr/>
        </p:nvSpPr>
        <p:spPr bwMode="auto">
          <a:xfrm>
            <a:off x="4995481" y="43884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51" name="TextBox 50">
            <a:extLst>
              <a:ext uri="{FF2B5EF4-FFF2-40B4-BE49-F238E27FC236}">
                <a16:creationId xmlns:a16="http://schemas.microsoft.com/office/drawing/2014/main" id="{C707328D-0310-4F09-B0E0-6E3587D3D33B}"/>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ED</a:t>
            </a:r>
            <a:r>
              <a:rPr lang="ko-KR" altLang="en-US" sz="600" dirty="0">
                <a:solidFill>
                  <a:srgbClr val="000000"/>
                </a:solidFill>
                <a:latin typeface="Arial" panose="020B0604020202020204" pitchFamily="34" charset="0"/>
                <a:ea typeface="맑은 고딕"/>
                <a:cs typeface="Arial" panose="020B0604020202020204" pitchFamily="34" charset="0"/>
              </a:rPr>
              <a:t>단면의 경우 </a:t>
            </a:r>
            <a:r>
              <a:rPr lang="ko-KR" altLang="en-US" sz="600" dirty="0" err="1">
                <a:solidFill>
                  <a:srgbClr val="000000"/>
                </a:solidFill>
                <a:latin typeface="Arial" panose="020B0604020202020204" pitchFamily="34" charset="0"/>
                <a:ea typeface="맑은 고딕"/>
                <a:cs typeface="Arial" panose="020B0604020202020204" pitchFamily="34" charset="0"/>
              </a:rPr>
              <a:t>양개년도</a:t>
            </a:r>
            <a:r>
              <a:rPr lang="ko-KR" altLang="en-US" sz="600" dirty="0">
                <a:solidFill>
                  <a:srgbClr val="000000"/>
                </a:solidFill>
                <a:latin typeface="Arial" panose="020B0604020202020204" pitchFamily="34" charset="0"/>
                <a:ea typeface="맑은 고딕"/>
                <a:cs typeface="Arial" panose="020B0604020202020204" pitchFamily="34" charset="0"/>
              </a:rPr>
              <a:t> 모두 매출액 및 그 변동이 미미하여 별도로 분석하지 아니함</a:t>
            </a:r>
            <a:r>
              <a:rPr lang="en-US" altLang="ko-KR" sz="600" dirty="0">
                <a:solidFill>
                  <a:srgbClr val="000000"/>
                </a:solidFill>
                <a:latin typeface="Arial" panose="020B0604020202020204" pitchFamily="34" charset="0"/>
                <a:ea typeface="맑은 고딕"/>
                <a:cs typeface="Arial" panose="020B0604020202020204" pitchFamily="34" charset="0"/>
              </a:rPr>
              <a:t> </a:t>
            </a:r>
          </a:p>
        </p:txBody>
      </p:sp>
      <p:sp>
        <p:nvSpPr>
          <p:cNvPr id="52" name="직사각형 51">
            <a:extLst>
              <a:ext uri="{FF2B5EF4-FFF2-40B4-BE49-F238E27FC236}">
                <a16:creationId xmlns:a16="http://schemas.microsoft.com/office/drawing/2014/main" id="{2685E6D0-2D00-44AE-BA45-C8D307421E9C}"/>
              </a:ext>
            </a:extLst>
          </p:cNvPr>
          <p:cNvSpPr/>
          <p:nvPr/>
        </p:nvSpPr>
        <p:spPr>
          <a:xfrm>
            <a:off x="3585877" y="4514438"/>
            <a:ext cx="1162335" cy="40681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5" name="순서도: 연결자 54">
            <a:extLst>
              <a:ext uri="{FF2B5EF4-FFF2-40B4-BE49-F238E27FC236}">
                <a16:creationId xmlns:a16="http://schemas.microsoft.com/office/drawing/2014/main" id="{7A871AA6-989B-4F23-A33D-9F2EB8CE26F7}"/>
              </a:ext>
            </a:extLst>
          </p:cNvPr>
          <p:cNvSpPr/>
          <p:nvPr/>
        </p:nvSpPr>
        <p:spPr bwMode="auto">
          <a:xfrm>
            <a:off x="3513880" y="4439569"/>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85" name="직사각형 84">
            <a:extLst>
              <a:ext uri="{FF2B5EF4-FFF2-40B4-BE49-F238E27FC236}">
                <a16:creationId xmlns:a16="http://schemas.microsoft.com/office/drawing/2014/main" id="{ABD0AE2A-E0DA-4561-90C7-6183A547890D}"/>
              </a:ext>
            </a:extLst>
          </p:cNvPr>
          <p:cNvSpPr/>
          <p:nvPr/>
        </p:nvSpPr>
        <p:spPr>
          <a:xfrm>
            <a:off x="651276" y="5379679"/>
            <a:ext cx="42974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7" name="순서도: 연결자 86">
            <a:extLst>
              <a:ext uri="{FF2B5EF4-FFF2-40B4-BE49-F238E27FC236}">
                <a16:creationId xmlns:a16="http://schemas.microsoft.com/office/drawing/2014/main" id="{16D148E4-AABD-42D4-9407-03502EBC612A}"/>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91" name="직사각형 90">
            <a:extLst>
              <a:ext uri="{FF2B5EF4-FFF2-40B4-BE49-F238E27FC236}">
                <a16:creationId xmlns:a16="http://schemas.microsoft.com/office/drawing/2014/main" id="{5731E20F-6012-40C9-A2F3-FD1C8D1EC1EE}"/>
              </a:ext>
            </a:extLst>
          </p:cNvPr>
          <p:cNvSpPr/>
          <p:nvPr/>
        </p:nvSpPr>
        <p:spPr>
          <a:xfrm>
            <a:off x="5079244"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5" name="순서도: 연결자 94">
            <a:extLst>
              <a:ext uri="{FF2B5EF4-FFF2-40B4-BE49-F238E27FC236}">
                <a16:creationId xmlns:a16="http://schemas.microsoft.com/office/drawing/2014/main" id="{B53F797F-DC1B-49C2-8525-3854ACDCCE54}"/>
              </a:ext>
            </a:extLst>
          </p:cNvPr>
          <p:cNvSpPr/>
          <p:nvPr/>
        </p:nvSpPr>
        <p:spPr bwMode="auto">
          <a:xfrm>
            <a:off x="501836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97" name="직사각형 96">
            <a:extLst>
              <a:ext uri="{FF2B5EF4-FFF2-40B4-BE49-F238E27FC236}">
                <a16:creationId xmlns:a16="http://schemas.microsoft.com/office/drawing/2014/main" id="{42E428FD-F5DD-4DDC-B4CD-B4CE78D1CC78}"/>
              </a:ext>
            </a:extLst>
          </p:cNvPr>
          <p:cNvSpPr/>
          <p:nvPr/>
        </p:nvSpPr>
        <p:spPr>
          <a:xfrm>
            <a:off x="7305716" y="5379678"/>
            <a:ext cx="212403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8" name="순서도: 연결자 97">
            <a:extLst>
              <a:ext uri="{FF2B5EF4-FFF2-40B4-BE49-F238E27FC236}">
                <a16:creationId xmlns:a16="http://schemas.microsoft.com/office/drawing/2014/main" id="{CF614236-A90A-4DCD-959B-DCA24DA0B89D}"/>
              </a:ext>
            </a:extLst>
          </p:cNvPr>
          <p:cNvSpPr/>
          <p:nvPr/>
        </p:nvSpPr>
        <p:spPr bwMode="auto">
          <a:xfrm>
            <a:off x="7237463"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99" name="직사각형 98">
            <a:extLst>
              <a:ext uri="{FF2B5EF4-FFF2-40B4-BE49-F238E27FC236}">
                <a16:creationId xmlns:a16="http://schemas.microsoft.com/office/drawing/2014/main" id="{FEDC38DA-CD7F-4FEB-93C8-4AA73E9F736E}"/>
              </a:ext>
            </a:extLst>
          </p:cNvPr>
          <p:cNvSpPr/>
          <p:nvPr/>
        </p:nvSpPr>
        <p:spPr>
          <a:xfrm>
            <a:off x="6673390" y="4550318"/>
            <a:ext cx="1150451" cy="34553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0" name="순서도: 연결자 99">
            <a:extLst>
              <a:ext uri="{FF2B5EF4-FFF2-40B4-BE49-F238E27FC236}">
                <a16:creationId xmlns:a16="http://schemas.microsoft.com/office/drawing/2014/main" id="{B070ADED-F8F2-4694-AF6B-B3BDBF8498B8}"/>
              </a:ext>
            </a:extLst>
          </p:cNvPr>
          <p:cNvSpPr/>
          <p:nvPr/>
        </p:nvSpPr>
        <p:spPr bwMode="auto">
          <a:xfrm>
            <a:off x="6601390" y="44640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01" name="직사각형 100">
            <a:extLst>
              <a:ext uri="{FF2B5EF4-FFF2-40B4-BE49-F238E27FC236}">
                <a16:creationId xmlns:a16="http://schemas.microsoft.com/office/drawing/2014/main" id="{CCA0C6E9-9EC2-4041-A5F6-37826E63CB8A}"/>
              </a:ext>
            </a:extLst>
          </p:cNvPr>
          <p:cNvSpPr/>
          <p:nvPr/>
        </p:nvSpPr>
        <p:spPr>
          <a:xfrm>
            <a:off x="8080802" y="4548188"/>
            <a:ext cx="1150451" cy="373062"/>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2" name="순서도: 연결자 101">
            <a:extLst>
              <a:ext uri="{FF2B5EF4-FFF2-40B4-BE49-F238E27FC236}">
                <a16:creationId xmlns:a16="http://schemas.microsoft.com/office/drawing/2014/main" id="{5A642695-E122-45D1-964B-4607CB51B378}"/>
              </a:ext>
            </a:extLst>
          </p:cNvPr>
          <p:cNvSpPr/>
          <p:nvPr/>
        </p:nvSpPr>
        <p:spPr bwMode="auto">
          <a:xfrm>
            <a:off x="8008802" y="446187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30" name="차트 129">
                <a:extLst>
                  <a:ext uri="{FF2B5EF4-FFF2-40B4-BE49-F238E27FC236}">
                    <a16:creationId xmlns:a16="http://schemas.microsoft.com/office/drawing/2014/main" id="{E86AA934-5994-4613-9BD2-66423DC56D8A}"/>
                  </a:ext>
                </a:extLst>
              </p:cNvPr>
              <p:cNvGraphicFramePr/>
              <p:nvPr/>
            </p:nvGraphicFramePr>
            <p:xfrm>
              <a:off x="648351" y="5382770"/>
              <a:ext cx="4307952" cy="742523"/>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30" name="차트 129">
                <a:extLst>
                  <a:ext uri="{FF2B5EF4-FFF2-40B4-BE49-F238E27FC236}">
                    <a16:creationId xmlns:a16="http://schemas.microsoft.com/office/drawing/2014/main" id="{E86AA934-5994-4613-9BD2-66423DC56D8A}"/>
                  </a:ext>
                </a:extLst>
              </p:cNvPr>
              <p:cNvPicPr>
                <a:picLocks noGrp="1" noRot="1" noChangeAspect="1" noMove="1" noResize="1" noEditPoints="1" noAdjustHandles="1" noChangeArrowheads="1" noChangeShapeType="1"/>
              </p:cNvPicPr>
              <p:nvPr/>
            </p:nvPicPr>
            <p:blipFill>
              <a:blip r:embed="rId14"/>
              <a:stretch>
                <a:fillRect/>
              </a:stretch>
            </p:blipFill>
            <p:spPr>
              <a:xfrm>
                <a:off x="648351" y="5382770"/>
                <a:ext cx="4307952" cy="742523"/>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1" name="차트 130">
                <a:extLst>
                  <a:ext uri="{FF2B5EF4-FFF2-40B4-BE49-F238E27FC236}">
                    <a16:creationId xmlns:a16="http://schemas.microsoft.com/office/drawing/2014/main" id="{957E0EB2-A5EF-478A-AD47-2867C5096B56}"/>
                  </a:ext>
                </a:extLst>
              </p:cNvPr>
              <p:cNvGraphicFramePr/>
              <p:nvPr/>
            </p:nvGraphicFramePr>
            <p:xfrm>
              <a:off x="5081973" y="5379679"/>
              <a:ext cx="2106621" cy="754422"/>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31" name="차트 130">
                <a:extLst>
                  <a:ext uri="{FF2B5EF4-FFF2-40B4-BE49-F238E27FC236}">
                    <a16:creationId xmlns:a16="http://schemas.microsoft.com/office/drawing/2014/main" id="{957E0EB2-A5EF-478A-AD47-2867C5096B56}"/>
                  </a:ext>
                </a:extLst>
              </p:cNvPr>
              <p:cNvPicPr>
                <a:picLocks noGrp="1" noRot="1" noChangeAspect="1" noMove="1" noResize="1" noEditPoints="1" noAdjustHandles="1" noChangeArrowheads="1" noChangeShapeType="1"/>
              </p:cNvPicPr>
              <p:nvPr/>
            </p:nvPicPr>
            <p:blipFill>
              <a:blip r:embed="rId16"/>
              <a:stretch>
                <a:fillRect/>
              </a:stretch>
            </p:blipFill>
            <p:spPr>
              <a:xfrm>
                <a:off x="5081973" y="5379679"/>
                <a:ext cx="2106621" cy="75442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2" name="차트 131">
                <a:extLst>
                  <a:ext uri="{FF2B5EF4-FFF2-40B4-BE49-F238E27FC236}">
                    <a16:creationId xmlns:a16="http://schemas.microsoft.com/office/drawing/2014/main" id="{DEB51D22-12BF-45BC-9F0C-2BA0C4C5F114}"/>
                  </a:ext>
                </a:extLst>
              </p:cNvPr>
              <p:cNvGraphicFramePr/>
              <p:nvPr/>
            </p:nvGraphicFramePr>
            <p:xfrm>
              <a:off x="7305715" y="5379679"/>
              <a:ext cx="2124035" cy="758848"/>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32" name="차트 131">
                <a:extLst>
                  <a:ext uri="{FF2B5EF4-FFF2-40B4-BE49-F238E27FC236}">
                    <a16:creationId xmlns:a16="http://schemas.microsoft.com/office/drawing/2014/main" id="{DEB51D22-12BF-45BC-9F0C-2BA0C4C5F114}"/>
                  </a:ext>
                </a:extLst>
              </p:cNvPr>
              <p:cNvPicPr>
                <a:picLocks noGrp="1" noRot="1" noChangeAspect="1" noMove="1" noResize="1" noEditPoints="1" noAdjustHandles="1" noChangeArrowheads="1" noChangeShapeType="1"/>
              </p:cNvPicPr>
              <p:nvPr/>
            </p:nvPicPr>
            <p:blipFill>
              <a:blip r:embed="rId18"/>
              <a:stretch>
                <a:fillRect/>
              </a:stretch>
            </p:blipFill>
            <p:spPr>
              <a:xfrm>
                <a:off x="7305715" y="5379679"/>
                <a:ext cx="2124035" cy="758848"/>
              </a:xfrm>
              <a:prstGeom prst="rect">
                <a:avLst/>
              </a:prstGeom>
            </p:spPr>
          </p:pic>
        </mc:Fallback>
      </mc:AlternateContent>
      <p:sp>
        <p:nvSpPr>
          <p:cNvPr id="44" name="TextBox 43">
            <a:extLst>
              <a:ext uri="{FF2B5EF4-FFF2-40B4-BE49-F238E27FC236}">
                <a16:creationId xmlns:a16="http://schemas.microsoft.com/office/drawing/2014/main" id="{E96E7DCE-B3EA-49B7-8E34-1CD1448D01AB}"/>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7668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06A8FCB8-D067-43BD-B53F-D85C65FA3248}"/>
              </a:ext>
            </a:extLst>
          </p:cNvPr>
          <p:cNvSpPr/>
          <p:nvPr/>
        </p:nvSpPr>
        <p:spPr>
          <a:xfrm>
            <a:off x="600847" y="3449688"/>
            <a:ext cx="4348061" cy="89186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Movement (23/23)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a:t>
            </a:r>
            <a:r>
              <a:rPr lang="ko-KR" altLang="en-US" sz="1000" b="1" dirty="0">
                <a:solidFill>
                  <a:srgbClr val="002997"/>
                </a:solidFill>
                <a:latin typeface="Arial" panose="020B0604020202020204" pitchFamily="34" charset="0"/>
                <a:ea typeface="+mj-ea"/>
                <a:cs typeface="Arial" panose="020B0604020202020204" pitchFamily="34" charset="0"/>
              </a:rPr>
              <a:t> 매출은 대부분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 구성되어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특히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년의 경우 매출액 전액이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제품군으로만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5444C4C1-2BFD-4271-BE6E-B005CAE7A4BE}"/>
              </a:ext>
            </a:extLst>
          </p:cNvPr>
          <p:cNvSpPr txBox="1"/>
          <p:nvPr/>
        </p:nvSpPr>
        <p:spPr>
          <a:xfrm>
            <a:off x="601197" y="1552155"/>
            <a:ext cx="4431841" cy="138499"/>
          </a:xfrm>
          <a:prstGeom prst="rect">
            <a:avLst/>
          </a:prstGeom>
          <a:noFill/>
        </p:spPr>
        <p:txBody>
          <a:bodyPr wrap="square" lIns="0" tIns="0" rIns="0" bIns="0">
            <a:spAutoFit/>
          </a:bodyPr>
          <a:lstStyle/>
          <a:p>
            <a:pPr marL="108000" lvl="2" latinLnBrk="1">
              <a:spcBef>
                <a:spcPts val="600"/>
              </a:spcBef>
              <a:buClr>
                <a:srgbClr val="00338D"/>
              </a:buClr>
              <a:defRPr/>
            </a:pPr>
            <a:r>
              <a:rPr lang="en-US" altLang="ko-KR" sz="900" b="1" dirty="0">
                <a:solidFill>
                  <a:srgbClr val="000000"/>
                </a:solidFill>
                <a:latin typeface="Arial" panose="020B0604020202020204" pitchFamily="34" charset="0"/>
                <a:ea typeface="맑은 고딕"/>
                <a:cs typeface="Arial" panose="020B0604020202020204" pitchFamily="34" charset="0"/>
              </a:rPr>
              <a:t>&lt;Historical Revenue Movement – </a:t>
            </a:r>
            <a:r>
              <a:rPr lang="ko-KR" altLang="en-US" sz="900" b="1" dirty="0">
                <a:solidFill>
                  <a:srgbClr val="000000"/>
                </a:solidFill>
                <a:latin typeface="Arial" panose="020B0604020202020204" pitchFamily="34" charset="0"/>
                <a:ea typeface="맑은 고딕"/>
                <a:cs typeface="Arial" panose="020B0604020202020204" pitchFamily="34" charset="0"/>
              </a:rPr>
              <a:t>중국</a:t>
            </a:r>
            <a:r>
              <a:rPr lang="en-US" altLang="ko-KR" sz="900" b="1" dirty="0">
                <a:solidFill>
                  <a:srgbClr val="000000"/>
                </a:solidFill>
                <a:latin typeface="Arial" panose="020B0604020202020204" pitchFamily="34" charset="0"/>
                <a:ea typeface="맑은 고딕"/>
                <a:cs typeface="Arial" panose="020B0604020202020204" pitchFamily="34" charset="0"/>
              </a:rPr>
              <a:t>Local</a:t>
            </a:r>
            <a:r>
              <a:rPr lang="en-US" altLang="ko-KR" sz="900" b="1" dirty="0">
                <a:solidFill>
                  <a:srgbClr val="000000"/>
                </a:solidFill>
                <a:latin typeface="Arial" panose="020B0604020202020204" pitchFamily="34" charset="0"/>
                <a:cs typeface="Arial" panose="020B0604020202020204" pitchFamily="34" charset="0"/>
              </a:rPr>
              <a:t>_</a:t>
            </a:r>
            <a:r>
              <a:rPr lang="ko-KR" altLang="en-US" sz="900" b="1" dirty="0">
                <a:solidFill>
                  <a:srgbClr val="000000"/>
                </a:solidFill>
                <a:latin typeface="Arial" panose="020B0604020202020204" pitchFamily="34" charset="0"/>
                <a:cs typeface="Arial" panose="020B0604020202020204" pitchFamily="34" charset="0"/>
              </a:rPr>
              <a:t>계속</a:t>
            </a:r>
            <a:r>
              <a:rPr lang="en-US" altLang="ko-KR" sz="900" b="1" dirty="0">
                <a:solidFill>
                  <a:srgbClr val="000000"/>
                </a:solidFill>
                <a:latin typeface="Arial" panose="020B0604020202020204" pitchFamily="34" charset="0"/>
                <a:ea typeface="맑은 고딕"/>
                <a:cs typeface="Arial" panose="020B0604020202020204" pitchFamily="34" charset="0"/>
              </a:rPr>
              <a:t>&gt;</a:t>
            </a:r>
            <a:endParaRPr lang="en-US" altLang="ko-KR" sz="900" b="1" baseline="30000" dirty="0">
              <a:solidFill>
                <a:srgbClr val="000000"/>
              </a:solidFill>
              <a:latin typeface="Arial" panose="020B0604020202020204" pitchFamily="34" charset="0"/>
              <a:ea typeface="맑은 고딕"/>
              <a:cs typeface="Arial" panose="020B0604020202020204" pitchFamily="34" charset="0"/>
            </a:endParaRPr>
          </a:p>
        </p:txBody>
      </p:sp>
      <p:sp>
        <p:nvSpPr>
          <p:cNvPr id="108" name="직사각형 107">
            <a:extLst>
              <a:ext uri="{FF2B5EF4-FFF2-40B4-BE49-F238E27FC236}">
                <a16:creationId xmlns:a16="http://schemas.microsoft.com/office/drawing/2014/main" id="{332CC7D3-357C-46CE-833D-BA7F1B7FA845}"/>
              </a:ext>
            </a:extLst>
          </p:cNvPr>
          <p:cNvSpPr/>
          <p:nvPr/>
        </p:nvSpPr>
        <p:spPr>
          <a:xfrm>
            <a:off x="5083642" y="3449688"/>
            <a:ext cx="4337455" cy="892800"/>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순서도: 연결자 116">
            <a:extLst>
              <a:ext uri="{FF2B5EF4-FFF2-40B4-BE49-F238E27FC236}">
                <a16:creationId xmlns:a16="http://schemas.microsoft.com/office/drawing/2014/main" id="{6B6981EB-7E94-4773-931A-E4108957E7D9}"/>
              </a:ext>
            </a:extLst>
          </p:cNvPr>
          <p:cNvSpPr/>
          <p:nvPr/>
        </p:nvSpPr>
        <p:spPr bwMode="auto">
          <a:xfrm>
            <a:off x="534815" y="3377292"/>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p>
        </p:txBody>
      </p:sp>
      <p:sp>
        <p:nvSpPr>
          <p:cNvPr id="127" name="순서도: 연결자 126">
            <a:extLst>
              <a:ext uri="{FF2B5EF4-FFF2-40B4-BE49-F238E27FC236}">
                <a16:creationId xmlns:a16="http://schemas.microsoft.com/office/drawing/2014/main" id="{E83422A0-F0EC-47C3-9D8D-0067C1609CBA}"/>
              </a:ext>
            </a:extLst>
          </p:cNvPr>
          <p:cNvSpPr/>
          <p:nvPr/>
        </p:nvSpPr>
        <p:spPr bwMode="auto">
          <a:xfrm>
            <a:off x="5008888" y="3371678"/>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D3EE0EB-CE62-4210-8708-8E6538AD8360}"/>
                  </a:ext>
                </a:extLst>
              </p:cNvPr>
              <p:cNvGraphicFramePr/>
              <p:nvPr/>
            </p:nvGraphicFramePr>
            <p:xfrm>
              <a:off x="442800" y="1864800"/>
              <a:ext cx="9068400" cy="1566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4" name="차트 63">
                <a:extLst>
                  <a:ext uri="{FF2B5EF4-FFF2-40B4-BE49-F238E27FC236}">
                    <a16:creationId xmlns:a16="http://schemas.microsoft.com/office/drawing/2014/main" id="{7D3EE0EB-CE62-4210-8708-8E6538AD8360}"/>
                  </a:ext>
                </a:extLst>
              </p:cNvPr>
              <p:cNvPicPr>
                <a:picLocks noGrp="1" noRot="1" noChangeAspect="1" noMove="1" noResize="1" noEditPoints="1" noAdjustHandles="1" noChangeArrowheads="1" noChangeShapeType="1"/>
              </p:cNvPicPr>
              <p:nvPr/>
            </p:nvPicPr>
            <p:blipFill>
              <a:blip r:embed="rId4"/>
              <a:stretch>
                <a:fillRect/>
              </a:stretch>
            </p:blipFill>
            <p:spPr>
              <a:xfrm>
                <a:off x="442800" y="1864800"/>
                <a:ext cx="9068400" cy="1566000"/>
              </a:xfrm>
              <a:prstGeom prst="rect">
                <a:avLst/>
              </a:prstGeom>
            </p:spPr>
          </p:pic>
        </mc:Fallback>
      </mc:AlternateContent>
      <p:sp>
        <p:nvSpPr>
          <p:cNvPr id="86" name="직사각형 85">
            <a:extLst>
              <a:ext uri="{FF2B5EF4-FFF2-40B4-BE49-F238E27FC236}">
                <a16:creationId xmlns:a16="http://schemas.microsoft.com/office/drawing/2014/main" id="{06A57C3E-849B-4431-B255-4334682D9532}"/>
              </a:ext>
            </a:extLst>
          </p:cNvPr>
          <p:cNvSpPr/>
          <p:nvPr/>
        </p:nvSpPr>
        <p:spPr>
          <a:xfrm>
            <a:off x="2831304" y="1941714"/>
            <a:ext cx="936333" cy="322531"/>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순서도: 연결자 88">
            <a:extLst>
              <a:ext uri="{FF2B5EF4-FFF2-40B4-BE49-F238E27FC236}">
                <a16:creationId xmlns:a16="http://schemas.microsoft.com/office/drawing/2014/main" id="{0CDA45EE-8D8C-4F05-8092-020C2ED7405F}"/>
              </a:ext>
            </a:extLst>
          </p:cNvPr>
          <p:cNvSpPr/>
          <p:nvPr/>
        </p:nvSpPr>
        <p:spPr bwMode="auto">
          <a:xfrm>
            <a:off x="2748941" y="1867797"/>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A</a:t>
            </a:r>
            <a:endParaRPr lang="ko-KR" altLang="en-US" sz="800" b="1" kern="0" dirty="0">
              <a:solidFill>
                <a:srgbClr val="FFFFFF"/>
              </a:solidFill>
              <a:latin typeface="Arial" panose="020B0604020202020204" pitchFamily="34" charset="0"/>
              <a:cs typeface="Arial" panose="020B0604020202020204" pitchFamily="34" charset="0"/>
            </a:endParaRPr>
          </a:p>
        </p:txBody>
      </p:sp>
      <p:sp>
        <p:nvSpPr>
          <p:cNvPr id="92" name="직사각형 91">
            <a:extLst>
              <a:ext uri="{FF2B5EF4-FFF2-40B4-BE49-F238E27FC236}">
                <a16:creationId xmlns:a16="http://schemas.microsoft.com/office/drawing/2014/main" id="{BA80AB68-8135-45D8-A155-E94C19F89422}"/>
              </a:ext>
            </a:extLst>
          </p:cNvPr>
          <p:cNvSpPr/>
          <p:nvPr/>
        </p:nvSpPr>
        <p:spPr>
          <a:xfrm>
            <a:off x="7283400" y="1959774"/>
            <a:ext cx="936332" cy="252966"/>
          </a:xfrm>
          <a:prstGeom prst="rect">
            <a:avLst/>
          </a:prstGeom>
          <a:noFill/>
          <a:ln w="19050">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순서도: 연결자 92">
            <a:extLst>
              <a:ext uri="{FF2B5EF4-FFF2-40B4-BE49-F238E27FC236}">
                <a16:creationId xmlns:a16="http://schemas.microsoft.com/office/drawing/2014/main" id="{CD5B32CD-24BA-4DAE-B5E5-EB392CEC68D2}"/>
              </a:ext>
            </a:extLst>
          </p:cNvPr>
          <p:cNvSpPr/>
          <p:nvPr/>
        </p:nvSpPr>
        <p:spPr bwMode="auto">
          <a:xfrm>
            <a:off x="7211400" y="1882511"/>
            <a:ext cx="144000" cy="144000"/>
          </a:xfrm>
          <a:prstGeom prst="flowChartConnector">
            <a:avLst/>
          </a:prstGeom>
          <a:solidFill>
            <a:srgbClr val="483698"/>
          </a:solidFill>
          <a:ln w="9525" cap="flat" cmpd="sng" algn="ctr">
            <a:solidFill>
              <a:srgbClr val="48369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latin typeface="Arial" panose="020B0604020202020204" pitchFamily="34" charset="0"/>
                <a:cs typeface="Arial" panose="020B0604020202020204" pitchFamily="34" charset="0"/>
              </a:rPr>
              <a:t>B</a:t>
            </a:r>
            <a:endParaRPr lang="ko-KR" altLang="en-US" sz="800" b="1" kern="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94" name="차트 93">
                <a:extLst>
                  <a:ext uri="{FF2B5EF4-FFF2-40B4-BE49-F238E27FC236}">
                    <a16:creationId xmlns:a16="http://schemas.microsoft.com/office/drawing/2014/main" id="{00529275-5846-4106-86A3-2DB08FED59D6}"/>
                  </a:ext>
                </a:extLst>
              </p:cNvPr>
              <p:cNvGraphicFramePr/>
              <p:nvPr/>
            </p:nvGraphicFramePr>
            <p:xfrm>
              <a:off x="597644" y="3449687"/>
              <a:ext cx="4355356" cy="899717"/>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4" name="차트 93">
                <a:extLst>
                  <a:ext uri="{FF2B5EF4-FFF2-40B4-BE49-F238E27FC236}">
                    <a16:creationId xmlns:a16="http://schemas.microsoft.com/office/drawing/2014/main" id="{00529275-5846-4106-86A3-2DB08FED59D6}"/>
                  </a:ext>
                </a:extLst>
              </p:cNvPr>
              <p:cNvPicPr>
                <a:picLocks noGrp="1" noRot="1" noChangeAspect="1" noMove="1" noResize="1" noEditPoints="1" noAdjustHandles="1" noChangeArrowheads="1" noChangeShapeType="1"/>
              </p:cNvPicPr>
              <p:nvPr/>
            </p:nvPicPr>
            <p:blipFill>
              <a:blip r:embed="rId6"/>
              <a:stretch>
                <a:fillRect/>
              </a:stretch>
            </p:blipFill>
            <p:spPr>
              <a:xfrm>
                <a:off x="597644" y="3449687"/>
                <a:ext cx="4355356" cy="89971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6" name="차트 95">
                <a:extLst>
                  <a:ext uri="{FF2B5EF4-FFF2-40B4-BE49-F238E27FC236}">
                    <a16:creationId xmlns:a16="http://schemas.microsoft.com/office/drawing/2014/main" id="{2D8D801D-F48A-4F34-BE9F-898CA155A2DE}"/>
                  </a:ext>
                </a:extLst>
              </p:cNvPr>
              <p:cNvGraphicFramePr/>
              <p:nvPr/>
            </p:nvGraphicFramePr>
            <p:xfrm>
              <a:off x="5087734" y="3456604"/>
              <a:ext cx="4333363" cy="892801"/>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6" name="차트 95">
                <a:extLst>
                  <a:ext uri="{FF2B5EF4-FFF2-40B4-BE49-F238E27FC236}">
                    <a16:creationId xmlns:a16="http://schemas.microsoft.com/office/drawing/2014/main" id="{2D8D801D-F48A-4F34-BE9F-898CA155A2DE}"/>
                  </a:ext>
                </a:extLst>
              </p:cNvPr>
              <p:cNvPicPr>
                <a:picLocks noGrp="1" noRot="1" noChangeAspect="1" noMove="1" noResize="1" noEditPoints="1" noAdjustHandles="1" noChangeArrowheads="1" noChangeShapeType="1"/>
              </p:cNvPicPr>
              <p:nvPr/>
            </p:nvPicPr>
            <p:blipFill>
              <a:blip r:embed="rId8"/>
              <a:stretch>
                <a:fillRect/>
              </a:stretch>
            </p:blipFill>
            <p:spPr>
              <a:xfrm>
                <a:off x="5087734" y="3456604"/>
                <a:ext cx="4333363" cy="892801"/>
              </a:xfrm>
              <a:prstGeom prst="rect">
                <a:avLst/>
              </a:prstGeom>
            </p:spPr>
          </p:pic>
        </mc:Fallback>
      </mc:AlternateContent>
      <p:sp>
        <p:nvSpPr>
          <p:cNvPr id="73" name="직사각형 72">
            <a:extLst>
              <a:ext uri="{FF2B5EF4-FFF2-40B4-BE49-F238E27FC236}">
                <a16:creationId xmlns:a16="http://schemas.microsoft.com/office/drawing/2014/main" id="{F4FC0180-33F1-400D-A384-3DC9E9CDDDE6}"/>
              </a:ext>
            </a:extLst>
          </p:cNvPr>
          <p:cNvSpPr/>
          <p:nvPr/>
        </p:nvSpPr>
        <p:spPr>
          <a:xfrm>
            <a:off x="2831304" y="3695036"/>
            <a:ext cx="928187" cy="335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74" name="순서도: 연결자 73">
            <a:extLst>
              <a:ext uri="{FF2B5EF4-FFF2-40B4-BE49-F238E27FC236}">
                <a16:creationId xmlns:a16="http://schemas.microsoft.com/office/drawing/2014/main" id="{007AFE53-633C-4145-B385-200C635CFC8B}"/>
              </a:ext>
            </a:extLst>
          </p:cNvPr>
          <p:cNvSpPr/>
          <p:nvPr/>
        </p:nvSpPr>
        <p:spPr bwMode="auto">
          <a:xfrm>
            <a:off x="2753618" y="36075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79" name="직사각형 78">
            <a:extLst>
              <a:ext uri="{FF2B5EF4-FFF2-40B4-BE49-F238E27FC236}">
                <a16:creationId xmlns:a16="http://schemas.microsoft.com/office/drawing/2014/main" id="{E1C45B5F-462A-4CC5-B81E-FA911E0441C5}"/>
              </a:ext>
            </a:extLst>
          </p:cNvPr>
          <p:cNvSpPr/>
          <p:nvPr/>
        </p:nvSpPr>
        <p:spPr>
          <a:xfrm>
            <a:off x="7322802" y="3565497"/>
            <a:ext cx="928187" cy="1860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0" name="순서도: 연결자 79">
            <a:extLst>
              <a:ext uri="{FF2B5EF4-FFF2-40B4-BE49-F238E27FC236}">
                <a16:creationId xmlns:a16="http://schemas.microsoft.com/office/drawing/2014/main" id="{C7EFFC2F-BB11-412C-B060-CA5E72238CDA}"/>
              </a:ext>
            </a:extLst>
          </p:cNvPr>
          <p:cNvSpPr/>
          <p:nvPr/>
        </p:nvSpPr>
        <p:spPr bwMode="auto">
          <a:xfrm>
            <a:off x="7245116" y="34780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81" name="직사각형 80">
            <a:extLst>
              <a:ext uri="{FF2B5EF4-FFF2-40B4-BE49-F238E27FC236}">
                <a16:creationId xmlns:a16="http://schemas.microsoft.com/office/drawing/2014/main" id="{4543382C-CC8B-4829-8229-20C6A206DD5D}"/>
              </a:ext>
            </a:extLst>
          </p:cNvPr>
          <p:cNvSpPr/>
          <p:nvPr/>
        </p:nvSpPr>
        <p:spPr>
          <a:xfrm>
            <a:off x="640956" y="4464000"/>
            <a:ext cx="4307952"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2" name="순서도: 연결자 81">
            <a:extLst>
              <a:ext uri="{FF2B5EF4-FFF2-40B4-BE49-F238E27FC236}">
                <a16:creationId xmlns:a16="http://schemas.microsoft.com/office/drawing/2014/main" id="{739DE167-2629-4E8F-A0CC-B85DE868EE4B}"/>
              </a:ext>
            </a:extLst>
          </p:cNvPr>
          <p:cNvSpPr/>
          <p:nvPr/>
        </p:nvSpPr>
        <p:spPr bwMode="auto">
          <a:xfrm>
            <a:off x="568954" y="4399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83" name="직사각형 82">
            <a:extLst>
              <a:ext uri="{FF2B5EF4-FFF2-40B4-BE49-F238E27FC236}">
                <a16:creationId xmlns:a16="http://schemas.microsoft.com/office/drawing/2014/main" id="{C197CEC7-2B7A-4696-956B-97AA0F21E2E1}"/>
              </a:ext>
            </a:extLst>
          </p:cNvPr>
          <p:cNvSpPr/>
          <p:nvPr/>
        </p:nvSpPr>
        <p:spPr>
          <a:xfrm>
            <a:off x="5067300" y="4450394"/>
            <a:ext cx="4362450" cy="77956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84" name="순서도: 연결자 83">
            <a:extLst>
              <a:ext uri="{FF2B5EF4-FFF2-40B4-BE49-F238E27FC236}">
                <a16:creationId xmlns:a16="http://schemas.microsoft.com/office/drawing/2014/main" id="{EC237711-9FB7-41DD-8D5C-788223C0C791}"/>
              </a:ext>
            </a:extLst>
          </p:cNvPr>
          <p:cNvSpPr/>
          <p:nvPr/>
        </p:nvSpPr>
        <p:spPr bwMode="auto">
          <a:xfrm>
            <a:off x="4995481" y="43884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
        <p:nvSpPr>
          <p:cNvPr id="51" name="TextBox 50">
            <a:extLst>
              <a:ext uri="{FF2B5EF4-FFF2-40B4-BE49-F238E27FC236}">
                <a16:creationId xmlns:a16="http://schemas.microsoft.com/office/drawing/2014/main" id="{C707328D-0310-4F09-B0E0-6E3587D3D33B}"/>
              </a:ext>
            </a:extLst>
          </p:cNvPr>
          <p:cNvSpPr txBox="1"/>
          <p:nvPr/>
        </p:nvSpPr>
        <p:spPr>
          <a:xfrm>
            <a:off x="662400" y="6138900"/>
            <a:ext cx="7733964"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RA</a:t>
            </a:r>
            <a:r>
              <a:rPr lang="ko-KR" altLang="en-US" sz="600" dirty="0">
                <a:solidFill>
                  <a:srgbClr val="000000"/>
                </a:solidFill>
                <a:latin typeface="Arial" panose="020B0604020202020204" pitchFamily="34" charset="0"/>
                <a:ea typeface="맑은 고딕"/>
                <a:cs typeface="Arial" panose="020B0604020202020204" pitchFamily="34" charset="0"/>
              </a:rPr>
              <a:t>양면의 경우 </a:t>
            </a:r>
            <a:r>
              <a:rPr lang="en-US" altLang="ko-KR" sz="600" dirty="0">
                <a:solidFill>
                  <a:srgbClr val="000000"/>
                </a:solidFill>
                <a:latin typeface="Arial" panose="020B0604020202020204" pitchFamily="34" charset="0"/>
                <a:ea typeface="맑은 고딕"/>
                <a:cs typeface="Arial" panose="020B0604020202020204" pitchFamily="34" charset="0"/>
              </a:rPr>
              <a:t>2020</a:t>
            </a:r>
            <a:r>
              <a:rPr lang="ko-KR" altLang="en-US" sz="600" dirty="0">
                <a:solidFill>
                  <a:srgbClr val="000000"/>
                </a:solidFill>
                <a:latin typeface="Arial" panose="020B0604020202020204" pitchFamily="34" charset="0"/>
                <a:ea typeface="맑은 고딕"/>
                <a:cs typeface="Arial" panose="020B0604020202020204" pitchFamily="34" charset="0"/>
              </a:rPr>
              <a:t>년부터 매출액이 발생하지 않아 별도로 분석하지 않음</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56" name="차트 55">
                <a:extLst>
                  <a:ext uri="{FF2B5EF4-FFF2-40B4-BE49-F238E27FC236}">
                    <a16:creationId xmlns:a16="http://schemas.microsoft.com/office/drawing/2014/main" id="{26206181-88D6-4208-90DA-4DA1CFCD2380}"/>
                  </a:ext>
                </a:extLst>
              </p:cNvPr>
              <p:cNvGraphicFramePr/>
              <p:nvPr/>
            </p:nvGraphicFramePr>
            <p:xfrm>
              <a:off x="640954" y="4454827"/>
              <a:ext cx="4307952" cy="77956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6" name="차트 55">
                <a:extLst>
                  <a:ext uri="{FF2B5EF4-FFF2-40B4-BE49-F238E27FC236}">
                    <a16:creationId xmlns:a16="http://schemas.microsoft.com/office/drawing/2014/main" id="{26206181-88D6-4208-90DA-4DA1CFCD2380}"/>
                  </a:ext>
                </a:extLst>
              </p:cNvPr>
              <p:cNvPicPr>
                <a:picLocks noGrp="1" noRot="1" noChangeAspect="1" noMove="1" noResize="1" noEditPoints="1" noAdjustHandles="1" noChangeArrowheads="1" noChangeShapeType="1"/>
              </p:cNvPicPr>
              <p:nvPr/>
            </p:nvPicPr>
            <p:blipFill>
              <a:blip r:embed="rId10"/>
              <a:stretch>
                <a:fillRect/>
              </a:stretch>
            </p:blipFill>
            <p:spPr>
              <a:xfrm>
                <a:off x="640954" y="4454827"/>
                <a:ext cx="4307952" cy="77956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7" name="차트 56">
                <a:extLst>
                  <a:ext uri="{FF2B5EF4-FFF2-40B4-BE49-F238E27FC236}">
                    <a16:creationId xmlns:a16="http://schemas.microsoft.com/office/drawing/2014/main" id="{6D9FC3AF-D721-496E-AECE-CE08D31155D7}"/>
                  </a:ext>
                </a:extLst>
              </p:cNvPr>
              <p:cNvGraphicFramePr/>
              <p:nvPr/>
            </p:nvGraphicFramePr>
            <p:xfrm>
              <a:off x="5067300" y="4464000"/>
              <a:ext cx="4362449" cy="765958"/>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7" name="차트 56">
                <a:extLst>
                  <a:ext uri="{FF2B5EF4-FFF2-40B4-BE49-F238E27FC236}">
                    <a16:creationId xmlns:a16="http://schemas.microsoft.com/office/drawing/2014/main" id="{6D9FC3AF-D721-496E-AECE-CE08D31155D7}"/>
                  </a:ext>
                </a:extLst>
              </p:cNvPr>
              <p:cNvPicPr>
                <a:picLocks noGrp="1" noRot="1" noChangeAspect="1" noMove="1" noResize="1" noEditPoints="1" noAdjustHandles="1" noChangeArrowheads="1" noChangeShapeType="1"/>
              </p:cNvPicPr>
              <p:nvPr/>
            </p:nvPicPr>
            <p:blipFill>
              <a:blip r:embed="rId12"/>
              <a:stretch>
                <a:fillRect/>
              </a:stretch>
            </p:blipFill>
            <p:spPr>
              <a:xfrm>
                <a:off x="5067300" y="4464000"/>
                <a:ext cx="4362449" cy="765958"/>
              </a:xfrm>
              <a:prstGeom prst="rect">
                <a:avLst/>
              </a:prstGeom>
            </p:spPr>
          </p:pic>
        </mc:Fallback>
      </mc:AlternateContent>
      <p:sp>
        <p:nvSpPr>
          <p:cNvPr id="59" name="직사각형 58">
            <a:extLst>
              <a:ext uri="{FF2B5EF4-FFF2-40B4-BE49-F238E27FC236}">
                <a16:creationId xmlns:a16="http://schemas.microsoft.com/office/drawing/2014/main" id="{E86CE83E-A528-4D70-BB50-3336302E3CD1}"/>
              </a:ext>
            </a:extLst>
          </p:cNvPr>
          <p:cNvSpPr/>
          <p:nvPr/>
        </p:nvSpPr>
        <p:spPr>
          <a:xfrm>
            <a:off x="651277"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0" name="순서도: 연결자 59">
            <a:extLst>
              <a:ext uri="{FF2B5EF4-FFF2-40B4-BE49-F238E27FC236}">
                <a16:creationId xmlns:a16="http://schemas.microsoft.com/office/drawing/2014/main" id="{56C978D7-1F67-49AC-A4C4-FD726C2C32B0}"/>
              </a:ext>
            </a:extLst>
          </p:cNvPr>
          <p:cNvSpPr/>
          <p:nvPr/>
        </p:nvSpPr>
        <p:spPr bwMode="auto">
          <a:xfrm>
            <a:off x="590400"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61" name="직사각형 60">
            <a:extLst>
              <a:ext uri="{FF2B5EF4-FFF2-40B4-BE49-F238E27FC236}">
                <a16:creationId xmlns:a16="http://schemas.microsoft.com/office/drawing/2014/main" id="{BF95D0D8-9252-49FE-98B9-5E99A8CC3DB6}"/>
              </a:ext>
            </a:extLst>
          </p:cNvPr>
          <p:cNvSpPr/>
          <p:nvPr/>
        </p:nvSpPr>
        <p:spPr>
          <a:xfrm>
            <a:off x="2877749" y="5379678"/>
            <a:ext cx="2075249"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2" name="순서도: 연결자 61">
            <a:extLst>
              <a:ext uri="{FF2B5EF4-FFF2-40B4-BE49-F238E27FC236}">
                <a16:creationId xmlns:a16="http://schemas.microsoft.com/office/drawing/2014/main" id="{54099DF8-3FC8-4F4C-BFCA-41F83DCC43F7}"/>
              </a:ext>
            </a:extLst>
          </p:cNvPr>
          <p:cNvSpPr/>
          <p:nvPr/>
        </p:nvSpPr>
        <p:spPr bwMode="auto">
          <a:xfrm>
            <a:off x="2809496"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65" name="직사각형 64">
            <a:extLst>
              <a:ext uri="{FF2B5EF4-FFF2-40B4-BE49-F238E27FC236}">
                <a16:creationId xmlns:a16="http://schemas.microsoft.com/office/drawing/2014/main" id="{719F7AC0-E058-469C-8FA6-205140A3EAC9}"/>
              </a:ext>
            </a:extLst>
          </p:cNvPr>
          <p:cNvSpPr/>
          <p:nvPr/>
        </p:nvSpPr>
        <p:spPr>
          <a:xfrm>
            <a:off x="5079244" y="5379679"/>
            <a:ext cx="2109350"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6" name="순서도: 연결자 65">
            <a:extLst>
              <a:ext uri="{FF2B5EF4-FFF2-40B4-BE49-F238E27FC236}">
                <a16:creationId xmlns:a16="http://schemas.microsoft.com/office/drawing/2014/main" id="{A7C51F5D-C400-4247-9922-82E8B2671565}"/>
              </a:ext>
            </a:extLst>
          </p:cNvPr>
          <p:cNvSpPr/>
          <p:nvPr/>
        </p:nvSpPr>
        <p:spPr bwMode="auto">
          <a:xfrm>
            <a:off x="5018367"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67" name="직사각형 66">
            <a:extLst>
              <a:ext uri="{FF2B5EF4-FFF2-40B4-BE49-F238E27FC236}">
                <a16:creationId xmlns:a16="http://schemas.microsoft.com/office/drawing/2014/main" id="{1C6035D4-E5EE-4AB0-83A2-424586BAE87D}"/>
              </a:ext>
            </a:extLst>
          </p:cNvPr>
          <p:cNvSpPr/>
          <p:nvPr/>
        </p:nvSpPr>
        <p:spPr>
          <a:xfrm>
            <a:off x="7305716" y="5379678"/>
            <a:ext cx="2124034" cy="75442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68" name="순서도: 연결자 67">
            <a:extLst>
              <a:ext uri="{FF2B5EF4-FFF2-40B4-BE49-F238E27FC236}">
                <a16:creationId xmlns:a16="http://schemas.microsoft.com/office/drawing/2014/main" id="{337393AB-7FF4-4282-AF43-F8F13899A0FD}"/>
              </a:ext>
            </a:extLst>
          </p:cNvPr>
          <p:cNvSpPr/>
          <p:nvPr/>
        </p:nvSpPr>
        <p:spPr bwMode="auto">
          <a:xfrm>
            <a:off x="7237463" y="534240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p:sp>
        <p:nvSpPr>
          <p:cNvPr id="88" name="직사각형 87">
            <a:extLst>
              <a:ext uri="{FF2B5EF4-FFF2-40B4-BE49-F238E27FC236}">
                <a16:creationId xmlns:a16="http://schemas.microsoft.com/office/drawing/2014/main" id="{EABC1B95-DE7B-4971-8938-D19CFB07AC79}"/>
              </a:ext>
            </a:extLst>
          </p:cNvPr>
          <p:cNvSpPr/>
          <p:nvPr/>
        </p:nvSpPr>
        <p:spPr>
          <a:xfrm>
            <a:off x="857688" y="4801273"/>
            <a:ext cx="1104461" cy="2006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0" name="순서도: 연결자 89">
            <a:extLst>
              <a:ext uri="{FF2B5EF4-FFF2-40B4-BE49-F238E27FC236}">
                <a16:creationId xmlns:a16="http://schemas.microsoft.com/office/drawing/2014/main" id="{21C2A8D6-518C-4CF5-935E-A51B4D6AC789}"/>
              </a:ext>
            </a:extLst>
          </p:cNvPr>
          <p:cNvSpPr/>
          <p:nvPr/>
        </p:nvSpPr>
        <p:spPr bwMode="auto">
          <a:xfrm>
            <a:off x="785691" y="472640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ㄱ</a:t>
            </a:r>
            <a:endParaRPr lang="ko-KR" altLang="en-US" sz="800" b="1" kern="0" dirty="0">
              <a:solidFill>
                <a:srgbClr val="FFFFFF"/>
              </a:solidFill>
              <a:cs typeface="Arial" panose="020B0604020202020204" pitchFamily="34" charset="0"/>
            </a:endParaRPr>
          </a:p>
        </p:txBody>
      </p:sp>
      <p:sp>
        <p:nvSpPr>
          <p:cNvPr id="103" name="직사각형 102">
            <a:extLst>
              <a:ext uri="{FF2B5EF4-FFF2-40B4-BE49-F238E27FC236}">
                <a16:creationId xmlns:a16="http://schemas.microsoft.com/office/drawing/2014/main" id="{00154CB0-F137-407F-91A0-44D699A0EE6A}"/>
              </a:ext>
            </a:extLst>
          </p:cNvPr>
          <p:cNvSpPr/>
          <p:nvPr/>
        </p:nvSpPr>
        <p:spPr>
          <a:xfrm>
            <a:off x="2234554" y="4541534"/>
            <a:ext cx="1130945" cy="367015"/>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04" name="순서도: 연결자 103">
            <a:extLst>
              <a:ext uri="{FF2B5EF4-FFF2-40B4-BE49-F238E27FC236}">
                <a16:creationId xmlns:a16="http://schemas.microsoft.com/office/drawing/2014/main" id="{C78EA783-BBC2-4379-9E48-8F0CE9E5C4A6}"/>
              </a:ext>
            </a:extLst>
          </p:cNvPr>
          <p:cNvSpPr/>
          <p:nvPr/>
        </p:nvSpPr>
        <p:spPr bwMode="auto">
          <a:xfrm>
            <a:off x="2162895" y="4464839"/>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ㄴ</a:t>
            </a:r>
            <a:endParaRPr lang="ko-KR" altLang="en-US" sz="800" b="1" kern="0" dirty="0">
              <a:solidFill>
                <a:srgbClr val="FFFFFF"/>
              </a:solidFill>
              <a:cs typeface="Arial" panose="020B0604020202020204" pitchFamily="34" charset="0"/>
            </a:endParaRPr>
          </a:p>
        </p:txBody>
      </p:sp>
      <p:sp>
        <p:nvSpPr>
          <p:cNvPr id="115" name="직사각형 114">
            <a:extLst>
              <a:ext uri="{FF2B5EF4-FFF2-40B4-BE49-F238E27FC236}">
                <a16:creationId xmlns:a16="http://schemas.microsoft.com/office/drawing/2014/main" id="{9D191935-B300-4194-B9FC-F65271FEFBE7}"/>
              </a:ext>
            </a:extLst>
          </p:cNvPr>
          <p:cNvSpPr/>
          <p:nvPr/>
        </p:nvSpPr>
        <p:spPr>
          <a:xfrm>
            <a:off x="5366784" y="4515523"/>
            <a:ext cx="1672191" cy="200631"/>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6" name="순서도: 연결자 115">
            <a:extLst>
              <a:ext uri="{FF2B5EF4-FFF2-40B4-BE49-F238E27FC236}">
                <a16:creationId xmlns:a16="http://schemas.microsoft.com/office/drawing/2014/main" id="{A259E259-FA7B-4720-928B-509267A2DA4E}"/>
              </a:ext>
            </a:extLst>
          </p:cNvPr>
          <p:cNvSpPr/>
          <p:nvPr/>
        </p:nvSpPr>
        <p:spPr bwMode="auto">
          <a:xfrm>
            <a:off x="5294787" y="444065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ㄷ</a:t>
            </a:r>
            <a:endParaRPr lang="ko-KR" altLang="en-US" sz="800" b="1" kern="0" dirty="0">
              <a:solidFill>
                <a:srgbClr val="FFFFFF"/>
              </a:solidFill>
              <a:cs typeface="Arial" panose="020B0604020202020204" pitchFamily="34" charset="0"/>
            </a:endParaRPr>
          </a:p>
        </p:txBody>
      </p:sp>
      <p:sp>
        <p:nvSpPr>
          <p:cNvPr id="118" name="직사각형 117">
            <a:extLst>
              <a:ext uri="{FF2B5EF4-FFF2-40B4-BE49-F238E27FC236}">
                <a16:creationId xmlns:a16="http://schemas.microsoft.com/office/drawing/2014/main" id="{D6902615-122B-46BE-BB89-0F12837A579E}"/>
              </a:ext>
            </a:extLst>
          </p:cNvPr>
          <p:cNvSpPr/>
          <p:nvPr/>
        </p:nvSpPr>
        <p:spPr>
          <a:xfrm>
            <a:off x="7443420" y="4625355"/>
            <a:ext cx="1700580" cy="342886"/>
          </a:xfrm>
          <a:prstGeom prst="rect">
            <a:avLst/>
          </a:prstGeom>
          <a:noFill/>
          <a:ln>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19" name="순서도: 연결자 118">
            <a:extLst>
              <a:ext uri="{FF2B5EF4-FFF2-40B4-BE49-F238E27FC236}">
                <a16:creationId xmlns:a16="http://schemas.microsoft.com/office/drawing/2014/main" id="{787459AB-CF8F-4CF7-BDFF-222D8F86F0CE}"/>
              </a:ext>
            </a:extLst>
          </p:cNvPr>
          <p:cNvSpPr/>
          <p:nvPr/>
        </p:nvSpPr>
        <p:spPr bwMode="auto">
          <a:xfrm>
            <a:off x="7371761" y="4548659"/>
            <a:ext cx="142956" cy="143789"/>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ko-KR" altLang="en-US" sz="800" b="1" kern="0" dirty="0" err="1">
                <a:solidFill>
                  <a:srgbClr val="FFFFFF"/>
                </a:solidFill>
                <a:cs typeface="Arial" panose="020B0604020202020204" pitchFamily="34" charset="0"/>
              </a:rPr>
              <a:t>ㄹ</a:t>
            </a:r>
            <a:endParaRPr lang="ko-KR" altLang="en-US" sz="800" b="1" kern="0" dirty="0">
              <a:solidFill>
                <a:srgbClr val="FFFFFF"/>
              </a:solidFill>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21" name="차트 120">
                <a:extLst>
                  <a:ext uri="{FF2B5EF4-FFF2-40B4-BE49-F238E27FC236}">
                    <a16:creationId xmlns:a16="http://schemas.microsoft.com/office/drawing/2014/main" id="{1F1FD69D-216C-414E-8006-3C4AFF04DFDB}"/>
                  </a:ext>
                </a:extLst>
              </p:cNvPr>
              <p:cNvGraphicFramePr/>
              <p:nvPr/>
            </p:nvGraphicFramePr>
            <p:xfrm>
              <a:off x="643138" y="5378893"/>
              <a:ext cx="2141924" cy="760008"/>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21" name="차트 120">
                <a:extLst>
                  <a:ext uri="{FF2B5EF4-FFF2-40B4-BE49-F238E27FC236}">
                    <a16:creationId xmlns:a16="http://schemas.microsoft.com/office/drawing/2014/main" id="{1F1FD69D-216C-414E-8006-3C4AFF04DFDB}"/>
                  </a:ext>
                </a:extLst>
              </p:cNvPr>
              <p:cNvPicPr>
                <a:picLocks noGrp="1" noRot="1" noChangeAspect="1" noMove="1" noResize="1" noEditPoints="1" noAdjustHandles="1" noChangeArrowheads="1" noChangeShapeType="1"/>
              </p:cNvPicPr>
              <p:nvPr/>
            </p:nvPicPr>
            <p:blipFill>
              <a:blip r:embed="rId14"/>
              <a:stretch>
                <a:fillRect/>
              </a:stretch>
            </p:blipFill>
            <p:spPr>
              <a:xfrm>
                <a:off x="643138" y="5378893"/>
                <a:ext cx="2141924" cy="76000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2" name="차트 121">
                <a:extLst>
                  <a:ext uri="{FF2B5EF4-FFF2-40B4-BE49-F238E27FC236}">
                    <a16:creationId xmlns:a16="http://schemas.microsoft.com/office/drawing/2014/main" id="{360EEB86-6D3B-4556-9D29-4C0A9E1FACE8}"/>
                  </a:ext>
                </a:extLst>
              </p:cNvPr>
              <p:cNvGraphicFramePr/>
              <p:nvPr/>
            </p:nvGraphicFramePr>
            <p:xfrm>
              <a:off x="5079245" y="5378892"/>
              <a:ext cx="2109350" cy="760007"/>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122" name="차트 121">
                <a:extLst>
                  <a:ext uri="{FF2B5EF4-FFF2-40B4-BE49-F238E27FC236}">
                    <a16:creationId xmlns:a16="http://schemas.microsoft.com/office/drawing/2014/main" id="{360EEB86-6D3B-4556-9D29-4C0A9E1FACE8}"/>
                  </a:ext>
                </a:extLst>
              </p:cNvPr>
              <p:cNvPicPr>
                <a:picLocks noGrp="1" noRot="1" noChangeAspect="1" noMove="1" noResize="1" noEditPoints="1" noAdjustHandles="1" noChangeArrowheads="1" noChangeShapeType="1"/>
              </p:cNvPicPr>
              <p:nvPr/>
            </p:nvPicPr>
            <p:blipFill>
              <a:blip r:embed="rId16"/>
              <a:stretch>
                <a:fillRect/>
              </a:stretch>
            </p:blipFill>
            <p:spPr>
              <a:xfrm>
                <a:off x="5079245" y="5378892"/>
                <a:ext cx="2109350" cy="76000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3" name="차트 122">
                <a:extLst>
                  <a:ext uri="{FF2B5EF4-FFF2-40B4-BE49-F238E27FC236}">
                    <a16:creationId xmlns:a16="http://schemas.microsoft.com/office/drawing/2014/main" id="{AEA91A54-D358-45D9-A1F6-63B670C6EE03}"/>
                  </a:ext>
                </a:extLst>
              </p:cNvPr>
              <p:cNvGraphicFramePr/>
              <p:nvPr/>
            </p:nvGraphicFramePr>
            <p:xfrm>
              <a:off x="2881865" y="5365104"/>
              <a:ext cx="2067041" cy="768996"/>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123" name="차트 122">
                <a:extLst>
                  <a:ext uri="{FF2B5EF4-FFF2-40B4-BE49-F238E27FC236}">
                    <a16:creationId xmlns:a16="http://schemas.microsoft.com/office/drawing/2014/main" id="{AEA91A54-D358-45D9-A1F6-63B670C6EE03}"/>
                  </a:ext>
                </a:extLst>
              </p:cNvPr>
              <p:cNvPicPr>
                <a:picLocks noGrp="1" noRot="1" noChangeAspect="1" noMove="1" noResize="1" noEditPoints="1" noAdjustHandles="1" noChangeArrowheads="1" noChangeShapeType="1"/>
              </p:cNvPicPr>
              <p:nvPr/>
            </p:nvPicPr>
            <p:blipFill>
              <a:blip r:embed="rId18"/>
              <a:stretch>
                <a:fillRect/>
              </a:stretch>
            </p:blipFill>
            <p:spPr>
              <a:xfrm>
                <a:off x="2881865" y="5365104"/>
                <a:ext cx="2067041" cy="76899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4" name="차트 123">
                <a:extLst>
                  <a:ext uri="{FF2B5EF4-FFF2-40B4-BE49-F238E27FC236}">
                    <a16:creationId xmlns:a16="http://schemas.microsoft.com/office/drawing/2014/main" id="{8BBCEF53-21DB-4712-99C1-E05BBD8E5479}"/>
                  </a:ext>
                </a:extLst>
              </p:cNvPr>
              <p:cNvGraphicFramePr/>
              <p:nvPr/>
            </p:nvGraphicFramePr>
            <p:xfrm>
              <a:off x="7298767" y="5368636"/>
              <a:ext cx="2130983" cy="770263"/>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124" name="차트 123">
                <a:extLst>
                  <a:ext uri="{FF2B5EF4-FFF2-40B4-BE49-F238E27FC236}">
                    <a16:creationId xmlns:a16="http://schemas.microsoft.com/office/drawing/2014/main" id="{8BBCEF53-21DB-4712-99C1-E05BBD8E5479}"/>
                  </a:ext>
                </a:extLst>
              </p:cNvPr>
              <p:cNvPicPr>
                <a:picLocks noGrp="1" noRot="1" noChangeAspect="1" noMove="1" noResize="1" noEditPoints="1" noAdjustHandles="1" noChangeArrowheads="1" noChangeShapeType="1"/>
              </p:cNvPicPr>
              <p:nvPr/>
            </p:nvPicPr>
            <p:blipFill>
              <a:blip r:embed="rId20"/>
              <a:stretch>
                <a:fillRect/>
              </a:stretch>
            </p:blipFill>
            <p:spPr>
              <a:xfrm>
                <a:off x="7298767" y="5368636"/>
                <a:ext cx="2130983" cy="770263"/>
              </a:xfrm>
              <a:prstGeom prst="rect">
                <a:avLst/>
              </a:prstGeom>
            </p:spPr>
          </p:pic>
        </mc:Fallback>
      </mc:AlternateContent>
      <p:sp>
        <p:nvSpPr>
          <p:cNvPr id="49" name="TextBox 48">
            <a:extLst>
              <a:ext uri="{FF2B5EF4-FFF2-40B4-BE49-F238E27FC236}">
                <a16:creationId xmlns:a16="http://schemas.microsoft.com/office/drawing/2014/main" id="{9480E7F4-6BFD-4001-A0A6-D2287FBE454F}"/>
              </a:ext>
            </a:extLst>
          </p:cNvPr>
          <p:cNvSpPr txBox="1"/>
          <p:nvPr/>
        </p:nvSpPr>
        <p:spPr>
          <a:xfrm>
            <a:off x="5067300" y="1577864"/>
            <a:ext cx="4180985" cy="246221"/>
          </a:xfrm>
          <a:prstGeom prst="rect">
            <a:avLst/>
          </a:prstGeom>
          <a:noFill/>
        </p:spPr>
        <p:txBody>
          <a:bodyPr wrap="square" lIns="0" tIns="0" rIns="0" bIns="0">
            <a:spAutoFit/>
          </a:bodyPr>
          <a:lstStyle/>
          <a:p>
            <a:pPr algn="r"/>
            <a:r>
              <a:rPr lang="en-US" altLang="ko-KR" sz="800" dirty="0"/>
              <a:t>(</a:t>
            </a:r>
            <a:r>
              <a:rPr lang="ko-KR" altLang="en-US" sz="800" dirty="0"/>
              <a:t>단위 </a:t>
            </a:r>
            <a:r>
              <a:rPr lang="en-US" altLang="ko-KR" sz="800" dirty="0"/>
              <a:t>: KRW m)</a:t>
            </a:r>
          </a:p>
          <a:p>
            <a:pPr algn="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4420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39381E44-B3F1-4FB5-8A24-1526C8F08A0A}"/>
              </a:ext>
            </a:extLst>
          </p:cNvPr>
          <p:cNvGraphicFramePr>
            <a:graphicFrameLocks noGrp="1"/>
          </p:cNvGraphicFramePr>
          <p:nvPr/>
        </p:nvGraphicFramePr>
        <p:xfrm>
          <a:off x="601201" y="1515600"/>
          <a:ext cx="3761793" cy="2880000"/>
        </p:xfrm>
        <a:graphic>
          <a:graphicData uri="http://schemas.openxmlformats.org/drawingml/2006/table">
            <a:tbl>
              <a:tblPr/>
              <a:tblGrid>
                <a:gridCol w="237133">
                  <a:extLst>
                    <a:ext uri="{9D8B030D-6E8A-4147-A177-3AD203B41FA5}">
                      <a16:colId xmlns:a16="http://schemas.microsoft.com/office/drawing/2014/main" val="3235225168"/>
                    </a:ext>
                  </a:extLst>
                </a:gridCol>
                <a:gridCol w="1778498">
                  <a:extLst>
                    <a:ext uri="{9D8B030D-6E8A-4147-A177-3AD203B41FA5}">
                      <a16:colId xmlns:a16="http://schemas.microsoft.com/office/drawing/2014/main" val="3674942727"/>
                    </a:ext>
                  </a:extLst>
                </a:gridCol>
                <a:gridCol w="582054">
                  <a:extLst>
                    <a:ext uri="{9D8B030D-6E8A-4147-A177-3AD203B41FA5}">
                      <a16:colId xmlns:a16="http://schemas.microsoft.com/office/drawing/2014/main" val="1717604462"/>
                    </a:ext>
                  </a:extLst>
                </a:gridCol>
                <a:gridCol w="582054">
                  <a:extLst>
                    <a:ext uri="{9D8B030D-6E8A-4147-A177-3AD203B41FA5}">
                      <a16:colId xmlns:a16="http://schemas.microsoft.com/office/drawing/2014/main" val="827928871"/>
                    </a:ext>
                  </a:extLst>
                </a:gridCol>
                <a:gridCol w="582054">
                  <a:extLst>
                    <a:ext uri="{9D8B030D-6E8A-4147-A177-3AD203B41FA5}">
                      <a16:colId xmlns:a16="http://schemas.microsoft.com/office/drawing/2014/main" val="1636591035"/>
                    </a:ext>
                  </a:extLst>
                </a:gridCol>
              </a:tblGrid>
              <a:tr h="144000">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Revenue by customer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887673654"/>
                  </a:ext>
                </a:extLst>
              </a:tr>
              <a:tr h="144000">
                <a:tc gridSpan="2">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10733567"/>
                  </a:ext>
                </a:extLst>
              </a:tr>
              <a:tr h="144000">
                <a:tc gridSpan="2">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9534641"/>
                  </a:ext>
                </a:extLst>
              </a:tr>
              <a:tr h="144000">
                <a:tc gridSpan="2">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68,182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80,371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36518878"/>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Mflex</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1,776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2,231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37,452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46233953"/>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Avary</a:t>
                      </a:r>
                      <a:r>
                        <a:rPr lang="en-US" sz="800" b="0" i="0" u="none" strike="noStrike" dirty="0">
                          <a:solidFill>
                            <a:srgbClr val="000000"/>
                          </a:solidFill>
                          <a:effectLst/>
                          <a:latin typeface="Arial" panose="020B0604020202020204" pitchFamily="34" charset="0"/>
                          <a:ea typeface="맑은 고딕" panose="020B0503020000020004" pitchFamily="50" charset="-127"/>
                        </a:rPr>
                        <a:t> Holding (Shenzhen)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22,955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90748407"/>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Hongqisheng Precision Electronics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1,636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2,356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18,372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84598350"/>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Guangzhou Mop-Flex Electronics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12,165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18,876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7265515"/>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두영테크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8,710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9,935</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13,857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0728398"/>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영풍전자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14,150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13,043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9,179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49398672"/>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Compeq Technology (Huizhou)</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7,263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6,194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7501448"/>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에스아이플렉스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3,053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7,280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1063748"/>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인터플렉스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2,255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39218710"/>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Mflex Yanchen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2,428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4,705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39146589"/>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QingDing Precision Electronics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64037729"/>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비에이치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52291837"/>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뉴프렉스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2,248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3562816"/>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Unitech Printed Circuit Board</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6,003</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22490726"/>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대덕전자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1,414</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2,412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5618433"/>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4,945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40482608"/>
                  </a:ext>
                </a:extLst>
              </a:tr>
            </a:tbl>
          </a:graphicData>
        </a:graphic>
      </p:graphicFrame>
      <p:graphicFrame>
        <p:nvGraphicFramePr>
          <p:cNvPr id="22" name="표 21">
            <a:extLst>
              <a:ext uri="{FF2B5EF4-FFF2-40B4-BE49-F238E27FC236}">
                <a16:creationId xmlns:a16="http://schemas.microsoft.com/office/drawing/2014/main" id="{A3CFB01A-B8DF-4315-9181-A78A134F210E}"/>
              </a:ext>
            </a:extLst>
          </p:cNvPr>
          <p:cNvGraphicFramePr>
            <a:graphicFrameLocks noGrp="1"/>
          </p:cNvGraphicFramePr>
          <p:nvPr/>
        </p:nvGraphicFramePr>
        <p:xfrm>
          <a:off x="4486022" y="1515600"/>
          <a:ext cx="1702758" cy="2880000"/>
        </p:xfrm>
        <a:graphic>
          <a:graphicData uri="http://schemas.openxmlformats.org/drawingml/2006/table">
            <a:tbl>
              <a:tblPr/>
              <a:tblGrid>
                <a:gridCol w="567586">
                  <a:extLst>
                    <a:ext uri="{9D8B030D-6E8A-4147-A177-3AD203B41FA5}">
                      <a16:colId xmlns:a16="http://schemas.microsoft.com/office/drawing/2014/main" val="2299448326"/>
                    </a:ext>
                  </a:extLst>
                </a:gridCol>
                <a:gridCol w="567586">
                  <a:extLst>
                    <a:ext uri="{9D8B030D-6E8A-4147-A177-3AD203B41FA5}">
                      <a16:colId xmlns:a16="http://schemas.microsoft.com/office/drawing/2014/main" val="2912167821"/>
                    </a:ext>
                  </a:extLst>
                </a:gridCol>
                <a:gridCol w="567586">
                  <a:extLst>
                    <a:ext uri="{9D8B030D-6E8A-4147-A177-3AD203B41FA5}">
                      <a16:colId xmlns:a16="http://schemas.microsoft.com/office/drawing/2014/main" val="45714432"/>
                    </a:ext>
                  </a:extLst>
                </a:gridCol>
              </a:tblGrid>
              <a:tr h="144000">
                <a:tc>
                  <a:txBody>
                    <a:bodyPr/>
                    <a:lstStyle/>
                    <a:p>
                      <a:pPr algn="l"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975548053"/>
                  </a:ext>
                </a:extLst>
              </a:tr>
              <a:tr h="144000">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1101585"/>
                  </a:ext>
                </a:extLst>
              </a:tr>
              <a:tr h="14400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06544208"/>
                  </a:ext>
                </a:extLst>
              </a:tr>
              <a:tr h="144000">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84867706"/>
                  </a:ext>
                </a:extLst>
              </a:tr>
              <a:tr h="144000">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2.80%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24.20%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26196760"/>
                  </a:ext>
                </a:extLst>
              </a:tr>
              <a:tr h="144000">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0.20%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66185146"/>
                  </a:ext>
                </a:extLst>
              </a:tr>
              <a:tr h="144000">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11.90%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5232850"/>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17.80%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23.50%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35180232"/>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12.80%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12.40%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13552721"/>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20.80%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16.20%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5.90%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74636183"/>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7.70%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2837794"/>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4.50%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9.10%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16964322"/>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3461626"/>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3.60%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5.90%</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4858741"/>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1545866"/>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1041071"/>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0.90%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89629454"/>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3.70%</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81711806"/>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0.60%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10875620"/>
                  </a:ext>
                </a:extLst>
              </a:tr>
              <a:tr h="144000">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7.50%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3.20%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283820"/>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Revenue by</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Customer</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8" name="TextBox 7">
            <a:extLst>
              <a:ext uri="{FF2B5EF4-FFF2-40B4-BE49-F238E27FC236}">
                <a16:creationId xmlns:a16="http://schemas.microsoft.com/office/drawing/2014/main" id="{41BF559C-F274-4BA9-9FB4-44072CC4B562}"/>
              </a:ext>
            </a:extLst>
          </p:cNvPr>
          <p:cNvSpPr txBox="1"/>
          <p:nvPr/>
        </p:nvSpPr>
        <p:spPr>
          <a:xfrm>
            <a:off x="6382512" y="1515600"/>
            <a:ext cx="2922288"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고객사별 매출 </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회사의 직접 고객은 회사의 제품인 </a:t>
            </a:r>
            <a:r>
              <a:rPr lang="en-US" altLang="ko-KR" sz="900" dirty="0">
                <a:solidFill>
                  <a:srgbClr val="000000"/>
                </a:solidFill>
                <a:latin typeface="Arial" panose="020B0604020202020204" pitchFamily="34" charset="0"/>
                <a:cs typeface="Arial" panose="020B0604020202020204" pitchFamily="34" charset="0"/>
              </a:rPr>
              <a:t>FCCL</a:t>
            </a:r>
            <a:r>
              <a:rPr lang="ko-KR" altLang="en-US" sz="900" dirty="0">
                <a:solidFill>
                  <a:srgbClr val="000000"/>
                </a:solidFill>
                <a:latin typeface="Arial" panose="020B0604020202020204" pitchFamily="34" charset="0"/>
                <a:cs typeface="Arial" panose="020B0604020202020204" pitchFamily="34" charset="0"/>
              </a:rPr>
              <a:t>을 원료로 하여 </a:t>
            </a:r>
            <a:r>
              <a:rPr lang="en-US" altLang="ko-KR" sz="900" dirty="0">
                <a:solidFill>
                  <a:srgbClr val="000000"/>
                </a:solidFill>
                <a:latin typeface="Arial" panose="020B0604020202020204" pitchFamily="34" charset="0"/>
                <a:cs typeface="Arial" panose="020B0604020202020204" pitchFamily="34" charset="0"/>
              </a:rPr>
              <a:t>FPCB</a:t>
            </a:r>
            <a:r>
              <a:rPr lang="ko-KR" altLang="en-US" sz="900" dirty="0">
                <a:solidFill>
                  <a:srgbClr val="000000"/>
                </a:solidFill>
                <a:latin typeface="Arial" panose="020B0604020202020204" pitchFamily="34" charset="0"/>
                <a:cs typeface="Arial" panose="020B0604020202020204" pitchFamily="34" charset="0"/>
              </a:rPr>
              <a:t>를 제조하는 업체 및 대리점</a:t>
            </a:r>
            <a:r>
              <a:rPr lang="en-US" altLang="ko-KR" sz="900" dirty="0">
                <a:solidFill>
                  <a:srgbClr val="000000"/>
                </a:solidFill>
                <a:latin typeface="Arial" panose="020B0604020202020204" pitchFamily="34" charset="0"/>
                <a:cs typeface="Arial" panose="020B0604020202020204" pitchFamily="34" charset="0"/>
              </a:rPr>
              <a:t>/Agent </a:t>
            </a:r>
            <a:r>
              <a:rPr lang="ko-KR" altLang="en-US" sz="900" dirty="0">
                <a:solidFill>
                  <a:srgbClr val="000000"/>
                </a:solidFill>
                <a:latin typeface="Arial" panose="020B0604020202020204" pitchFamily="34" charset="0"/>
                <a:cs typeface="Arial" panose="020B0604020202020204" pitchFamily="34" charset="0"/>
              </a:rPr>
              <a:t>등으로 구성되어 있음</a:t>
            </a:r>
            <a:endParaRPr lang="en-US" altLang="ko-KR" sz="900" dirty="0">
              <a:solidFill>
                <a:srgbClr val="000000"/>
              </a:solidFill>
              <a:latin typeface="Arial" panose="020B0604020202020204" pitchFamily="34" charset="0"/>
              <a:cs typeface="Arial" panose="020B0604020202020204" pitchFamily="34" charset="0"/>
            </a:endParaRPr>
          </a:p>
          <a:p>
            <a:pPr marL="271463" lvl="0"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대리점</a:t>
            </a:r>
            <a:r>
              <a:rPr lang="en-US" altLang="ko-KR" sz="900" dirty="0">
                <a:solidFill>
                  <a:srgbClr val="000000"/>
                </a:solidFill>
                <a:latin typeface="Arial" panose="020B0604020202020204" pitchFamily="34" charset="0"/>
                <a:cs typeface="Arial" panose="020B0604020202020204" pitchFamily="34" charset="0"/>
              </a:rPr>
              <a:t>/Agent</a:t>
            </a:r>
            <a:r>
              <a:rPr lang="ko-KR" altLang="en-US" sz="900" dirty="0">
                <a:solidFill>
                  <a:srgbClr val="000000"/>
                </a:solidFill>
                <a:latin typeface="Arial" panose="020B0604020202020204" pitchFamily="34" charset="0"/>
                <a:cs typeface="Arial" panose="020B0604020202020204" pitchFamily="34" charset="0"/>
              </a:rPr>
              <a:t>는 중화권의 일부 영세업체 등에 대해 회사가 직접 계약을 전부 체결하기 어려운 관계로 대리점을 통하여 물량을 판매하거나</a:t>
            </a:r>
            <a:r>
              <a:rPr lang="en-US" altLang="ko-KR" sz="900" dirty="0">
                <a:solidFill>
                  <a:srgbClr val="000000"/>
                </a:solidFill>
                <a:latin typeface="Arial" panose="020B0604020202020204" pitchFamily="34" charset="0"/>
                <a:cs typeface="Arial" panose="020B0604020202020204" pitchFamily="34" charset="0"/>
              </a:rPr>
              <a:t>, Agent</a:t>
            </a:r>
            <a:r>
              <a:rPr lang="ko-KR" altLang="en-US" sz="900" dirty="0">
                <a:solidFill>
                  <a:srgbClr val="000000"/>
                </a:solidFill>
                <a:latin typeface="Arial" panose="020B0604020202020204" pitchFamily="34" charset="0"/>
                <a:cs typeface="Arial" panose="020B0604020202020204" pitchFamily="34" charset="0"/>
              </a:rPr>
              <a:t>의 경우 수수료를 지급하는 형식으로 판매가 이루어지고 있음</a:t>
            </a:r>
            <a:endParaRPr lang="en-US" altLang="ko-KR" sz="900" dirty="0">
              <a:solidFill>
                <a:srgbClr val="000000"/>
              </a:solidFill>
              <a:latin typeface="Arial" panose="020B0604020202020204" pitchFamily="34" charset="0"/>
              <a:cs typeface="Arial" panose="020B0604020202020204" pitchFamily="34" charset="0"/>
            </a:endParaRPr>
          </a:p>
          <a:p>
            <a:pPr marL="271463" lvl="0"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대리점의 경우 영업사원을 통하여 동향을 파악하고 있으며</a:t>
            </a:r>
            <a:r>
              <a:rPr lang="en-US" altLang="ko-KR" sz="900" dirty="0">
                <a:solidFill>
                  <a:srgbClr val="000000"/>
                </a:solidFill>
                <a:latin typeface="Arial" panose="020B0604020202020204" pitchFamily="34" charset="0"/>
                <a:cs typeface="Arial" panose="020B0604020202020204" pitchFamily="34" charset="0"/>
              </a:rPr>
              <a:t>, Agent</a:t>
            </a:r>
            <a:r>
              <a:rPr lang="ko-KR" altLang="en-US" sz="900" dirty="0">
                <a:solidFill>
                  <a:srgbClr val="000000"/>
                </a:solidFill>
                <a:latin typeface="Arial" panose="020B0604020202020204" pitchFamily="34" charset="0"/>
                <a:cs typeface="Arial" panose="020B0604020202020204" pitchFamily="34" charset="0"/>
              </a:rPr>
              <a:t>의 경우 매월 판매수량 관련 보고를 받고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err="1">
                <a:solidFill>
                  <a:srgbClr val="000000"/>
                </a:solidFill>
                <a:latin typeface="Arial" panose="020B0604020202020204" pitchFamily="34" charset="0"/>
                <a:cs typeface="Arial" panose="020B0604020202020204" pitchFamily="34" charset="0"/>
              </a:rPr>
              <a:t>Mflex</a:t>
            </a:r>
            <a:r>
              <a:rPr lang="en-US" altLang="ko-KR" sz="900" dirty="0">
                <a:solidFill>
                  <a:srgbClr val="000000"/>
                </a:solidFill>
                <a:latin typeface="Arial" panose="020B0604020202020204" pitchFamily="34" charset="0"/>
                <a:cs typeface="Arial" panose="020B0604020202020204" pitchFamily="34" charset="0"/>
              </a:rPr>
              <a:t>/</a:t>
            </a:r>
            <a:r>
              <a:rPr lang="en-US" altLang="ko-KR" sz="900" dirty="0" err="1">
                <a:solidFill>
                  <a:srgbClr val="000000"/>
                </a:solidFill>
                <a:latin typeface="Arial" panose="020B0604020202020204" pitchFamily="34" charset="0"/>
                <a:cs typeface="Arial" panose="020B0604020202020204" pitchFamily="34" charset="0"/>
              </a:rPr>
              <a:t>Avary</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Holdings/</a:t>
            </a:r>
            <a:r>
              <a:rPr lang="en-US" altLang="ko-KR" sz="900" dirty="0" err="1">
                <a:solidFill>
                  <a:srgbClr val="000000"/>
                </a:solidFill>
                <a:latin typeface="Arial" panose="020B0604020202020204" pitchFamily="34" charset="0"/>
                <a:cs typeface="Arial" panose="020B0604020202020204" pitchFamily="34" charset="0"/>
              </a:rPr>
              <a:t>Hongqisheng</a:t>
            </a:r>
            <a:r>
              <a:rPr lang="en-US" altLang="ko-KR" sz="900" dirty="0">
                <a:solidFill>
                  <a:srgbClr val="000000"/>
                </a:solidFill>
                <a:latin typeface="Arial" panose="020B0604020202020204" pitchFamily="34" charset="0"/>
                <a:cs typeface="Arial" panose="020B0604020202020204" pitchFamily="34" charset="0"/>
              </a:rPr>
              <a:t> </a:t>
            </a:r>
            <a:r>
              <a:rPr lang="en-US" altLang="ko-KR" sz="900" dirty="0" err="1">
                <a:solidFill>
                  <a:srgbClr val="000000"/>
                </a:solidFill>
                <a:latin typeface="Arial" panose="020B0604020202020204" pitchFamily="34" charset="0"/>
                <a:cs typeface="Arial" panose="020B0604020202020204" pitchFamily="34" charset="0"/>
              </a:rPr>
              <a:t>Preicsions</a:t>
            </a:r>
            <a:r>
              <a:rPr lang="ko-KR" altLang="en-US" sz="900" dirty="0">
                <a:solidFill>
                  <a:srgbClr val="000000"/>
                </a:solidFill>
                <a:latin typeface="Arial" panose="020B0604020202020204" pitchFamily="34" charset="0"/>
                <a:cs typeface="Arial" panose="020B0604020202020204" pitchFamily="34" charset="0"/>
              </a:rPr>
              <a:t>는 최종 제품의 </a:t>
            </a:r>
            <a:r>
              <a:rPr lang="en-US" altLang="ko-KR" sz="900" dirty="0">
                <a:solidFill>
                  <a:srgbClr val="000000"/>
                </a:solidFill>
                <a:latin typeface="Arial" panose="020B0604020202020204" pitchFamily="34" charset="0"/>
                <a:cs typeface="Arial" panose="020B0604020202020204" pitchFamily="34" charset="0"/>
              </a:rPr>
              <a:t>Client</a:t>
            </a:r>
            <a:r>
              <a:rPr lang="ko-KR" altLang="en-US" sz="900" dirty="0">
                <a:solidFill>
                  <a:srgbClr val="000000"/>
                </a:solidFill>
                <a:latin typeface="Arial" panose="020B0604020202020204" pitchFamily="34" charset="0"/>
                <a:cs typeface="Arial" panose="020B0604020202020204" pitchFamily="34" charset="0"/>
              </a:rPr>
              <a:t>가 대부분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회사의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매출액이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급증함에 따라 해당 거래처향 매출액 또한 전년대비 크게 증가하였음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영풍전자의</a:t>
            </a:r>
            <a:r>
              <a:rPr lang="ko-KR" altLang="en-US" sz="900" dirty="0">
                <a:solidFill>
                  <a:srgbClr val="000000"/>
                </a:solidFill>
                <a:latin typeface="Arial" panose="020B0604020202020204" pitchFamily="34" charset="0"/>
                <a:cs typeface="Arial" panose="020B0604020202020204" pitchFamily="34" charset="0"/>
              </a:rPr>
              <a:t> 경우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a:t>
            </a:r>
            <a:r>
              <a:rPr lang="ko-KR" altLang="en-US" sz="900" dirty="0" err="1">
                <a:solidFill>
                  <a:srgbClr val="000000"/>
                </a:solidFill>
                <a:latin typeface="Arial" panose="020B0604020202020204" pitchFamily="34" charset="0"/>
                <a:cs typeface="Arial" panose="020B0604020202020204" pitchFamily="34" charset="0"/>
              </a:rPr>
              <a:t>무선이어폰</a:t>
            </a:r>
            <a:r>
              <a:rPr lang="en-US" altLang="ko-KR" sz="900" dirty="0">
                <a:solidFill>
                  <a:srgbClr val="000000"/>
                </a:solidFill>
                <a:latin typeface="Arial" panose="020B0604020202020204" pitchFamily="34" charset="0"/>
                <a:cs typeface="Arial" panose="020B0604020202020204" pitchFamily="34" charset="0"/>
              </a:rPr>
              <a:t>-FPCB</a:t>
            </a:r>
            <a:r>
              <a:rPr lang="ko-KR" altLang="en-US" sz="900" dirty="0">
                <a:solidFill>
                  <a:srgbClr val="000000"/>
                </a:solidFill>
                <a:latin typeface="Arial" panose="020B0604020202020204" pitchFamily="34" charset="0"/>
                <a:cs typeface="Arial" panose="020B0604020202020204" pitchFamily="34" charset="0"/>
              </a:rPr>
              <a:t>제품의 주된 공급처였으나</a:t>
            </a:r>
            <a:r>
              <a:rPr lang="en-US" altLang="ko-KR" sz="900" dirty="0">
                <a:solidFill>
                  <a:srgbClr val="000000"/>
                </a:solidFill>
                <a:latin typeface="Arial" panose="020B0604020202020204" pitchFamily="34" charset="0"/>
                <a:cs typeface="Arial" panose="020B0604020202020204" pitchFamily="34" charset="0"/>
              </a:rPr>
              <a:t>, Apple</a:t>
            </a:r>
            <a:r>
              <a:rPr lang="ko-KR" altLang="en-US" sz="900" dirty="0">
                <a:solidFill>
                  <a:srgbClr val="000000"/>
                </a:solidFill>
                <a:latin typeface="Arial" panose="020B0604020202020204" pitchFamily="34" charset="0"/>
                <a:cs typeface="Arial" panose="020B0604020202020204" pitchFamily="34" charset="0"/>
              </a:rPr>
              <a:t>의 해당 제품 수요가 감소함에 따라 매출액 또한 급감하였음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해당 거래처들을 제외한 거래처들의 경우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비중 변동은 지속적으로 발생하였으나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Low-Loss USB Dock </a:t>
            </a:r>
            <a:r>
              <a:rPr lang="ko-KR" altLang="en-US" sz="900" dirty="0">
                <a:solidFill>
                  <a:srgbClr val="000000"/>
                </a:solidFill>
                <a:latin typeface="Arial" panose="020B0604020202020204" pitchFamily="34" charset="0"/>
                <a:cs typeface="Arial" panose="020B0604020202020204" pitchFamily="34" charset="0"/>
              </a:rPr>
              <a:t>매출 급증으로 인하여 발생한 것으로 보임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B59B5EA7-AE22-4497-89CD-35035A4E74C2}"/>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직접고객은 </a:t>
            </a:r>
            <a:r>
              <a:rPr lang="en-US" altLang="ko-KR" sz="1000" b="1" dirty="0">
                <a:solidFill>
                  <a:srgbClr val="002997"/>
                </a:solidFill>
                <a:latin typeface="Arial" panose="020B0604020202020204" pitchFamily="34" charset="0"/>
                <a:ea typeface="+mj-ea"/>
                <a:cs typeface="Arial" panose="020B0604020202020204" pitchFamily="34" charset="0"/>
              </a:rPr>
              <a:t>FPCB </a:t>
            </a:r>
            <a:r>
              <a:rPr lang="ko-KR" altLang="en-US" sz="1000" b="1" dirty="0">
                <a:solidFill>
                  <a:srgbClr val="002997"/>
                </a:solidFill>
                <a:latin typeface="Arial" panose="020B0604020202020204" pitchFamily="34" charset="0"/>
                <a:ea typeface="+mj-ea"/>
                <a:cs typeface="Arial" panose="020B0604020202020204" pitchFamily="34" charset="0"/>
              </a:rPr>
              <a:t>제조업체 또는 제조업체의 대리점</a:t>
            </a:r>
            <a:r>
              <a:rPr lang="en-US" altLang="ko-KR" sz="1000" b="1" dirty="0">
                <a:solidFill>
                  <a:srgbClr val="002997"/>
                </a:solidFill>
                <a:latin typeface="Arial" panose="020B0604020202020204" pitchFamily="34" charset="0"/>
                <a:ea typeface="+mj-ea"/>
                <a:cs typeface="Arial" panose="020B0604020202020204" pitchFamily="34" charset="0"/>
              </a:rPr>
              <a:t>/Agent </a:t>
            </a:r>
            <a:r>
              <a:rPr lang="ko-KR" altLang="en-US" sz="1000" b="1" dirty="0">
                <a:solidFill>
                  <a:srgbClr val="002997"/>
                </a:solidFill>
                <a:latin typeface="Arial" panose="020B0604020202020204" pitchFamily="34" charset="0"/>
                <a:ea typeface="+mj-ea"/>
                <a:cs typeface="Arial" panose="020B0604020202020204" pitchFamily="34" charset="0"/>
              </a:rPr>
              <a:t>등이며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각 제조업체 또는 대리점이 </a:t>
            </a:r>
            <a:r>
              <a:rPr lang="en-US" altLang="ko-KR" sz="1000" b="1" dirty="0">
                <a:solidFill>
                  <a:srgbClr val="002997"/>
                </a:solidFill>
                <a:latin typeface="Arial" panose="020B0604020202020204" pitchFamily="34" charset="0"/>
                <a:ea typeface="+mj-ea"/>
                <a:cs typeface="Arial" panose="020B0604020202020204" pitchFamily="34" charset="0"/>
              </a:rPr>
              <a:t>Set</a:t>
            </a:r>
            <a:r>
              <a:rPr lang="ko-KR" altLang="en-US" sz="1000" b="1" dirty="0">
                <a:solidFill>
                  <a:srgbClr val="002997"/>
                </a:solidFill>
                <a:latin typeface="Arial" panose="020B0604020202020204" pitchFamily="34" charset="0"/>
                <a:ea typeface="+mj-ea"/>
                <a:cs typeface="Arial" panose="020B0604020202020204" pitchFamily="34" charset="0"/>
              </a:rPr>
              <a:t>사에 납품하는 구조로 매출이 발생하고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3" name="직사각형 12">
            <a:extLst>
              <a:ext uri="{FF2B5EF4-FFF2-40B4-BE49-F238E27FC236}">
                <a16:creationId xmlns:a16="http://schemas.microsoft.com/office/drawing/2014/main" id="{D333C7C3-1154-4E49-A6B5-494961F30401}"/>
              </a:ext>
            </a:extLst>
          </p:cNvPr>
          <p:cNvSpPr/>
          <p:nvPr/>
        </p:nvSpPr>
        <p:spPr>
          <a:xfrm>
            <a:off x="3357243" y="2090738"/>
            <a:ext cx="2831537" cy="44053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4" name="순서도: 연결자 13">
            <a:extLst>
              <a:ext uri="{FF2B5EF4-FFF2-40B4-BE49-F238E27FC236}">
                <a16:creationId xmlns:a16="http://schemas.microsoft.com/office/drawing/2014/main" id="{E14C8861-068A-4F7A-95D9-F0AB869834AE}"/>
              </a:ext>
            </a:extLst>
          </p:cNvPr>
          <p:cNvSpPr/>
          <p:nvPr/>
        </p:nvSpPr>
        <p:spPr bwMode="auto">
          <a:xfrm>
            <a:off x="3282732" y="20132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5" name="순서도: 연결자 14">
            <a:extLst>
              <a:ext uri="{FF2B5EF4-FFF2-40B4-BE49-F238E27FC236}">
                <a16:creationId xmlns:a16="http://schemas.microsoft.com/office/drawing/2014/main" id="{7157723E-03AE-41EF-8676-CE3FBF313B22}"/>
              </a:ext>
            </a:extLst>
          </p:cNvPr>
          <p:cNvSpPr/>
          <p:nvPr/>
        </p:nvSpPr>
        <p:spPr bwMode="auto">
          <a:xfrm>
            <a:off x="6502288" y="362488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6" name="직사각형 15">
            <a:extLst>
              <a:ext uri="{FF2B5EF4-FFF2-40B4-BE49-F238E27FC236}">
                <a16:creationId xmlns:a16="http://schemas.microsoft.com/office/drawing/2014/main" id="{03E0CB4E-F1CF-4A95-BBB9-2C31F855DBBE}"/>
              </a:ext>
            </a:extLst>
          </p:cNvPr>
          <p:cNvSpPr/>
          <p:nvPr/>
        </p:nvSpPr>
        <p:spPr>
          <a:xfrm>
            <a:off x="3357243" y="2806463"/>
            <a:ext cx="2831537"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 name="순서도: 연결자 16">
            <a:extLst>
              <a:ext uri="{FF2B5EF4-FFF2-40B4-BE49-F238E27FC236}">
                <a16:creationId xmlns:a16="http://schemas.microsoft.com/office/drawing/2014/main" id="{8760D2F2-9D03-4EBA-8EFA-9CBEB8069650}"/>
              </a:ext>
            </a:extLst>
          </p:cNvPr>
          <p:cNvSpPr/>
          <p:nvPr/>
        </p:nvSpPr>
        <p:spPr bwMode="auto">
          <a:xfrm>
            <a:off x="3282732" y="27490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62010E74-1CA6-4FCB-9605-6FF05A62A70C}"/>
              </a:ext>
            </a:extLst>
          </p:cNvPr>
          <p:cNvSpPr/>
          <p:nvPr/>
        </p:nvSpPr>
        <p:spPr bwMode="auto">
          <a:xfrm>
            <a:off x="6502288" y="42560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0" name="직사각형 119">
            <a:extLst>
              <a:ext uri="{FF2B5EF4-FFF2-40B4-BE49-F238E27FC236}">
                <a16:creationId xmlns:a16="http://schemas.microsoft.com/office/drawing/2014/main" id="{3C100B1F-09E5-4EF6-A8FB-35C0243940A2}"/>
              </a:ext>
            </a:extLst>
          </p:cNvPr>
          <p:cNvSpPr/>
          <p:nvPr/>
        </p:nvSpPr>
        <p:spPr bwMode="auto">
          <a:xfrm>
            <a:off x="-511734" y="439560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217843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Structure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5874466" y="1515600"/>
            <a:ext cx="3579927" cy="4390250"/>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매출액 대비 고정비 비중은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2019</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총원가 대비 고정비 </a:t>
            </a:r>
            <a:r>
              <a:rPr lang="ko-KR" altLang="en-US" sz="900" dirty="0">
                <a:solidFill>
                  <a:srgbClr val="000000"/>
                </a:solidFill>
                <a:latin typeface="Arial" panose="020B0604020202020204" pitchFamily="34" charset="0"/>
                <a:cs typeface="Arial" panose="020B0604020202020204" pitchFamily="34" charset="0"/>
              </a:rPr>
              <a:t>비중은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50%</a:t>
            </a:r>
            <a:r>
              <a:rPr lang="ko-KR" altLang="en-US" sz="900" dirty="0">
                <a:solidFill>
                  <a:srgbClr val="000000"/>
                </a:solidFill>
                <a:latin typeface="Arial" panose="020B0604020202020204" pitchFamily="34" charset="0"/>
                <a:cs typeface="Arial" panose="020B0604020202020204" pitchFamily="34" charset="0"/>
              </a:rPr>
              <a:t>에서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32%</a:t>
            </a:r>
            <a:r>
              <a:rPr lang="ko-KR" altLang="en-US" sz="900" dirty="0">
                <a:solidFill>
                  <a:srgbClr val="000000"/>
                </a:solidFill>
                <a:latin typeface="Arial" panose="020B0604020202020204" pitchFamily="34" charset="0"/>
                <a:cs typeface="Arial" panose="020B0604020202020204" pitchFamily="34" charset="0"/>
              </a:rPr>
              <a:t>로 감소하였음</a:t>
            </a:r>
            <a:endParaRPr lang="en-US" altLang="ko-KR" sz="900" dirty="0">
              <a:solidFill>
                <a:srgbClr val="000000"/>
              </a:solidFill>
              <a:latin typeface="Arial" panose="020B0604020202020204" pitchFamily="34" charset="0"/>
              <a:cs typeface="Arial" panose="020B0604020202020204" pitchFamily="34" charset="0"/>
            </a:endParaRPr>
          </a:p>
          <a:p>
            <a:pPr marL="171450" lvl="0" indent="-171450">
              <a:lnSpc>
                <a:spcPts val="1200"/>
              </a:lnSpc>
              <a:spcBef>
                <a:spcPts val="600"/>
              </a:spcBef>
              <a:buClr>
                <a:srgbClr val="00338D"/>
              </a:buClr>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회사는 고정비성 비용에 해당하는 원가항목이 대다수에 해당하여 상기와 같이 회사의 실적이 개선될수록 관련 </a:t>
            </a:r>
            <a:r>
              <a:rPr lang="en-US" altLang="ko-KR" sz="900" dirty="0">
                <a:solidFill>
                  <a:srgbClr val="000000"/>
                </a:solidFill>
                <a:latin typeface="Arial" panose="020B0604020202020204" pitchFamily="34" charset="0"/>
                <a:cs typeface="Arial" panose="020B0604020202020204" pitchFamily="34" charset="0"/>
              </a:rPr>
              <a:t>Leverage</a:t>
            </a:r>
            <a:r>
              <a:rPr lang="ko-KR" altLang="en-US" sz="900" dirty="0">
                <a:solidFill>
                  <a:srgbClr val="000000"/>
                </a:solidFill>
                <a:latin typeface="Arial" panose="020B0604020202020204" pitchFamily="34" charset="0"/>
                <a:cs typeface="Arial" panose="020B0604020202020204" pitchFamily="34" charset="0"/>
              </a:rPr>
              <a:t>효과가 크게 발생하는 구조에 해당함</a:t>
            </a:r>
            <a:endParaRPr lang="en-US" altLang="ko-KR" sz="900" dirty="0">
              <a:solidFill>
                <a:srgbClr val="000000"/>
              </a:solidFill>
              <a:latin typeface="Arial" panose="020B0604020202020204" pitchFamily="34" charset="0"/>
              <a:cs typeface="Arial" panose="020B0604020202020204" pitchFamily="34" charset="0"/>
            </a:endParaRPr>
          </a:p>
          <a:p>
            <a:pPr marR="0" lvl="0" algn="l" defTabSz="914400" rtl="0" eaLnBrk="1" fontAlgn="auto" latinLnBrk="0" hangingPunct="1">
              <a:lnSpc>
                <a:spcPts val="1200"/>
              </a:lnSpc>
              <a:spcBef>
                <a:spcPts val="600"/>
              </a:spcBef>
              <a:spcAft>
                <a:spcPts val="0"/>
              </a:spcAft>
              <a:buClr>
                <a:srgbClr val="00338D"/>
              </a:buClr>
              <a:buSzTx/>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VC</a:t>
            </a: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매출원가 중 재료비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운반비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포장비가 변동비에 해당하며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 중 재료비가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기준 매출원가의 </a:t>
            </a:r>
            <a:r>
              <a:rPr lang="en-US" altLang="ko-KR" sz="900" dirty="0">
                <a:solidFill>
                  <a:srgbClr val="000000"/>
                </a:solidFill>
                <a:latin typeface="Arial" panose="020B0604020202020204" pitchFamily="34" charset="0"/>
                <a:cs typeface="Arial" panose="020B0604020202020204" pitchFamily="34" charset="0"/>
              </a:rPr>
              <a:t>80%</a:t>
            </a:r>
            <a:r>
              <a:rPr lang="ko-KR" altLang="en-US" sz="900" dirty="0">
                <a:solidFill>
                  <a:srgbClr val="000000"/>
                </a:solidFill>
                <a:latin typeface="Arial" panose="020B0604020202020204" pitchFamily="34" charset="0"/>
                <a:cs typeface="Arial" panose="020B0604020202020204" pitchFamily="34" charset="0"/>
              </a:rPr>
              <a:t>로 변동비의  대부분을 차지함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판매관리비 중 변동비는 운반비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판매수수료로 구성되며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기준 판매관리비의 </a:t>
            </a:r>
            <a:r>
              <a:rPr lang="en-US" altLang="ko-KR" sz="900" dirty="0">
                <a:solidFill>
                  <a:srgbClr val="000000"/>
                </a:solidFill>
                <a:latin typeface="Arial" panose="020B0604020202020204" pitchFamily="34" charset="0"/>
                <a:cs typeface="Arial" panose="020B0604020202020204" pitchFamily="34" charset="0"/>
              </a:rPr>
              <a:t>23% </a:t>
            </a:r>
            <a:r>
              <a:rPr lang="ko-KR" altLang="en-US" sz="900" dirty="0">
                <a:solidFill>
                  <a:srgbClr val="000000"/>
                </a:solidFill>
                <a:latin typeface="Arial" panose="020B0604020202020204" pitchFamily="34" charset="0"/>
                <a:cs typeface="Arial" panose="020B0604020202020204" pitchFamily="34" charset="0"/>
              </a:rPr>
              <a:t>수준으로 고정비 대비 상대적으로 낮은 비중을 차지하고 있음</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운반비의 증가는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a:t>
            </a:r>
            <a:r>
              <a:rPr lang="ko-KR" altLang="en-US" sz="900" dirty="0" err="1">
                <a:solidFill>
                  <a:srgbClr val="000000"/>
                </a:solidFill>
                <a:latin typeface="Arial" panose="020B0604020202020204" pitchFamily="34" charset="0"/>
                <a:cs typeface="Arial" panose="020B0604020202020204" pitchFamily="34" charset="0"/>
              </a:rPr>
              <a:t>물류비</a:t>
            </a:r>
            <a:r>
              <a:rPr lang="ko-KR" altLang="en-US" sz="900" dirty="0">
                <a:solidFill>
                  <a:srgbClr val="000000"/>
                </a:solidFill>
                <a:latin typeface="Arial" panose="020B0604020202020204" pitchFamily="34" charset="0"/>
                <a:cs typeface="Arial" panose="020B0604020202020204" pitchFamily="34" charset="0"/>
              </a:rPr>
              <a:t> 상승에 기인함</a:t>
            </a:r>
            <a:endParaRPr lang="en-US" altLang="ko-KR" sz="9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F</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회사는 장치산업에 해당하며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제조공정상 재료비를 제외한 대부분의 원가가 고정비적 성격을 보임</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현재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교대로 공장이 </a:t>
            </a:r>
            <a:r>
              <a:rPr lang="en-US" altLang="ko-KR" sz="900" dirty="0">
                <a:solidFill>
                  <a:srgbClr val="000000"/>
                </a:solidFill>
                <a:latin typeface="Arial" panose="020B0604020202020204" pitchFamily="34" charset="0"/>
                <a:cs typeface="Arial" panose="020B0604020202020204" pitchFamily="34" charset="0"/>
              </a:rPr>
              <a:t>Full-Capacity</a:t>
            </a:r>
            <a:r>
              <a:rPr lang="ko-KR" altLang="en-US" sz="900" dirty="0">
                <a:solidFill>
                  <a:srgbClr val="000000"/>
                </a:solidFill>
                <a:latin typeface="Arial" panose="020B0604020202020204" pitchFamily="34" charset="0"/>
                <a:cs typeface="Arial" panose="020B0604020202020204" pitchFamily="34" charset="0"/>
              </a:rPr>
              <a:t> 수준으로 가동되고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대부분의 생산설비에 도급인원이 생산효율화를 달성 가능한 형태로 배치되어 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따라서 추가적인 생산설비의 증설이 있지 않는 한 생산량 증가에 따른 연료비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전력비 등의 고정비성 제조경비 관련 연간 변동 가능액이 크지 않음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err="1">
                <a:solidFill>
                  <a:srgbClr val="000000"/>
                </a:solidFill>
                <a:latin typeface="Arial" panose="020B0604020202020204" pitchFamily="34" charset="0"/>
                <a:cs typeface="Arial" panose="020B0604020202020204" pitchFamily="34" charset="0"/>
              </a:rPr>
              <a:t>기타판관비는</a:t>
            </a:r>
            <a:r>
              <a:rPr lang="ko-KR" altLang="en-US" sz="900" dirty="0">
                <a:solidFill>
                  <a:srgbClr val="000000"/>
                </a:solidFill>
                <a:latin typeface="Arial" panose="020B0604020202020204" pitchFamily="34" charset="0"/>
                <a:cs typeface="Arial" panose="020B0604020202020204" pitchFamily="34" charset="0"/>
              </a:rPr>
              <a:t> 보험료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수선비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여비교통비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회의비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행사비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등으로 구성되며</a:t>
            </a:r>
            <a:r>
              <a:rPr lang="en-US" altLang="ko-KR" sz="900" dirty="0">
                <a:solidFill>
                  <a:srgbClr val="000000"/>
                </a:solidFill>
                <a:latin typeface="Arial" panose="020B0604020202020204" pitchFamily="34" charset="0"/>
                <a:cs typeface="Arial" panose="020B0604020202020204" pitchFamily="34" charset="0"/>
              </a:rPr>
              <a:t>, 2020</a:t>
            </a:r>
            <a:r>
              <a:rPr lang="ko-KR" altLang="en-US" sz="900" dirty="0">
                <a:solidFill>
                  <a:srgbClr val="000000"/>
                </a:solidFill>
                <a:latin typeface="Arial" panose="020B0604020202020204" pitchFamily="34" charset="0"/>
                <a:cs typeface="Arial" panose="020B0604020202020204" pitchFamily="34" charset="0"/>
              </a:rPr>
              <a:t>년 이후 </a:t>
            </a:r>
            <a:r>
              <a:rPr lang="en-US" altLang="ko-KR" sz="900" dirty="0">
                <a:solidFill>
                  <a:srgbClr val="000000"/>
                </a:solidFill>
                <a:latin typeface="Arial" panose="020B0604020202020204" pitchFamily="34" charset="0"/>
                <a:cs typeface="Arial" panose="020B0604020202020204" pitchFamily="34" charset="0"/>
              </a:rPr>
              <a:t>Covid-19</a:t>
            </a:r>
            <a:r>
              <a:rPr lang="ko-KR" altLang="en-US" sz="900" dirty="0">
                <a:solidFill>
                  <a:srgbClr val="000000"/>
                </a:solidFill>
                <a:latin typeface="Arial" panose="020B0604020202020204" pitchFamily="34" charset="0"/>
                <a:cs typeface="Arial" panose="020B0604020202020204" pitchFamily="34" charset="0"/>
              </a:rPr>
              <a:t>로 인한 해외출장의 감소로 여비교통비 등의 항목이 감소함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endParaRPr lang="en-US" altLang="ko-KR" sz="900" dirty="0">
              <a:solidFill>
                <a:srgbClr val="000000"/>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장치산업에 해당하는 회사 특성상</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재료비를 제외한 대부분의 원가항목이 고정비성 비용에 해당함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대상기간동안 매출액 증가 대비 고정비 </a:t>
            </a:r>
            <a:r>
              <a:rPr lang="en-US" altLang="ko-KR" sz="1000" b="1" dirty="0">
                <a:solidFill>
                  <a:srgbClr val="002997"/>
                </a:solidFill>
                <a:latin typeface="Arial" panose="020B0604020202020204" pitchFamily="34" charset="0"/>
                <a:ea typeface="+mj-ea"/>
                <a:cs typeface="Arial" panose="020B0604020202020204" pitchFamily="34" charset="0"/>
              </a:rPr>
              <a:t>Leverage</a:t>
            </a:r>
            <a:r>
              <a:rPr lang="ko-KR" altLang="en-US" sz="1000" b="1" dirty="0">
                <a:solidFill>
                  <a:srgbClr val="002997"/>
                </a:solidFill>
                <a:latin typeface="Arial" panose="020B0604020202020204" pitchFamily="34" charset="0"/>
                <a:ea typeface="+mj-ea"/>
                <a:cs typeface="Arial" panose="020B0604020202020204" pitchFamily="34" charset="0"/>
              </a:rPr>
              <a:t>효과가 크게 작용하여 </a:t>
            </a:r>
            <a:r>
              <a:rPr lang="en-US" altLang="ko-KR" sz="1000" b="1" dirty="0">
                <a:solidFill>
                  <a:srgbClr val="002997"/>
                </a:solidFill>
                <a:latin typeface="Arial" panose="020B0604020202020204" pitchFamily="34" charset="0"/>
                <a:ea typeface="+mj-ea"/>
                <a:cs typeface="Arial" panose="020B0604020202020204" pitchFamily="34" charset="0"/>
              </a:rPr>
              <a:t>EBITDA%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10.2%</a:t>
            </a:r>
            <a:r>
              <a:rPr lang="ko-KR" altLang="en-US" sz="1000" b="1" dirty="0">
                <a:solidFill>
                  <a:srgbClr val="002997"/>
                </a:solidFill>
                <a:latin typeface="Arial" panose="020B0604020202020204" pitchFamily="34" charset="0"/>
                <a:ea typeface="+mj-ea"/>
                <a:cs typeface="Arial" panose="020B0604020202020204" pitchFamily="34" charset="0"/>
              </a:rPr>
              <a:t>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33.6%</a:t>
            </a:r>
            <a:r>
              <a:rPr lang="ko-KR" altLang="en-US" sz="1000" b="1" dirty="0">
                <a:solidFill>
                  <a:srgbClr val="002997"/>
                </a:solidFill>
                <a:latin typeface="Arial" panose="020B0604020202020204" pitchFamily="34" charset="0"/>
                <a:ea typeface="+mj-ea"/>
                <a:cs typeface="Arial" panose="020B0604020202020204" pitchFamily="34" charset="0"/>
              </a:rPr>
              <a:t>로 증가함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20" name="표 19">
            <a:extLst>
              <a:ext uri="{FF2B5EF4-FFF2-40B4-BE49-F238E27FC236}">
                <a16:creationId xmlns:a16="http://schemas.microsoft.com/office/drawing/2014/main" id="{AC2F5520-F164-4D02-9FCB-7CE12038CB26}"/>
              </a:ext>
            </a:extLst>
          </p:cNvPr>
          <p:cNvGraphicFramePr>
            <a:graphicFrameLocks noGrp="1"/>
          </p:cNvGraphicFramePr>
          <p:nvPr>
            <p:extLst>
              <p:ext uri="{D42A27DB-BD31-4B8C-83A1-F6EECF244321}">
                <p14:modId xmlns:p14="http://schemas.microsoft.com/office/powerpoint/2010/main" val="1919988843"/>
              </p:ext>
            </p:extLst>
          </p:nvPr>
        </p:nvGraphicFramePr>
        <p:xfrm>
          <a:off x="601200" y="1512565"/>
          <a:ext cx="5273261" cy="4286250"/>
        </p:xfrm>
        <a:graphic>
          <a:graphicData uri="http://schemas.openxmlformats.org/drawingml/2006/table">
            <a:tbl>
              <a:tblPr/>
              <a:tblGrid>
                <a:gridCol w="264867">
                  <a:extLst>
                    <a:ext uri="{9D8B030D-6E8A-4147-A177-3AD203B41FA5}">
                      <a16:colId xmlns:a16="http://schemas.microsoft.com/office/drawing/2014/main" val="1657789632"/>
                    </a:ext>
                  </a:extLst>
                </a:gridCol>
                <a:gridCol w="264867">
                  <a:extLst>
                    <a:ext uri="{9D8B030D-6E8A-4147-A177-3AD203B41FA5}">
                      <a16:colId xmlns:a16="http://schemas.microsoft.com/office/drawing/2014/main" val="1656815211"/>
                    </a:ext>
                  </a:extLst>
                </a:gridCol>
                <a:gridCol w="650128">
                  <a:extLst>
                    <a:ext uri="{9D8B030D-6E8A-4147-A177-3AD203B41FA5}">
                      <a16:colId xmlns:a16="http://schemas.microsoft.com/office/drawing/2014/main" val="1954308883"/>
                    </a:ext>
                  </a:extLst>
                </a:gridCol>
                <a:gridCol w="650128">
                  <a:extLst>
                    <a:ext uri="{9D8B030D-6E8A-4147-A177-3AD203B41FA5}">
                      <a16:colId xmlns:a16="http://schemas.microsoft.com/office/drawing/2014/main" val="3410009494"/>
                    </a:ext>
                  </a:extLst>
                </a:gridCol>
                <a:gridCol w="650128">
                  <a:extLst>
                    <a:ext uri="{9D8B030D-6E8A-4147-A177-3AD203B41FA5}">
                      <a16:colId xmlns:a16="http://schemas.microsoft.com/office/drawing/2014/main" val="1092668337"/>
                    </a:ext>
                  </a:extLst>
                </a:gridCol>
                <a:gridCol w="650128">
                  <a:extLst>
                    <a:ext uri="{9D8B030D-6E8A-4147-A177-3AD203B41FA5}">
                      <a16:colId xmlns:a16="http://schemas.microsoft.com/office/drawing/2014/main" val="626590344"/>
                    </a:ext>
                  </a:extLst>
                </a:gridCol>
                <a:gridCol w="192631">
                  <a:extLst>
                    <a:ext uri="{9D8B030D-6E8A-4147-A177-3AD203B41FA5}">
                      <a16:colId xmlns:a16="http://schemas.microsoft.com/office/drawing/2014/main" val="1455449048"/>
                    </a:ext>
                  </a:extLst>
                </a:gridCol>
                <a:gridCol w="650128">
                  <a:extLst>
                    <a:ext uri="{9D8B030D-6E8A-4147-A177-3AD203B41FA5}">
                      <a16:colId xmlns:a16="http://schemas.microsoft.com/office/drawing/2014/main" val="1897236518"/>
                    </a:ext>
                  </a:extLst>
                </a:gridCol>
                <a:gridCol w="650128">
                  <a:extLst>
                    <a:ext uri="{9D8B030D-6E8A-4147-A177-3AD203B41FA5}">
                      <a16:colId xmlns:a16="http://schemas.microsoft.com/office/drawing/2014/main" val="857597997"/>
                    </a:ext>
                  </a:extLst>
                </a:gridCol>
                <a:gridCol w="650128">
                  <a:extLst>
                    <a:ext uri="{9D8B030D-6E8A-4147-A177-3AD203B41FA5}">
                      <a16:colId xmlns:a16="http://schemas.microsoft.com/office/drawing/2014/main" val="847203060"/>
                    </a:ext>
                  </a:extLst>
                </a:gridCol>
              </a:tblGrid>
              <a:tr h="142875">
                <a:tc gridSpan="3">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Cost Structure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45957728"/>
                  </a:ext>
                </a:extLst>
              </a:tr>
              <a:tr h="14287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08426550"/>
                  </a:ext>
                </a:extLst>
              </a:tr>
              <a:tr h="142875">
                <a:tc gridSpan="3">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4777110"/>
                  </a:ext>
                </a:extLst>
              </a:tr>
              <a:tr h="14287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68,182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80,371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154,737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0138193"/>
                  </a:ext>
                </a:extLst>
              </a:tr>
              <a:tr h="14287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58,050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63,227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96,829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85.1%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78.7%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62.6%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74264863"/>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40,848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77,279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50.8%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03408142"/>
                  </a:ext>
                </a:extLst>
              </a:tr>
              <a:tr h="14287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노무비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11,805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13,161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09754512"/>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7274186"/>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10,038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11,177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98055948"/>
                  </a:ext>
                </a:extLst>
              </a:tr>
              <a:tr h="142875">
                <a:tc>
                  <a:txBody>
                    <a:bodyPr/>
                    <a:lstStyle/>
                    <a:p>
                      <a:pPr algn="ctr"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기타경비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96727356"/>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변동성경비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143504766"/>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고정성경비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10,982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10,128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13,074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59553929"/>
                  </a:ext>
                </a:extLst>
              </a:tr>
              <a:tr h="1428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기초기말재고변동</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5,771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67538388"/>
                  </a:ext>
                </a:extLst>
              </a:tr>
              <a:tr h="14287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17,144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57,908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37.4%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80855972"/>
                  </a:ext>
                </a:extLst>
              </a:tr>
              <a:tr h="14287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판매비와관리비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12,037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325932689"/>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3,917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56858037"/>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무형자산상각비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1,683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79716228"/>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90744967"/>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40267175"/>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1830089"/>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8569507"/>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경상개발비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77213272"/>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73390724"/>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전산비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53006984"/>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샘플비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82831539"/>
                  </a:ext>
                </a:extLst>
              </a:tr>
              <a:tr h="142875">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기타판관비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43900987"/>
                  </a:ext>
                </a:extLst>
              </a:tr>
              <a:tr h="142875">
                <a:tc gridSpan="3">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29.6%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39307065"/>
                  </a:ext>
                </a:extLst>
              </a:tr>
              <a:tr h="142875">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39012814"/>
                  </a:ext>
                </a:extLst>
              </a:tr>
              <a:tr h="142875">
                <a:tc gridSpan="3">
                  <a:txBody>
                    <a:bodyPr/>
                    <a:lstStyle/>
                    <a:p>
                      <a:pPr algn="l" rtl="0" fontAlgn="b"/>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800" b="0" i="1" u="none" strike="noStrike">
                          <a:solidFill>
                            <a:srgbClr val="000000"/>
                          </a:solidFill>
                          <a:effectLst/>
                          <a:latin typeface="Arial" panose="020B0604020202020204" pitchFamily="34" charset="0"/>
                          <a:ea typeface="맑은 고딕" panose="020B0503020000020004" pitchFamily="50" charset="-127"/>
                        </a:rPr>
                        <a:t>VC%</a:t>
                      </a:r>
                      <a:endParaRPr 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50.1%</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58.0%</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67.9%</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133107334"/>
                  </a:ext>
                </a:extLst>
              </a:tr>
              <a:tr h="142875">
                <a:tc gridSpan="3">
                  <a:txBody>
                    <a:bodyPr/>
                    <a:lstStyle/>
                    <a:p>
                      <a:pPr algn="l" rtl="0" fontAlgn="b"/>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총원가 대비 </a:t>
                      </a:r>
                      <a:r>
                        <a:rPr lang="en-US" sz="800" b="0" i="1" u="none" strike="noStrike">
                          <a:solidFill>
                            <a:srgbClr val="000000"/>
                          </a:solidFill>
                          <a:effectLst/>
                          <a:latin typeface="Arial" panose="020B0604020202020204" pitchFamily="34" charset="0"/>
                          <a:ea typeface="맑은 고딕" panose="020B0503020000020004" pitchFamily="50" charset="-127"/>
                        </a:rPr>
                        <a:t>FC%</a:t>
                      </a:r>
                      <a:endParaRPr 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49.9%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42.0%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32.1%</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extLst>
                  <a:ext uri="{0D108BD9-81ED-4DB2-BD59-A6C34878D82A}">
                    <a16:rowId xmlns:a16="http://schemas.microsoft.com/office/drawing/2014/main" val="9024108"/>
                  </a:ext>
                </a:extLst>
              </a:tr>
            </a:tbl>
          </a:graphicData>
        </a:graphic>
      </p:graphicFrame>
      <p:sp>
        <p:nvSpPr>
          <p:cNvPr id="24" name="직사각형 23">
            <a:extLst>
              <a:ext uri="{FF2B5EF4-FFF2-40B4-BE49-F238E27FC236}">
                <a16:creationId xmlns:a16="http://schemas.microsoft.com/office/drawing/2014/main" id="{EC15CD9E-7613-45F0-9604-1A33313B811F}"/>
              </a:ext>
            </a:extLst>
          </p:cNvPr>
          <p:cNvSpPr/>
          <p:nvPr/>
        </p:nvSpPr>
        <p:spPr>
          <a:xfrm>
            <a:off x="864066" y="2224963"/>
            <a:ext cx="5010395"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5" name="순서도: 연결자 24">
            <a:extLst>
              <a:ext uri="{FF2B5EF4-FFF2-40B4-BE49-F238E27FC236}">
                <a16:creationId xmlns:a16="http://schemas.microsoft.com/office/drawing/2014/main" id="{22DD244B-5B87-45A2-8089-5645C076E368}"/>
              </a:ext>
            </a:extLst>
          </p:cNvPr>
          <p:cNvSpPr/>
          <p:nvPr/>
        </p:nvSpPr>
        <p:spPr bwMode="auto">
          <a:xfrm>
            <a:off x="792064" y="21474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6" name="순서도: 연결자 25">
            <a:extLst>
              <a:ext uri="{FF2B5EF4-FFF2-40B4-BE49-F238E27FC236}">
                <a16:creationId xmlns:a16="http://schemas.microsoft.com/office/drawing/2014/main" id="{F3531DF2-541D-46FD-A9AF-48DA699D98B0}"/>
              </a:ext>
            </a:extLst>
          </p:cNvPr>
          <p:cNvSpPr/>
          <p:nvPr/>
        </p:nvSpPr>
        <p:spPr bwMode="auto">
          <a:xfrm>
            <a:off x="5983512" y="31121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7" name="직사각형 26">
            <a:extLst>
              <a:ext uri="{FF2B5EF4-FFF2-40B4-BE49-F238E27FC236}">
                <a16:creationId xmlns:a16="http://schemas.microsoft.com/office/drawing/2014/main" id="{9E2F8EF7-D6B0-414E-8DF6-074853A304EC}"/>
              </a:ext>
            </a:extLst>
          </p:cNvPr>
          <p:cNvSpPr/>
          <p:nvPr/>
        </p:nvSpPr>
        <p:spPr>
          <a:xfrm>
            <a:off x="864066" y="3083174"/>
            <a:ext cx="5010395"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8" name="순서도: 연결자 27">
            <a:extLst>
              <a:ext uri="{FF2B5EF4-FFF2-40B4-BE49-F238E27FC236}">
                <a16:creationId xmlns:a16="http://schemas.microsoft.com/office/drawing/2014/main" id="{24F0E6B3-B86D-4AAE-9825-6353E587F36B}"/>
              </a:ext>
            </a:extLst>
          </p:cNvPr>
          <p:cNvSpPr/>
          <p:nvPr/>
        </p:nvSpPr>
        <p:spPr bwMode="auto">
          <a:xfrm>
            <a:off x="792064" y="30056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9" name="순서도: 연결자 28">
            <a:extLst>
              <a:ext uri="{FF2B5EF4-FFF2-40B4-BE49-F238E27FC236}">
                <a16:creationId xmlns:a16="http://schemas.microsoft.com/office/drawing/2014/main" id="{0FC65EB6-3FC5-478B-8587-37752DF26E8A}"/>
              </a:ext>
            </a:extLst>
          </p:cNvPr>
          <p:cNvSpPr/>
          <p:nvPr/>
        </p:nvSpPr>
        <p:spPr bwMode="auto">
          <a:xfrm>
            <a:off x="5983512" y="50500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3" name="직사각형 119">
            <a:extLst>
              <a:ext uri="{FF2B5EF4-FFF2-40B4-BE49-F238E27FC236}">
                <a16:creationId xmlns:a16="http://schemas.microsoft.com/office/drawing/2014/main" id="{F5D51850-FD10-4822-95BC-9096E5D7614F}"/>
              </a:ext>
            </a:extLst>
          </p:cNvPr>
          <p:cNvSpPr/>
          <p:nvPr/>
        </p:nvSpPr>
        <p:spPr bwMode="auto">
          <a:xfrm>
            <a:off x="-511734" y="579002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0923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Cost </a:t>
            </a:r>
            <a:r>
              <a:rPr lang="en-US" altLang="ko-KR" sz="4500" b="1">
                <a:solidFill>
                  <a:srgbClr val="00338D"/>
                </a:solidFill>
                <a:latin typeface="KPMG Extralight" panose="020B0303030202040204" pitchFamily="34" charset="0"/>
              </a:rPr>
              <a:t>Structure (2/2)</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마진율이 높은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제품의 판매 확대로</a:t>
            </a:r>
            <a:r>
              <a:rPr lang="en-US" altLang="ko-KR" sz="1000" b="1" dirty="0">
                <a:solidFill>
                  <a:srgbClr val="002997"/>
                </a:solidFill>
                <a:latin typeface="Arial" panose="020B0604020202020204" pitchFamily="34" charset="0"/>
                <a:ea typeface="+mj-ea"/>
                <a:cs typeface="Arial" panose="020B0604020202020204" pitchFamily="34" charset="0"/>
              </a:rPr>
              <a:t> Apple </a:t>
            </a:r>
            <a:r>
              <a:rPr lang="ko-KR" altLang="en-US" sz="1000" b="1" dirty="0">
                <a:solidFill>
                  <a:srgbClr val="002997"/>
                </a:solidFill>
                <a:latin typeface="Arial" panose="020B0604020202020204" pitchFamily="34" charset="0"/>
                <a:ea typeface="+mj-ea"/>
                <a:cs typeface="Arial" panose="020B0604020202020204" pitchFamily="34" charset="0"/>
              </a:rPr>
              <a:t>및 삼성향의 영업이익률은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5%</a:t>
            </a:r>
            <a:r>
              <a:rPr lang="ko-KR" altLang="en-US" sz="1000" b="1" dirty="0">
                <a:solidFill>
                  <a:srgbClr val="002997"/>
                </a:solidFill>
                <a:latin typeface="Arial" panose="020B0604020202020204" pitchFamily="34" charset="0"/>
                <a:ea typeface="+mj-ea"/>
                <a:cs typeface="Arial" panose="020B0604020202020204" pitchFamily="34" charset="0"/>
              </a:rPr>
              <a:t> 내외에서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30%</a:t>
            </a:r>
            <a:r>
              <a:rPr lang="ko-KR" altLang="en-US" sz="1000" b="1" dirty="0">
                <a:solidFill>
                  <a:srgbClr val="002997"/>
                </a:solidFill>
                <a:latin typeface="Arial" panose="020B0604020202020204" pitchFamily="34" charset="0"/>
                <a:ea typeface="+mj-ea"/>
                <a:cs typeface="Arial" panose="020B0604020202020204" pitchFamily="34" charset="0"/>
              </a:rPr>
              <a:t> 이상의 수준으로 증가하였음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중국</a:t>
            </a:r>
            <a:r>
              <a:rPr lang="en-US" altLang="ko-KR" sz="1000" b="1" dirty="0">
                <a:solidFill>
                  <a:srgbClr val="002997"/>
                </a:solidFill>
                <a:latin typeface="Arial" panose="020B0604020202020204" pitchFamily="34" charset="0"/>
                <a:ea typeface="+mj-ea"/>
                <a:cs typeface="Arial" panose="020B0604020202020204" pitchFamily="34" charset="0"/>
              </a:rPr>
              <a:t>Local</a:t>
            </a:r>
            <a:r>
              <a:rPr lang="ko-KR" altLang="en-US" sz="1000" b="1" dirty="0">
                <a:solidFill>
                  <a:srgbClr val="002997"/>
                </a:solidFill>
                <a:latin typeface="Arial" panose="020B0604020202020204" pitchFamily="34" charset="0"/>
                <a:ea typeface="+mj-ea"/>
                <a:cs typeface="Arial" panose="020B0604020202020204" pitchFamily="34" charset="0"/>
              </a:rPr>
              <a:t> 영업이익률은 타 </a:t>
            </a:r>
            <a:r>
              <a:rPr lang="en-US" altLang="ko-KR" sz="1000" b="1" dirty="0">
                <a:solidFill>
                  <a:srgbClr val="002997"/>
                </a:solidFill>
                <a:latin typeface="Arial" panose="020B0604020202020204" pitchFamily="34" charset="0"/>
                <a:ea typeface="+mj-ea"/>
                <a:cs typeface="Arial" panose="020B0604020202020204" pitchFamily="34" charset="0"/>
              </a:rPr>
              <a:t>Set</a:t>
            </a:r>
            <a:r>
              <a:rPr lang="ko-KR" altLang="en-US" sz="1000" b="1" dirty="0">
                <a:solidFill>
                  <a:srgbClr val="002997"/>
                </a:solidFill>
                <a:latin typeface="Arial" panose="020B0604020202020204" pitchFamily="34" charset="0"/>
                <a:ea typeface="+mj-ea"/>
                <a:cs typeface="Arial" panose="020B0604020202020204" pitchFamily="34" charset="0"/>
              </a:rPr>
              <a:t>사향 </a:t>
            </a:r>
            <a:r>
              <a:rPr lang="en-US" altLang="ko-KR" sz="1000" b="1" dirty="0">
                <a:solidFill>
                  <a:srgbClr val="002997"/>
                </a:solidFill>
                <a:latin typeface="Arial" panose="020B0604020202020204" pitchFamily="34" charset="0"/>
                <a:ea typeface="+mj-ea"/>
                <a:cs typeface="Arial" panose="020B0604020202020204" pitchFamily="34" charset="0"/>
              </a:rPr>
              <a:t>ASP</a:t>
            </a:r>
            <a:r>
              <a:rPr lang="ko-KR" altLang="en-US" sz="1000" b="1" dirty="0">
                <a:solidFill>
                  <a:srgbClr val="002997"/>
                </a:solidFill>
                <a:latin typeface="Arial" panose="020B0604020202020204" pitchFamily="34" charset="0"/>
                <a:ea typeface="+mj-ea"/>
                <a:cs typeface="Arial" panose="020B0604020202020204" pitchFamily="34" charset="0"/>
              </a:rPr>
              <a:t> 상승에 기인한 고정비 </a:t>
            </a:r>
            <a:r>
              <a:rPr lang="ko-KR" altLang="en-US" sz="1000" b="1" dirty="0" err="1">
                <a:solidFill>
                  <a:srgbClr val="002997"/>
                </a:solidFill>
                <a:latin typeface="Arial" panose="020B0604020202020204" pitchFamily="34" charset="0"/>
                <a:ea typeface="+mj-ea"/>
                <a:cs typeface="Arial" panose="020B0604020202020204" pitchFamily="34" charset="0"/>
              </a:rPr>
              <a:t>배부액</a:t>
            </a:r>
            <a:r>
              <a:rPr lang="ko-KR" altLang="en-US" sz="1000" b="1" dirty="0">
                <a:solidFill>
                  <a:srgbClr val="002997"/>
                </a:solidFill>
                <a:latin typeface="Arial" panose="020B0604020202020204" pitchFamily="34" charset="0"/>
                <a:ea typeface="+mj-ea"/>
                <a:cs typeface="Arial" panose="020B0604020202020204" pitchFamily="34" charset="0"/>
              </a:rPr>
              <a:t> 감소에 영향을 받아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영업이익이 흑자전환을 달성하게 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ABF3546B-9923-4875-85BE-02E4BE24A432}"/>
              </a:ext>
            </a:extLst>
          </p:cNvPr>
          <p:cNvGraphicFramePr>
            <a:graphicFrameLocks noGrp="1"/>
          </p:cNvGraphicFramePr>
          <p:nvPr>
            <p:extLst>
              <p:ext uri="{D42A27DB-BD31-4B8C-83A1-F6EECF244321}">
                <p14:modId xmlns:p14="http://schemas.microsoft.com/office/powerpoint/2010/main" val="2020942310"/>
              </p:ext>
            </p:extLst>
          </p:nvPr>
        </p:nvGraphicFramePr>
        <p:xfrm>
          <a:off x="601200" y="1515600"/>
          <a:ext cx="8481838" cy="3456000"/>
        </p:xfrm>
        <a:graphic>
          <a:graphicData uri="http://schemas.openxmlformats.org/drawingml/2006/table">
            <a:tbl>
              <a:tblPr/>
              <a:tblGrid>
                <a:gridCol w="169637">
                  <a:extLst>
                    <a:ext uri="{9D8B030D-6E8A-4147-A177-3AD203B41FA5}">
                      <a16:colId xmlns:a16="http://schemas.microsoft.com/office/drawing/2014/main" val="485889234"/>
                    </a:ext>
                  </a:extLst>
                </a:gridCol>
                <a:gridCol w="727016">
                  <a:extLst>
                    <a:ext uri="{9D8B030D-6E8A-4147-A177-3AD203B41FA5}">
                      <a16:colId xmlns:a16="http://schemas.microsoft.com/office/drawing/2014/main" val="4164975464"/>
                    </a:ext>
                  </a:extLst>
                </a:gridCol>
                <a:gridCol w="505679">
                  <a:extLst>
                    <a:ext uri="{9D8B030D-6E8A-4147-A177-3AD203B41FA5}">
                      <a16:colId xmlns:a16="http://schemas.microsoft.com/office/drawing/2014/main" val="3030025408"/>
                    </a:ext>
                  </a:extLst>
                </a:gridCol>
                <a:gridCol w="505679">
                  <a:extLst>
                    <a:ext uri="{9D8B030D-6E8A-4147-A177-3AD203B41FA5}">
                      <a16:colId xmlns:a16="http://schemas.microsoft.com/office/drawing/2014/main" val="2636967492"/>
                    </a:ext>
                  </a:extLst>
                </a:gridCol>
                <a:gridCol w="505679">
                  <a:extLst>
                    <a:ext uri="{9D8B030D-6E8A-4147-A177-3AD203B41FA5}">
                      <a16:colId xmlns:a16="http://schemas.microsoft.com/office/drawing/2014/main" val="2326647983"/>
                    </a:ext>
                  </a:extLst>
                </a:gridCol>
                <a:gridCol w="505679">
                  <a:extLst>
                    <a:ext uri="{9D8B030D-6E8A-4147-A177-3AD203B41FA5}">
                      <a16:colId xmlns:a16="http://schemas.microsoft.com/office/drawing/2014/main" val="128009244"/>
                    </a:ext>
                  </a:extLst>
                </a:gridCol>
                <a:gridCol w="505679">
                  <a:extLst>
                    <a:ext uri="{9D8B030D-6E8A-4147-A177-3AD203B41FA5}">
                      <a16:colId xmlns:a16="http://schemas.microsoft.com/office/drawing/2014/main" val="3444314357"/>
                    </a:ext>
                  </a:extLst>
                </a:gridCol>
                <a:gridCol w="505679">
                  <a:extLst>
                    <a:ext uri="{9D8B030D-6E8A-4147-A177-3AD203B41FA5}">
                      <a16:colId xmlns:a16="http://schemas.microsoft.com/office/drawing/2014/main" val="3421285016"/>
                    </a:ext>
                  </a:extLst>
                </a:gridCol>
                <a:gridCol w="505679">
                  <a:extLst>
                    <a:ext uri="{9D8B030D-6E8A-4147-A177-3AD203B41FA5}">
                      <a16:colId xmlns:a16="http://schemas.microsoft.com/office/drawing/2014/main" val="2018977243"/>
                    </a:ext>
                  </a:extLst>
                </a:gridCol>
                <a:gridCol w="505679">
                  <a:extLst>
                    <a:ext uri="{9D8B030D-6E8A-4147-A177-3AD203B41FA5}">
                      <a16:colId xmlns:a16="http://schemas.microsoft.com/office/drawing/2014/main" val="1513046725"/>
                    </a:ext>
                  </a:extLst>
                </a:gridCol>
                <a:gridCol w="505679">
                  <a:extLst>
                    <a:ext uri="{9D8B030D-6E8A-4147-A177-3AD203B41FA5}">
                      <a16:colId xmlns:a16="http://schemas.microsoft.com/office/drawing/2014/main" val="452702645"/>
                    </a:ext>
                  </a:extLst>
                </a:gridCol>
                <a:gridCol w="505679">
                  <a:extLst>
                    <a:ext uri="{9D8B030D-6E8A-4147-A177-3AD203B41FA5}">
                      <a16:colId xmlns:a16="http://schemas.microsoft.com/office/drawing/2014/main" val="1018629897"/>
                    </a:ext>
                  </a:extLst>
                </a:gridCol>
                <a:gridCol w="505679">
                  <a:extLst>
                    <a:ext uri="{9D8B030D-6E8A-4147-A177-3AD203B41FA5}">
                      <a16:colId xmlns:a16="http://schemas.microsoft.com/office/drawing/2014/main" val="3997558500"/>
                    </a:ext>
                  </a:extLst>
                </a:gridCol>
                <a:gridCol w="505679">
                  <a:extLst>
                    <a:ext uri="{9D8B030D-6E8A-4147-A177-3AD203B41FA5}">
                      <a16:colId xmlns:a16="http://schemas.microsoft.com/office/drawing/2014/main" val="3635790532"/>
                    </a:ext>
                  </a:extLst>
                </a:gridCol>
                <a:gridCol w="505679">
                  <a:extLst>
                    <a:ext uri="{9D8B030D-6E8A-4147-A177-3AD203B41FA5}">
                      <a16:colId xmlns:a16="http://schemas.microsoft.com/office/drawing/2014/main" val="1005991266"/>
                    </a:ext>
                  </a:extLst>
                </a:gridCol>
                <a:gridCol w="505679">
                  <a:extLst>
                    <a:ext uri="{9D8B030D-6E8A-4147-A177-3AD203B41FA5}">
                      <a16:colId xmlns:a16="http://schemas.microsoft.com/office/drawing/2014/main" val="1789088169"/>
                    </a:ext>
                  </a:extLst>
                </a:gridCol>
                <a:gridCol w="505679">
                  <a:extLst>
                    <a:ext uri="{9D8B030D-6E8A-4147-A177-3AD203B41FA5}">
                      <a16:colId xmlns:a16="http://schemas.microsoft.com/office/drawing/2014/main" val="257144112"/>
                    </a:ext>
                  </a:extLst>
                </a:gridCol>
              </a:tblGrid>
              <a:tr h="144000">
                <a:tc gridSpan="17">
                  <a:txBody>
                    <a:bodyPr/>
                    <a:lstStyle/>
                    <a:p>
                      <a:pPr algn="l"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Margin Structure by Set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사</a:t>
                      </a:r>
                      <a:endParaRPr 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11094226"/>
                  </a:ext>
                </a:extLst>
              </a:tr>
              <a:tr h="144000">
                <a:tc>
                  <a:txBody>
                    <a:bodyPr/>
                    <a:lstStyle/>
                    <a:p>
                      <a:pPr algn="l"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gridSpan="3">
                  <a:txBody>
                    <a:bodyPr/>
                    <a:lstStyle/>
                    <a:p>
                      <a:pPr algn="ctr" rtl="0" fontAlgn="ctr"/>
                      <a:r>
                        <a:rPr lang="en-US" sz="800" b="1" i="0" u="none" strike="noStrike">
                          <a:solidFill>
                            <a:srgbClr val="000000"/>
                          </a:solidFill>
                          <a:effectLst/>
                          <a:latin typeface="Arial" panose="020B0604020202020204" pitchFamily="34" charset="0"/>
                          <a:ea typeface="+mj-ea"/>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en-US" sz="800" b="1" i="0" u="none" strike="noStrike">
                          <a:solidFill>
                            <a:srgbClr val="000000"/>
                          </a:solidFill>
                          <a:effectLst/>
                          <a:latin typeface="Arial" panose="020B0604020202020204" pitchFamily="34" charset="0"/>
                          <a:ea typeface="+mj-ea"/>
                          <a:cs typeface="Arial" panose="020B0604020202020204" pitchFamily="34" charset="0"/>
                        </a:rPr>
                        <a:t>Apple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삼성</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중국</a:t>
                      </a:r>
                      <a:r>
                        <a:rPr lang="en-US" sz="800" b="1" i="0" u="none" strike="noStrike">
                          <a:solidFill>
                            <a:srgbClr val="000000"/>
                          </a:solidFill>
                          <a:effectLst/>
                          <a:latin typeface="Arial" panose="020B0604020202020204" pitchFamily="34" charset="0"/>
                          <a:ea typeface="+mj-ea"/>
                          <a:cs typeface="Arial" panose="020B0604020202020204" pitchFamily="34" charset="0"/>
                        </a:rPr>
                        <a:t>Local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19194707"/>
                  </a:ext>
                </a:extLst>
              </a:tr>
              <a:tr h="144000">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36567489"/>
                  </a:ext>
                </a:extLst>
              </a:tr>
              <a:tr h="144000">
                <a:tc gridSpan="2">
                  <a:txBody>
                    <a:bodyPr/>
                    <a:lstStyle/>
                    <a:p>
                      <a:pPr algn="l"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1641207"/>
                  </a:ext>
                </a:extLst>
              </a:tr>
              <a:tr h="14400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68,182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80,371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34,951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38,191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104,918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13,934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18,466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26,880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15,636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18,683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3,660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5,031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025348920"/>
                  </a:ext>
                </a:extLst>
              </a:tr>
              <a:tr h="14400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58,050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63,227</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96,829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28,477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30,128</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60,447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11,216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11,974</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16,308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15,613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17,876</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15,962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2,744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3,249</a:t>
                      </a:r>
                    </a:p>
                  </a:txBody>
                  <a:tcPr marL="36000" marR="36000" marT="0" marB="0" anchor="ctr">
                    <a:lnL>
                      <a:noFill/>
                    </a:lnL>
                    <a:lnR>
                      <a:noFill/>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4,111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26612719"/>
                  </a:ext>
                </a:extLst>
              </a:tr>
              <a:tr h="144000">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재료비</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32,631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39,095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69,180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15,681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19,189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45,573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6,514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7,581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11,028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8,967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10,820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11,020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1,468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1,505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1,559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82397919"/>
                  </a:ext>
                </a:extLst>
              </a:tr>
              <a:tr h="144000">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 제조경비</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25,419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24,132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27,649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12,795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10,939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14,874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4,702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4,393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5,280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6,646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7,056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4,943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1,276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1,744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2,552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98174313"/>
                  </a:ext>
                </a:extLst>
              </a:tr>
              <a:tr h="14400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10,132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17,144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57,908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6,475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8,062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44,471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2,718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6,491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10,572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916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1,783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9623463"/>
                  </a:ext>
                </a:extLst>
              </a:tr>
              <a:tr h="144000">
                <a:tc gridSpan="2">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매출총이익</a:t>
                      </a:r>
                      <a:r>
                        <a:rPr lang="en-US" altLang="ko-KR" sz="8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14.9%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18.5%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42.4%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19.5%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25.0%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60892965"/>
                  </a:ext>
                </a:extLst>
              </a:tr>
              <a:tr h="144000">
                <a:tc gridSpan="2">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9,081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9,255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12,037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4,667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4,486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7,852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1,865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2,496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12800370"/>
                  </a:ext>
                </a:extLst>
              </a:tr>
              <a:tr h="14400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7,889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45,871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3,576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36,619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4,378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8,076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(1,373)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1,308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13571543"/>
                  </a:ext>
                </a:extLst>
              </a:tr>
              <a:tr h="144000">
                <a:tc gridSpan="2">
                  <a:txBody>
                    <a:bodyPr/>
                    <a:lstStyle/>
                    <a:p>
                      <a:pPr algn="l" rtl="0"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영업이익</a:t>
                      </a:r>
                      <a:r>
                        <a:rPr lang="en-US" altLang="ko-KR" sz="8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5.2%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34.9%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6.1%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30.0%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12.1%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26.0%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19.3%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0593375"/>
                  </a:ext>
                </a:extLst>
              </a:tr>
              <a:tr h="144000">
                <a:tc gridSpan="2">
                  <a:txBody>
                    <a:bodyPr/>
                    <a:lstStyle/>
                    <a:p>
                      <a:pPr algn="l" rtl="0" fontAlgn="ctr"/>
                      <a:r>
                        <a:rPr lang="en-US" sz="800" b="1" i="0" u="none" strike="noStrike">
                          <a:solidFill>
                            <a:schemeClr val="tx1"/>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6,985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13,953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52,016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4,814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6,383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40,141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1,987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5,567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9,280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(560)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1,182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744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1,707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1,413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724350479"/>
                  </a:ext>
                </a:extLst>
              </a:tr>
              <a:tr h="144000">
                <a:tc gridSpan="2">
                  <a:txBody>
                    <a:bodyPr/>
                    <a:lstStyle/>
                    <a:p>
                      <a:pPr algn="l" rtl="0" fontAlgn="ctr"/>
                      <a:r>
                        <a:rPr lang="en-US" sz="800" b="0" i="1" u="none" strike="noStrike">
                          <a:solidFill>
                            <a:schemeClr val="tx1"/>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10.2%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17.4%</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16.7%</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30.1%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1.6%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20.3%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33.9%</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chemeClr val="tx1"/>
                          </a:solidFill>
                          <a:effectLst/>
                          <a:latin typeface="Arial" panose="020B0604020202020204" pitchFamily="34" charset="0"/>
                          <a:ea typeface="+mj-ea"/>
                          <a:cs typeface="Arial" panose="020B0604020202020204" pitchFamily="34" charset="0"/>
                        </a:rPr>
                        <a:t>27.1%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69976219"/>
                  </a:ext>
                </a:extLst>
              </a:tr>
              <a:tr h="144000">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8312963"/>
                  </a:ext>
                </a:extLst>
              </a:tr>
              <a:tr h="144000">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판매수량</a:t>
                      </a:r>
                      <a:r>
                        <a:rPr lang="en-US" altLang="ko-KR" sz="8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천 개</a:t>
                      </a:r>
                      <a:r>
                        <a:rPr lang="en-US" altLang="ko-KR" sz="800" b="1" i="0" u="none" strike="noStrike">
                          <a:solidFill>
                            <a:srgbClr val="000000"/>
                          </a:solidFill>
                          <a:effectLst/>
                          <a:latin typeface="Arial" panose="020B0604020202020204" pitchFamily="34" charset="0"/>
                          <a:ea typeface="+mj-ea"/>
                          <a:cs typeface="Arial" panose="020B0604020202020204" pitchFamily="34" charset="0"/>
                        </a:rPr>
                        <a:t>)</a:t>
                      </a:r>
                      <a:endParaRPr lang="ko-KR" altLang="en-US"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3,722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4,003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5,114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2,889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705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978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3842278"/>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909658928"/>
                  </a:ext>
                </a:extLst>
              </a:tr>
              <a:tr h="144000">
                <a:tc gridSpan="2">
                  <a:txBody>
                    <a:bodyPr/>
                    <a:lstStyle/>
                    <a:p>
                      <a:pPr algn="l" fontAlgn="ctr"/>
                      <a:r>
                        <a:rPr lang="en-US" altLang="ko-KR" sz="800" b="1" i="0" u="none" strike="noStrike">
                          <a:solidFill>
                            <a:schemeClr val="tx1"/>
                          </a:solidFill>
                          <a:effectLst/>
                          <a:latin typeface="Arial" panose="020B0604020202020204" pitchFamily="34" charset="0"/>
                          <a:ea typeface="+mj-ea"/>
                          <a:cs typeface="Arial" panose="020B0604020202020204" pitchFamily="34" charset="0"/>
                        </a:rPr>
                        <a:t>  &lt;</a:t>
                      </a:r>
                      <a:r>
                        <a:rPr lang="ko-KR" altLang="en-US" sz="800" b="1" i="0" u="none" strike="noStrike">
                          <a:solidFill>
                            <a:schemeClr val="tx1"/>
                          </a:solidFill>
                          <a:effectLst/>
                          <a:latin typeface="Arial" panose="020B0604020202020204" pitchFamily="34" charset="0"/>
                          <a:ea typeface="+mj-ea"/>
                          <a:cs typeface="Arial" panose="020B0604020202020204" pitchFamily="34" charset="0"/>
                        </a:rPr>
                        <a:t>단위당 마진</a:t>
                      </a:r>
                      <a:r>
                        <a:rPr lang="en-US" altLang="ko-KR" sz="800" b="1" i="0" u="none" strike="noStrike">
                          <a:solidFill>
                            <a:schemeClr val="tx1"/>
                          </a:solidFill>
                          <a:effectLst/>
                          <a:latin typeface="Arial" panose="020B0604020202020204" pitchFamily="34" charset="0"/>
                          <a:ea typeface="+mj-ea"/>
                          <a:cs typeface="Arial" panose="020B0604020202020204" pitchFamily="34" charset="0"/>
                        </a:rPr>
                        <a:t>&gt;</a:t>
                      </a:r>
                      <a:endParaRPr lang="ko-KR" altLang="en-US" sz="800" b="1" i="0" u="none" strike="noStrike">
                        <a:solidFill>
                          <a:schemeClr val="tx1"/>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tc gridSpan="2">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algn="l" fontAlgn="ctr"/>
                      <a:r>
                        <a:rPr lang="ko-KR" altLang="en-US" sz="800" b="1" i="0" u="none" strike="noStrike">
                          <a:solidFill>
                            <a:schemeClr val="bg1"/>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r>
                        <a:rPr lang="ko-KR" altLang="en-US" sz="800" b="1" i="0" u="none" strike="noStrike">
                          <a:solidFill>
                            <a:schemeClr val="tx1"/>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829823389"/>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ASP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18,320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18,863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18,703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36,321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20,578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26,200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25,867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15,996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17,009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16,876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17,093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31,797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38,440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6447873"/>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재료비</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8,768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9,766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13,527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8,463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9,398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15,777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9,620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10,757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10,612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9,174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9,850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10,487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6,854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11,515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051889696"/>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기타제조경비</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6,830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6,028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5,406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6,905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5,357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5,149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6,944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6,234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5,081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6,799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6,424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4,704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5,959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11,020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18,847</a:t>
                      </a:r>
                    </a:p>
                  </a:txBody>
                  <a:tcPr marL="36000" marR="36000" marT="0" marB="0" anchor="ctr">
                    <a:lnL>
                      <a:noFill/>
                    </a:lnL>
                    <a:lnR w="635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607421602"/>
                  </a:ext>
                </a:extLst>
              </a:tr>
              <a:tr h="14400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판매관리비</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2,440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2,312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2,354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2,519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2,718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2,754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2,998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2,402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2,123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1,985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1,524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2,212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3,003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647</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6916306"/>
                  </a:ext>
                </a:extLst>
              </a:tr>
              <a:tr h="144000">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282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1,971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8,970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1,751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12,677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1,260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6,212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7,772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(2,100)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162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8,264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7,432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92525430"/>
                  </a:ext>
                </a:extLst>
              </a:tr>
            </a:tbl>
          </a:graphicData>
        </a:graphic>
      </p:graphicFrame>
      <p:sp>
        <p:nvSpPr>
          <p:cNvPr id="7" name="TextBox 6">
            <a:extLst>
              <a:ext uri="{FF2B5EF4-FFF2-40B4-BE49-F238E27FC236}">
                <a16:creationId xmlns:a16="http://schemas.microsoft.com/office/drawing/2014/main" id="{10EDA04C-0FD3-48AD-9DCB-3C1E015E0D42}"/>
              </a:ext>
            </a:extLst>
          </p:cNvPr>
          <p:cNvSpPr txBox="1"/>
          <p:nvPr/>
        </p:nvSpPr>
        <p:spPr>
          <a:xfrm>
            <a:off x="601201" y="5181600"/>
            <a:ext cx="8703600" cy="724249"/>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회사에 따르면 재료비를 제외한 제조경비는 생산속도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공정 등에 따라 배부되며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생산시간이 더 소요되는 </a:t>
            </a:r>
            <a:r>
              <a:rPr lang="en-US" altLang="ko-KR" sz="900" dirty="0">
                <a:solidFill>
                  <a:srgbClr val="000000"/>
                </a:solidFill>
                <a:latin typeface="Arial" panose="020B0604020202020204" pitchFamily="34" charset="0"/>
                <a:cs typeface="Arial" panose="020B0604020202020204" pitchFamily="34" charset="0"/>
              </a:rPr>
              <a:t>Low-Loss </a:t>
            </a:r>
            <a:r>
              <a:rPr lang="ko-KR" altLang="en-US" sz="900" dirty="0">
                <a:solidFill>
                  <a:srgbClr val="000000"/>
                </a:solidFill>
                <a:latin typeface="Arial" panose="020B0604020202020204" pitchFamily="34" charset="0"/>
                <a:cs typeface="Arial" panose="020B0604020202020204" pitchFamily="34" charset="0"/>
              </a:rPr>
              <a:t>제품이 일반 제품에 비하여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추가공정이 필요한 양면 제품이 단면제품에 비하여 단위당 제조경비가 높음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따라서 </a:t>
            </a:r>
            <a:r>
              <a:rPr lang="en-US" altLang="ko-KR" sz="900" dirty="0">
                <a:solidFill>
                  <a:srgbClr val="000000"/>
                </a:solidFill>
                <a:latin typeface="Arial" panose="020B0604020202020204" pitchFamily="34" charset="0"/>
                <a:cs typeface="Arial" panose="020B0604020202020204" pitchFamily="34" charset="0"/>
              </a:rPr>
              <a:t>Low-Loss</a:t>
            </a:r>
            <a:r>
              <a:rPr lang="ko-KR" altLang="en-US" sz="900" dirty="0">
                <a:solidFill>
                  <a:srgbClr val="000000"/>
                </a:solidFill>
                <a:latin typeface="Arial" panose="020B0604020202020204" pitchFamily="34" charset="0"/>
                <a:cs typeface="Arial" panose="020B0604020202020204" pitchFamily="34" charset="0"/>
              </a:rPr>
              <a:t>와 양면제품 비율이 높은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단위당 매출원가가 타 </a:t>
            </a:r>
            <a:r>
              <a:rPr lang="en-US" altLang="ko-KR" sz="900" dirty="0">
                <a:solidFill>
                  <a:srgbClr val="000000"/>
                </a:solidFill>
                <a:latin typeface="Arial" panose="020B0604020202020204" pitchFamily="34" charset="0"/>
                <a:cs typeface="Arial" panose="020B0604020202020204" pitchFamily="34" charset="0"/>
              </a:rPr>
              <a:t>Set</a:t>
            </a:r>
            <a:r>
              <a:rPr lang="ko-KR" altLang="en-US" sz="900" dirty="0">
                <a:solidFill>
                  <a:srgbClr val="000000"/>
                </a:solidFill>
                <a:latin typeface="Arial" panose="020B0604020202020204" pitchFamily="34" charset="0"/>
                <a:cs typeface="Arial" panose="020B0604020202020204" pitchFamily="34" charset="0"/>
              </a:rPr>
              <a:t>사에 비하여 높게 나타남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회사에 따르면 판관비는 매출액 비율로 배부되며</a:t>
            </a:r>
            <a:r>
              <a:rPr lang="en-US" altLang="ko-KR" sz="900" dirty="0">
                <a:solidFill>
                  <a:srgbClr val="000000"/>
                </a:solidFill>
                <a:latin typeface="Arial" panose="020B0604020202020204" pitchFamily="34" charset="0"/>
                <a:cs typeface="Arial" panose="020B0604020202020204" pitchFamily="34" charset="0"/>
              </a:rPr>
              <a:t>, Apple</a:t>
            </a:r>
            <a:r>
              <a:rPr lang="ko-KR" altLang="en-US" sz="900" dirty="0">
                <a:solidFill>
                  <a:srgbClr val="000000"/>
                </a:solidFill>
                <a:latin typeface="Arial" panose="020B0604020202020204" pitchFamily="34" charset="0"/>
                <a:cs typeface="Arial" panose="020B0604020202020204" pitchFamily="34" charset="0"/>
              </a:rPr>
              <a:t>과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매출에서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최근 고단가의 </a:t>
            </a:r>
            <a:r>
              <a:rPr lang="en-US" altLang="ko-KR" sz="900" dirty="0">
                <a:solidFill>
                  <a:srgbClr val="000000"/>
                </a:solidFill>
                <a:latin typeface="Arial" panose="020B0604020202020204" pitchFamily="34" charset="0"/>
                <a:cs typeface="Arial" panose="020B0604020202020204" pitchFamily="34" charset="0"/>
              </a:rPr>
              <a:t>Low-Loss </a:t>
            </a:r>
            <a:r>
              <a:rPr lang="ko-KR" altLang="en-US" sz="900" dirty="0">
                <a:solidFill>
                  <a:srgbClr val="000000"/>
                </a:solidFill>
                <a:latin typeface="Arial" panose="020B0604020202020204" pitchFamily="34" charset="0"/>
                <a:cs typeface="Arial" panose="020B0604020202020204" pitchFamily="34" charset="0"/>
              </a:rPr>
              <a:t>제품 판매가 증가하면서</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중국</a:t>
            </a:r>
            <a:r>
              <a:rPr lang="en-US" altLang="ko-KR" sz="900" dirty="0">
                <a:solidFill>
                  <a:srgbClr val="000000"/>
                </a:solidFill>
                <a:latin typeface="Arial" panose="020B0604020202020204" pitchFamily="34" charset="0"/>
                <a:cs typeface="Arial" panose="020B0604020202020204" pitchFamily="34" charset="0"/>
              </a:rPr>
              <a:t>Local</a:t>
            </a:r>
            <a:r>
              <a:rPr lang="ko-KR" altLang="en-US" sz="900" dirty="0">
                <a:solidFill>
                  <a:srgbClr val="000000"/>
                </a:solidFill>
                <a:latin typeface="Arial" panose="020B0604020202020204" pitchFamily="34" charset="0"/>
                <a:cs typeface="Arial" panose="020B0604020202020204" pitchFamily="34" charset="0"/>
              </a:rPr>
              <a:t>에 배부되는 판관비가 크게 감소함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8" name="직사각형 7">
            <a:extLst>
              <a:ext uri="{FF2B5EF4-FFF2-40B4-BE49-F238E27FC236}">
                <a16:creationId xmlns:a16="http://schemas.microsoft.com/office/drawing/2014/main" id="{FCA5E691-15A6-4FAA-9738-0DED53733284}"/>
              </a:ext>
            </a:extLst>
          </p:cNvPr>
          <p:cNvSpPr/>
          <p:nvPr/>
        </p:nvSpPr>
        <p:spPr>
          <a:xfrm>
            <a:off x="3020037" y="3243600"/>
            <a:ext cx="4546833" cy="1440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 name="직사각형 119">
            <a:extLst>
              <a:ext uri="{FF2B5EF4-FFF2-40B4-BE49-F238E27FC236}">
                <a16:creationId xmlns:a16="http://schemas.microsoft.com/office/drawing/2014/main" id="{C44CAB26-50A3-418D-ACB7-D4A5449878F0}"/>
              </a:ext>
            </a:extLst>
          </p:cNvPr>
          <p:cNvSpPr/>
          <p:nvPr/>
        </p:nvSpPr>
        <p:spPr bwMode="auto">
          <a:xfrm>
            <a:off x="-360732" y="497160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52520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41">
            <a:extLst>
              <a:ext uri="{FF2B5EF4-FFF2-40B4-BE49-F238E27FC236}">
                <a16:creationId xmlns:a16="http://schemas.microsoft.com/office/drawing/2014/main" id="{F5E954EE-12C6-4094-9DA7-928202944113}"/>
              </a:ext>
            </a:extLst>
          </p:cNvPr>
          <p:cNvSpPr>
            <a:spLocks noChangeArrowheads="1"/>
          </p:cNvSpPr>
          <p:nvPr/>
        </p:nvSpPr>
        <p:spPr bwMode="auto">
          <a:xfrm>
            <a:off x="550783" y="1170254"/>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Company Overview</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55" name="Rectangle 41">
            <a:extLst>
              <a:ext uri="{FF2B5EF4-FFF2-40B4-BE49-F238E27FC236}">
                <a16:creationId xmlns:a16="http://schemas.microsoft.com/office/drawing/2014/main" id="{702F92A5-4503-407B-BBF7-0E79D4A96600}"/>
              </a:ext>
            </a:extLst>
          </p:cNvPr>
          <p:cNvSpPr>
            <a:spLocks noChangeArrowheads="1"/>
          </p:cNvSpPr>
          <p:nvPr/>
        </p:nvSpPr>
        <p:spPr bwMode="auto">
          <a:xfrm>
            <a:off x="4916918" y="1170254"/>
            <a:ext cx="362428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Governance</a:t>
            </a:r>
            <a:endParaRPr lang="en-US" altLang="ko-KR" sz="1400" b="1" dirty="0">
              <a:solidFill>
                <a:srgbClr val="00338D"/>
              </a:solidFill>
              <a:latin typeface="Arial" panose="020B0604020202020204" pitchFamily="34" charset="0"/>
              <a:cs typeface="Arial" panose="020B0604020202020204" pitchFamily="34" charset="0"/>
            </a:endParaRPr>
          </a:p>
        </p:txBody>
      </p:sp>
      <p:graphicFrame>
        <p:nvGraphicFramePr>
          <p:cNvPr id="56" name="Table 2">
            <a:extLst>
              <a:ext uri="{FF2B5EF4-FFF2-40B4-BE49-F238E27FC236}">
                <a16:creationId xmlns:a16="http://schemas.microsoft.com/office/drawing/2014/main" id="{20B3D59A-D0EC-409E-8077-CECCAEA32093}"/>
              </a:ext>
            </a:extLst>
          </p:cNvPr>
          <p:cNvGraphicFramePr>
            <a:graphicFrameLocks noGrp="1"/>
          </p:cNvGraphicFramePr>
          <p:nvPr/>
        </p:nvGraphicFramePr>
        <p:xfrm>
          <a:off x="539999" y="1566307"/>
          <a:ext cx="3824165" cy="1310640"/>
        </p:xfrm>
        <a:graphic>
          <a:graphicData uri="http://schemas.openxmlformats.org/drawingml/2006/table">
            <a:tbl>
              <a:tblPr/>
              <a:tblGrid>
                <a:gridCol w="786478">
                  <a:extLst>
                    <a:ext uri="{9D8B030D-6E8A-4147-A177-3AD203B41FA5}">
                      <a16:colId xmlns:a16="http://schemas.microsoft.com/office/drawing/2014/main" val="20000"/>
                    </a:ext>
                  </a:extLst>
                </a:gridCol>
                <a:gridCol w="3037687">
                  <a:extLst>
                    <a:ext uri="{9D8B030D-6E8A-4147-A177-3AD203B41FA5}">
                      <a16:colId xmlns:a16="http://schemas.microsoft.com/office/drawing/2014/main" val="20001"/>
                    </a:ext>
                  </a:extLst>
                </a:gridCol>
              </a:tblGrid>
              <a:tr h="0">
                <a:tc>
                  <a:txBody>
                    <a:bodyPr/>
                    <a:lstStyle/>
                    <a:p>
                      <a:pPr algn="ctr" fontAlgn="ctr" latinLnBrk="0"/>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latinLnBrk="0"/>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회사명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mn-ea"/>
                          <a:cs typeface="Arial" panose="020B0604020202020204" pitchFamily="34" charset="0"/>
                        </a:rPr>
                        <a:t>넥스플렉스</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대표이사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박동원</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주요사업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인쇄회로기판용 </a:t>
                      </a:r>
                      <a:r>
                        <a:rPr lang="ko-KR" altLang="en-US" sz="900" b="0" i="0" u="none" strike="noStrike" dirty="0" err="1">
                          <a:solidFill>
                            <a:srgbClr val="000000"/>
                          </a:solidFill>
                          <a:effectLst/>
                          <a:latin typeface="Arial" panose="020B0604020202020204" pitchFamily="34" charset="0"/>
                          <a:ea typeface="+mn-ea"/>
                          <a:cs typeface="Arial" panose="020B0604020202020204" pitchFamily="34" charset="0"/>
                        </a:rPr>
                        <a:t>적층판</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제조업</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3"/>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본사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effectLst/>
                          <a:latin typeface="Arial" panose="020B0604020202020204" pitchFamily="34" charset="0"/>
                          <a:ea typeface="+mn-ea"/>
                          <a:cs typeface="Arial" panose="020B0604020202020204" pitchFamily="34" charset="0"/>
                        </a:rPr>
                        <a:t>충북 </a:t>
                      </a:r>
                      <a:r>
                        <a:rPr lang="ko-KR" altLang="en-US" sz="900" b="0" i="0" u="none" strike="noStrike" dirty="0" err="1">
                          <a:effectLst/>
                          <a:latin typeface="Arial" panose="020B0604020202020204" pitchFamily="34" charset="0"/>
                          <a:ea typeface="+mn-ea"/>
                          <a:cs typeface="Arial" panose="020B0604020202020204" pitchFamily="34" charset="0"/>
                        </a:rPr>
                        <a:t>증평군</a:t>
                      </a:r>
                      <a:r>
                        <a:rPr lang="ko-KR" altLang="en-US" sz="900" b="0" i="0" u="none" strike="noStrike" dirty="0">
                          <a:effectLst/>
                          <a:latin typeface="Arial" panose="020B0604020202020204" pitchFamily="34" charset="0"/>
                          <a:ea typeface="+mn-ea"/>
                          <a:cs typeface="Arial" panose="020B0604020202020204" pitchFamily="34" charset="0"/>
                        </a:rPr>
                        <a:t> </a:t>
                      </a:r>
                      <a:r>
                        <a:rPr lang="ko-KR" altLang="en-US" sz="900" b="0" i="0" u="none" strike="noStrike" dirty="0" err="1">
                          <a:effectLst/>
                          <a:latin typeface="Arial" panose="020B0604020202020204" pitchFamily="34" charset="0"/>
                          <a:ea typeface="+mn-ea"/>
                          <a:cs typeface="Arial" panose="020B0604020202020204" pitchFamily="34" charset="0"/>
                        </a:rPr>
                        <a:t>증평읍</a:t>
                      </a:r>
                      <a:r>
                        <a:rPr lang="ko-KR" altLang="en-US" sz="900" b="0" i="0" u="none" strike="noStrike" dirty="0">
                          <a:effectLst/>
                          <a:latin typeface="Arial" panose="020B0604020202020204" pitchFamily="34" charset="0"/>
                          <a:ea typeface="+mn-ea"/>
                          <a:cs typeface="Arial" panose="020B0604020202020204" pitchFamily="34" charset="0"/>
                        </a:rPr>
                        <a:t> </a:t>
                      </a:r>
                      <a:r>
                        <a:rPr lang="ko-KR" altLang="en-US" sz="900" b="0" i="0" u="none" strike="noStrike" dirty="0" err="1">
                          <a:effectLst/>
                          <a:latin typeface="Arial" panose="020B0604020202020204" pitchFamily="34" charset="0"/>
                          <a:ea typeface="+mn-ea"/>
                          <a:cs typeface="Arial" panose="020B0604020202020204" pitchFamily="34" charset="0"/>
                        </a:rPr>
                        <a:t>미암로</a:t>
                      </a:r>
                      <a:r>
                        <a:rPr lang="ko-KR" altLang="en-US" sz="900" b="0" i="0" u="none" strike="noStrike" dirty="0">
                          <a:effectLst/>
                          <a:latin typeface="Arial" panose="020B0604020202020204" pitchFamily="34" charset="0"/>
                          <a:ea typeface="+mn-ea"/>
                          <a:cs typeface="Arial" panose="020B0604020202020204" pitchFamily="34" charset="0"/>
                        </a:rPr>
                        <a:t> </a:t>
                      </a:r>
                      <a:r>
                        <a:rPr lang="en-US" altLang="ko-KR" sz="900" b="0" i="0" u="none" strike="noStrike" dirty="0">
                          <a:effectLst/>
                          <a:latin typeface="Arial" panose="020B0604020202020204" pitchFamily="34" charset="0"/>
                          <a:ea typeface="+mn-ea"/>
                          <a:cs typeface="Arial" panose="020B0604020202020204" pitchFamily="34" charset="0"/>
                        </a:rPr>
                        <a:t>82-43, </a:t>
                      </a:r>
                      <a:r>
                        <a:rPr lang="ko-KR" altLang="en-US" sz="900" b="0" i="0" u="none" strike="noStrike" dirty="0" err="1">
                          <a:effectLst/>
                          <a:latin typeface="Arial" panose="020B0604020202020204" pitchFamily="34" charset="0"/>
                          <a:ea typeface="+mn-ea"/>
                          <a:cs typeface="Arial" panose="020B0604020202020204" pitchFamily="34" charset="0"/>
                        </a:rPr>
                        <a:t>에프씨씨엘</a:t>
                      </a:r>
                      <a:r>
                        <a:rPr lang="ko-KR" altLang="en-US" sz="900" b="0" i="0" u="none" strike="noStrike" dirty="0">
                          <a:effectLst/>
                          <a:latin typeface="Arial" panose="020B0604020202020204" pitchFamily="34" charset="0"/>
                          <a:ea typeface="+mn-ea"/>
                          <a:cs typeface="Arial" panose="020B0604020202020204" pitchFamily="34" charset="0"/>
                        </a:rPr>
                        <a:t> </a:t>
                      </a:r>
                      <a:r>
                        <a:rPr lang="ko-KR" altLang="en-US" sz="900" b="0" i="0" u="none" strike="noStrike" dirty="0" err="1">
                          <a:effectLst/>
                          <a:latin typeface="Arial" panose="020B0604020202020204" pitchFamily="34" charset="0"/>
                          <a:ea typeface="+mn-ea"/>
                          <a:cs typeface="Arial" panose="020B0604020202020204" pitchFamily="34" charset="0"/>
                        </a:rPr>
                        <a:t>샾</a:t>
                      </a:r>
                      <a:r>
                        <a:rPr lang="en-US" altLang="ko-KR" sz="900" b="0" i="0" u="none" strike="noStrike" dirty="0">
                          <a:effectLst/>
                          <a:latin typeface="Arial" panose="020B0604020202020204" pitchFamily="34" charset="0"/>
                          <a:ea typeface="+mn-ea"/>
                          <a:cs typeface="Arial" panose="020B0604020202020204" pitchFamily="34" charset="0"/>
                        </a:rPr>
                        <a:t>1 </a:t>
                      </a:r>
                      <a:r>
                        <a:rPr lang="ko-KR" altLang="en-US" sz="900" b="0" i="0" u="none" strike="noStrike" dirty="0" err="1">
                          <a:effectLst/>
                          <a:latin typeface="Arial" panose="020B0604020202020204" pitchFamily="34" charset="0"/>
                          <a:ea typeface="+mn-ea"/>
                          <a:cs typeface="Arial" panose="020B0604020202020204" pitchFamily="34" charset="0"/>
                        </a:rPr>
                        <a:t>샾</a:t>
                      </a:r>
                      <a:r>
                        <a:rPr lang="en-US" altLang="ko-KR" sz="900" b="0" i="0" u="none" strike="noStrike" dirty="0">
                          <a:effectLst/>
                          <a:latin typeface="Arial" panose="020B0604020202020204" pitchFamily="34" charset="0"/>
                          <a:ea typeface="+mn-ea"/>
                          <a:cs typeface="Arial" panose="020B0604020202020204" pitchFamily="34" charset="0"/>
                        </a:rPr>
                        <a:t>2</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4178919880"/>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설립일</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2018</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07</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월</a:t>
                      </a:r>
                      <a:endParaRPr lang="en-US" altLang="ko-KR" sz="900" b="0" i="0" u="none" strike="noStrike" dirty="0">
                        <a:effectLst/>
                        <a:latin typeface="Arial" panose="020B0604020202020204" pitchFamily="34" charset="0"/>
                        <a:ea typeface="+mn-ea"/>
                        <a:cs typeface="Arial" panose="020B0604020202020204" pitchFamily="34" charset="0"/>
                      </a:endParaRPr>
                    </a:p>
                  </a:txBody>
                  <a:tcPr marL="35941" marR="3594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임직원 수</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50</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명</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자본금</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chemeClr val="tx1"/>
                          </a:solidFill>
                          <a:effectLst/>
                          <a:latin typeface="Arial" panose="020B0604020202020204" pitchFamily="34" charset="0"/>
                          <a:ea typeface="+mn-ea"/>
                          <a:cs typeface="Arial" panose="020B0604020202020204" pitchFamily="34" charset="0"/>
                        </a:rPr>
                        <a:t>11,250</a:t>
                      </a:r>
                      <a:r>
                        <a:rPr lang="ko-KR" altLang="en-US" sz="900" b="0" i="0" u="none" strike="noStrike" dirty="0">
                          <a:solidFill>
                            <a:schemeClr val="tx1"/>
                          </a:solidFill>
                          <a:effectLst/>
                          <a:latin typeface="Arial" panose="020B0604020202020204" pitchFamily="34" charset="0"/>
                          <a:ea typeface="+mn-ea"/>
                          <a:cs typeface="Arial" panose="020B0604020202020204" pitchFamily="34" charset="0"/>
                        </a:rPr>
                        <a:t>백만원</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주식현황</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chemeClr val="tx1"/>
                          </a:solidFill>
                          <a:effectLst/>
                          <a:latin typeface="Arial" panose="020B0604020202020204" pitchFamily="34" charset="0"/>
                          <a:ea typeface="+mn-ea"/>
                          <a:cs typeface="Arial" panose="020B0604020202020204" pitchFamily="34" charset="0"/>
                        </a:rPr>
                        <a:t>2,250,001</a:t>
                      </a:r>
                      <a:r>
                        <a:rPr lang="ko-KR" altLang="en-US" sz="900" b="0" i="0" u="none" strike="noStrike" dirty="0">
                          <a:solidFill>
                            <a:schemeClr val="tx1"/>
                          </a:solidFill>
                          <a:effectLst/>
                          <a:latin typeface="Arial" panose="020B0604020202020204" pitchFamily="34" charset="0"/>
                          <a:ea typeface="+mn-ea"/>
                          <a:cs typeface="Arial" panose="020B0604020202020204" pitchFamily="34" charset="0"/>
                        </a:rPr>
                        <a:t>주</a:t>
                      </a:r>
                      <a:r>
                        <a:rPr lang="en-US" altLang="ko-KR" sz="900" b="0" i="0" u="none" strike="noStrike" baseline="30000" dirty="0">
                          <a:solidFill>
                            <a:schemeClr val="tx1"/>
                          </a:solidFill>
                          <a:effectLst/>
                          <a:latin typeface="Arial" panose="020B0604020202020204" pitchFamily="34" charset="0"/>
                          <a:ea typeface="+mn-ea"/>
                          <a:cs typeface="Arial" panose="020B0604020202020204" pitchFamily="34" charset="0"/>
                        </a:rPr>
                        <a:t>1</a:t>
                      </a:r>
                      <a:endParaRPr lang="ko-KR" altLang="en-US" sz="900" b="0" i="0" u="none" strike="noStrike" baseline="30000" dirty="0">
                        <a:solidFill>
                          <a:schemeClr val="tx1"/>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57" name="Table 2">
            <a:extLst>
              <a:ext uri="{FF2B5EF4-FFF2-40B4-BE49-F238E27FC236}">
                <a16:creationId xmlns:a16="http://schemas.microsoft.com/office/drawing/2014/main" id="{6EFA1960-5A3D-4372-8CEA-2259EC44BFAB}"/>
              </a:ext>
            </a:extLst>
          </p:cNvPr>
          <p:cNvGraphicFramePr>
            <a:graphicFrameLocks noGrp="1"/>
          </p:cNvGraphicFramePr>
          <p:nvPr/>
        </p:nvGraphicFramePr>
        <p:xfrm>
          <a:off x="540000" y="3535071"/>
          <a:ext cx="3824170" cy="1214495"/>
        </p:xfrm>
        <a:graphic>
          <a:graphicData uri="http://schemas.openxmlformats.org/drawingml/2006/table">
            <a:tbl>
              <a:tblPr/>
              <a:tblGrid>
                <a:gridCol w="786479">
                  <a:extLst>
                    <a:ext uri="{9D8B030D-6E8A-4147-A177-3AD203B41FA5}">
                      <a16:colId xmlns:a16="http://schemas.microsoft.com/office/drawing/2014/main" val="20000"/>
                    </a:ext>
                  </a:extLst>
                </a:gridCol>
                <a:gridCol w="3037691">
                  <a:extLst>
                    <a:ext uri="{9D8B030D-6E8A-4147-A177-3AD203B41FA5}">
                      <a16:colId xmlns:a16="http://schemas.microsoft.com/office/drawing/2014/main" val="20001"/>
                    </a:ext>
                  </a:extLst>
                </a:gridCol>
              </a:tblGrid>
              <a:tr h="0">
                <a:tc>
                  <a:txBody>
                    <a:bodyPr/>
                    <a:lstStyle/>
                    <a:p>
                      <a:pPr algn="ctr" fontAlgn="ctr"/>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2004</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FCCL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개발 과제 시작</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2006</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Pilot Plant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제조 설비 확보</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2007</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Demo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생산 라인 구축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고온 연속 경화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Line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도입</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2009</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FCCL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제품 판매 시작</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2011</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#1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상업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Line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구축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en-US" altLang="ko-KR" sz="900" b="0" i="0" u="none" strike="noStrike" dirty="0" err="1">
                          <a:solidFill>
                            <a:srgbClr val="000000"/>
                          </a:solidFill>
                          <a:effectLst/>
                          <a:latin typeface="Arial" panose="020B0604020202020204" pitchFamily="34" charset="0"/>
                          <a:ea typeface="+mn-ea"/>
                          <a:cs typeface="Arial" panose="020B0604020202020204" pitchFamily="34" charset="0"/>
                        </a:rPr>
                        <a:t>Capa</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300,000m</a:t>
                      </a:r>
                      <a:r>
                        <a:rPr lang="en-US" altLang="ko-KR" sz="900" b="0" i="0" u="none" strike="noStrike" baseline="30000" dirty="0">
                          <a:solidFill>
                            <a:srgbClr val="000000"/>
                          </a:solidFill>
                          <a:effectLst/>
                          <a:latin typeface="Arial" panose="020B0604020202020204" pitchFamily="34" charset="0"/>
                          <a:ea typeface="+mn-ea"/>
                          <a:cs typeface="Arial" panose="020B0604020202020204" pitchFamily="34" charset="0"/>
                        </a:rPr>
                        <a:t>2</a:t>
                      </a:r>
                      <a:r>
                        <a:rPr lang="en-US" altLang="ko-KR" sz="900" b="0" i="0" u="none" strike="noStrike" baseline="0"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baseline="0" dirty="0">
                          <a:solidFill>
                            <a:srgbClr val="000000"/>
                          </a:solidFill>
                          <a:effectLst/>
                          <a:latin typeface="Arial" panose="020B0604020202020204" pitchFamily="34" charset="0"/>
                          <a:ea typeface="+mn-ea"/>
                          <a:cs typeface="Arial" panose="020B0604020202020204" pitchFamily="34" charset="0"/>
                        </a:rPr>
                        <a:t>월</a:t>
                      </a:r>
                      <a:r>
                        <a:rPr lang="en-US" altLang="ko-KR" sz="900" b="0" i="0" u="none" strike="noStrike" baseline="0" dirty="0">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baseline="0"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2014</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상업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Line</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구축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en-US" altLang="ko-KR" sz="900" b="0" i="0" u="none" strike="noStrike" dirty="0" err="1">
                          <a:solidFill>
                            <a:srgbClr val="000000"/>
                          </a:solidFill>
                          <a:effectLst/>
                          <a:latin typeface="Arial" panose="020B0604020202020204" pitchFamily="34" charset="0"/>
                          <a:ea typeface="+mn-ea"/>
                          <a:cs typeface="Arial" panose="020B0604020202020204" pitchFamily="34" charset="0"/>
                        </a:rPr>
                        <a:t>Capa</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300,000m</a:t>
                      </a:r>
                      <a:r>
                        <a:rPr lang="en-US" altLang="ko-KR" sz="900" b="0" i="0" u="none" strike="noStrike" baseline="30000" dirty="0">
                          <a:solidFill>
                            <a:srgbClr val="000000"/>
                          </a:solidFill>
                          <a:effectLst/>
                          <a:latin typeface="Arial" panose="020B0604020202020204" pitchFamily="34" charset="0"/>
                          <a:ea typeface="+mn-ea"/>
                          <a:cs typeface="Arial" panose="020B0604020202020204" pitchFamily="34" charset="0"/>
                        </a:rPr>
                        <a:t>2</a:t>
                      </a:r>
                      <a:r>
                        <a:rPr lang="en-US" altLang="ko-KR" sz="900" b="0" i="0" u="none" strike="noStrike" baseline="0"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baseline="0" dirty="0">
                          <a:solidFill>
                            <a:srgbClr val="000000"/>
                          </a:solidFill>
                          <a:effectLst/>
                          <a:latin typeface="Arial" panose="020B0604020202020204" pitchFamily="34" charset="0"/>
                          <a:ea typeface="+mn-ea"/>
                          <a:cs typeface="Arial" panose="020B0604020202020204" pitchFamily="34" charset="0"/>
                        </a:rPr>
                        <a:t>월</a:t>
                      </a:r>
                      <a:r>
                        <a:rPr lang="en-US" altLang="ko-KR" sz="900" b="0" i="0" u="none" strike="noStrike" baseline="0" dirty="0">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2756398236"/>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2018</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dirty="0" err="1">
                          <a:solidFill>
                            <a:srgbClr val="000000"/>
                          </a:solidFill>
                          <a:effectLst/>
                          <a:latin typeface="Arial" panose="020B0604020202020204" pitchFamily="34" charset="0"/>
                          <a:ea typeface="+mn-ea"/>
                          <a:cs typeface="Arial" panose="020B0604020202020204" pitchFamily="34" charset="0"/>
                        </a:rPr>
                        <a:t>NexFlex</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설립</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725449221"/>
                  </a:ext>
                </a:extLst>
              </a:tr>
            </a:tbl>
          </a:graphicData>
        </a:graphic>
      </p:graphicFrame>
      <p:sp>
        <p:nvSpPr>
          <p:cNvPr id="68" name="직사각형 119">
            <a:extLst>
              <a:ext uri="{FF2B5EF4-FFF2-40B4-BE49-F238E27FC236}">
                <a16:creationId xmlns:a16="http://schemas.microsoft.com/office/drawing/2014/main" id="{16B8BC73-B8AA-47C1-BEF6-1364AEC7BF85}"/>
              </a:ext>
            </a:extLst>
          </p:cNvPr>
          <p:cNvSpPr/>
          <p:nvPr/>
        </p:nvSpPr>
        <p:spPr bwMode="auto">
          <a:xfrm>
            <a:off x="2138296" y="133052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12</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19" name="Rectangle 41">
            <a:extLst>
              <a:ext uri="{FF2B5EF4-FFF2-40B4-BE49-F238E27FC236}">
                <a16:creationId xmlns:a16="http://schemas.microsoft.com/office/drawing/2014/main" id="{5EF72908-FDD9-4AAD-A8F1-D612F15B1076}"/>
              </a:ext>
            </a:extLst>
          </p:cNvPr>
          <p:cNvSpPr>
            <a:spLocks noChangeArrowheads="1"/>
          </p:cNvSpPr>
          <p:nvPr/>
        </p:nvSpPr>
        <p:spPr bwMode="auto">
          <a:xfrm>
            <a:off x="539999" y="3150127"/>
            <a:ext cx="3728507"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History</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58" name="모서리가 둥근 직사각형 97">
            <a:extLst>
              <a:ext uri="{FF2B5EF4-FFF2-40B4-BE49-F238E27FC236}">
                <a16:creationId xmlns:a16="http://schemas.microsoft.com/office/drawing/2014/main" id="{409E041A-97D6-447D-97A1-4D0FEF7AB4EC}"/>
              </a:ext>
            </a:extLst>
          </p:cNvPr>
          <p:cNvSpPr/>
          <p:nvPr/>
        </p:nvSpPr>
        <p:spPr>
          <a:xfrm>
            <a:off x="6417591" y="2468732"/>
            <a:ext cx="1295835" cy="324000"/>
          </a:xfrm>
          <a:prstGeom prst="roundRect">
            <a:avLst>
              <a:gd name="adj" fmla="val 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31" b="1">
                <a:solidFill>
                  <a:srgbClr val="FFFFFF"/>
                </a:solidFill>
                <a:latin typeface="+mj-ea"/>
                <a:ea typeface="+mj-ea"/>
                <a:cs typeface="Arial" panose="020B0604020202020204" pitchFamily="34" charset="0"/>
              </a:rPr>
              <a:t>넥스플렉스</a:t>
            </a:r>
            <a:endParaRPr lang="ko-KR" altLang="en-US" sz="831" b="1" baseline="30000" dirty="0">
              <a:solidFill>
                <a:srgbClr val="FFFFFF"/>
              </a:solidFill>
              <a:latin typeface="+mj-ea"/>
              <a:ea typeface="+mj-ea"/>
              <a:cs typeface="Arial" panose="020B0604020202020204" pitchFamily="34" charset="0"/>
            </a:endParaRPr>
          </a:p>
        </p:txBody>
      </p:sp>
      <p:cxnSp>
        <p:nvCxnSpPr>
          <p:cNvPr id="70" name="꺾인 연결선 151">
            <a:extLst>
              <a:ext uri="{FF2B5EF4-FFF2-40B4-BE49-F238E27FC236}">
                <a16:creationId xmlns:a16="http://schemas.microsoft.com/office/drawing/2014/main" id="{02ECC5D0-DF90-4F1E-A6C4-DDCE5912B0CB}"/>
              </a:ext>
            </a:extLst>
          </p:cNvPr>
          <p:cNvCxnSpPr>
            <a:cxnSpLocks/>
            <a:stCxn id="78" idx="2"/>
            <a:endCxn id="58" idx="0"/>
          </p:cNvCxnSpPr>
          <p:nvPr/>
        </p:nvCxnSpPr>
        <p:spPr>
          <a:xfrm flipH="1">
            <a:off x="7065509" y="1976198"/>
            <a:ext cx="4580" cy="492534"/>
          </a:xfrm>
          <a:prstGeom prst="straightConnector1">
            <a:avLst/>
          </a:prstGeom>
          <a:ln>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78" name="모서리가 둥근 직사각형 97">
            <a:extLst>
              <a:ext uri="{FF2B5EF4-FFF2-40B4-BE49-F238E27FC236}">
                <a16:creationId xmlns:a16="http://schemas.microsoft.com/office/drawing/2014/main" id="{B287E246-954C-4CB5-8E10-09EFC35B9885}"/>
              </a:ext>
            </a:extLst>
          </p:cNvPr>
          <p:cNvSpPr/>
          <p:nvPr/>
        </p:nvSpPr>
        <p:spPr>
          <a:xfrm>
            <a:off x="6495235" y="1652165"/>
            <a:ext cx="1149707" cy="324033"/>
          </a:xfrm>
          <a:prstGeom prst="roundRect">
            <a:avLst>
              <a:gd name="adj" fmla="val 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r>
              <a:rPr lang="ko-KR" altLang="en-US" sz="800" b="1" dirty="0" err="1">
                <a:solidFill>
                  <a:srgbClr val="FFFFFF"/>
                </a:solidFill>
                <a:latin typeface="+mj-ea"/>
                <a:ea typeface="+mj-ea"/>
                <a:cs typeface="Arial" panose="020B0604020202020204" pitchFamily="34" charset="0"/>
              </a:rPr>
              <a:t>스카이플렉스</a:t>
            </a:r>
            <a:r>
              <a:rPr lang="en-US" altLang="ko-KR" sz="800" b="1" dirty="0">
                <a:solidFill>
                  <a:srgbClr val="FFFFFF"/>
                </a:solidFill>
                <a:latin typeface="+mj-ea"/>
                <a:ea typeface="+mj-ea"/>
                <a:cs typeface="Arial" panose="020B0604020202020204" pitchFamily="34" charset="0"/>
              </a:rPr>
              <a:t>(</a:t>
            </a:r>
            <a:r>
              <a:rPr lang="ko-KR" altLang="en-US" sz="800" b="1" dirty="0">
                <a:solidFill>
                  <a:srgbClr val="FFFFFF"/>
                </a:solidFill>
                <a:latin typeface="+mj-ea"/>
                <a:ea typeface="+mj-ea"/>
                <a:cs typeface="Arial" panose="020B0604020202020204" pitchFamily="34" charset="0"/>
              </a:rPr>
              <a:t>유</a:t>
            </a:r>
            <a:r>
              <a:rPr lang="en-US" altLang="ko-KR" sz="800" b="1" dirty="0">
                <a:solidFill>
                  <a:srgbClr val="FFFFFF"/>
                </a:solidFill>
                <a:latin typeface="+mj-ea"/>
                <a:ea typeface="+mj-ea"/>
                <a:cs typeface="Arial" panose="020B0604020202020204" pitchFamily="34" charset="0"/>
              </a:rPr>
              <a:t>)</a:t>
            </a:r>
            <a:endParaRPr lang="ko-KR" altLang="en-US" sz="800" b="1" dirty="0">
              <a:solidFill>
                <a:srgbClr val="FFFFFF"/>
              </a:solidFill>
              <a:latin typeface="+mj-ea"/>
              <a:ea typeface="+mj-ea"/>
              <a:cs typeface="Arial" panose="020B0604020202020204" pitchFamily="34" charset="0"/>
            </a:endParaRPr>
          </a:p>
        </p:txBody>
      </p:sp>
      <p:sp>
        <p:nvSpPr>
          <p:cNvPr id="97" name="직사각형 96">
            <a:extLst>
              <a:ext uri="{FF2B5EF4-FFF2-40B4-BE49-F238E27FC236}">
                <a16:creationId xmlns:a16="http://schemas.microsoft.com/office/drawing/2014/main" id="{5A502896-936A-4E11-9E30-04817D3D8BCC}"/>
              </a:ext>
            </a:extLst>
          </p:cNvPr>
          <p:cNvSpPr/>
          <p:nvPr/>
        </p:nvSpPr>
        <p:spPr>
          <a:xfrm>
            <a:off x="7075212" y="2071136"/>
            <a:ext cx="352045"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38" i="1" dirty="0">
                <a:solidFill>
                  <a:srgbClr val="00338D"/>
                </a:solidFill>
                <a:latin typeface="Arial" panose="020B0604020202020204" pitchFamily="34" charset="0"/>
                <a:ea typeface="+mj-ea"/>
                <a:cs typeface="Arial" panose="020B0604020202020204" pitchFamily="34" charset="0"/>
              </a:rPr>
              <a:t>100%</a:t>
            </a:r>
            <a:endParaRPr lang="ko-KR" altLang="en-US" sz="738" i="1" dirty="0" err="1">
              <a:solidFill>
                <a:srgbClr val="00338D"/>
              </a:solidFill>
              <a:latin typeface="Arial" panose="020B0604020202020204" pitchFamily="34" charset="0"/>
              <a:ea typeface="+mj-ea"/>
              <a:cs typeface="Arial" panose="020B0604020202020204" pitchFamily="34" charset="0"/>
            </a:endParaRPr>
          </a:p>
        </p:txBody>
      </p:sp>
      <p:sp>
        <p:nvSpPr>
          <p:cNvPr id="106" name="직사각형 119">
            <a:extLst>
              <a:ext uri="{FF2B5EF4-FFF2-40B4-BE49-F238E27FC236}">
                <a16:creationId xmlns:a16="http://schemas.microsoft.com/office/drawing/2014/main" id="{DBECCAC8-DCD0-4310-B9B2-CF7621F0918A}"/>
              </a:ext>
            </a:extLst>
          </p:cNvPr>
          <p:cNvSpPr/>
          <p:nvPr/>
        </p:nvSpPr>
        <p:spPr bwMode="auto">
          <a:xfrm>
            <a:off x="7598709" y="1413383"/>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12</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
        <p:nvSpPr>
          <p:cNvPr id="108" name="Rectangle 41">
            <a:extLst>
              <a:ext uri="{FF2B5EF4-FFF2-40B4-BE49-F238E27FC236}">
                <a16:creationId xmlns:a16="http://schemas.microsoft.com/office/drawing/2014/main" id="{3F4598C2-A793-4029-9F72-FA63C327E24C}"/>
              </a:ext>
            </a:extLst>
          </p:cNvPr>
          <p:cNvSpPr>
            <a:spLocks noChangeArrowheads="1"/>
          </p:cNvSpPr>
          <p:nvPr/>
        </p:nvSpPr>
        <p:spPr bwMode="auto">
          <a:xfrm>
            <a:off x="4916918" y="3223761"/>
            <a:ext cx="362428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Organizational Chart</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09" name="직사각형 119">
            <a:extLst>
              <a:ext uri="{FF2B5EF4-FFF2-40B4-BE49-F238E27FC236}">
                <a16:creationId xmlns:a16="http://schemas.microsoft.com/office/drawing/2014/main" id="{E4C8BC00-F54D-4B76-8937-CC808916AF7F}"/>
              </a:ext>
            </a:extLst>
          </p:cNvPr>
          <p:cNvSpPr/>
          <p:nvPr/>
        </p:nvSpPr>
        <p:spPr bwMode="auto">
          <a:xfrm>
            <a:off x="7598709" y="3585387"/>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12</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a:p>
            <a:pPr algn="r" defTabSz="826710">
              <a:buClr>
                <a:srgbClr val="99CC00"/>
              </a:buClr>
              <a:tabLst>
                <a:tab pos="241125" algn="l"/>
              </a:tabLst>
            </a:pPr>
            <a:r>
              <a:rPr lang="en-US" altLang="ko-KR" sz="800" dirty="0">
                <a:solidFill>
                  <a:prstClr val="black"/>
                </a:solidFill>
                <a:latin typeface="Arial" panose="020B0604020202020204" pitchFamily="34" charset="0"/>
                <a:cs typeface="Arial" panose="020B0604020202020204" pitchFamily="34" charset="0"/>
              </a:rPr>
              <a:t>(Source: </a:t>
            </a:r>
            <a:r>
              <a:rPr lang="ko-KR" altLang="en-US" sz="800" dirty="0">
                <a:solidFill>
                  <a:prstClr val="black"/>
                </a:solidFill>
                <a:latin typeface="Arial" panose="020B0604020202020204" pitchFamily="34" charset="0"/>
                <a:cs typeface="Arial" panose="020B0604020202020204" pitchFamily="34" charset="0"/>
              </a:rPr>
              <a:t>회사제공자료</a:t>
            </a:r>
            <a:r>
              <a:rPr lang="en-US" altLang="ko-KR" sz="800" dirty="0">
                <a:solidFill>
                  <a:prstClr val="black"/>
                </a:solidFill>
                <a:latin typeface="Arial" panose="020B0604020202020204" pitchFamily="34" charset="0"/>
                <a:cs typeface="Arial" panose="020B0604020202020204" pitchFamily="34" charset="0"/>
              </a:rPr>
              <a:t>)</a:t>
            </a:r>
          </a:p>
        </p:txBody>
      </p:sp>
      <p:sp>
        <p:nvSpPr>
          <p:cNvPr id="110" name="모서리가 둥근 직사각형 97">
            <a:extLst>
              <a:ext uri="{FF2B5EF4-FFF2-40B4-BE49-F238E27FC236}">
                <a16:creationId xmlns:a16="http://schemas.microsoft.com/office/drawing/2014/main" id="{3BAACAA5-A380-4E99-B863-AA16ACEFBA84}"/>
              </a:ext>
            </a:extLst>
          </p:cNvPr>
          <p:cNvSpPr/>
          <p:nvPr/>
        </p:nvSpPr>
        <p:spPr>
          <a:xfrm>
            <a:off x="6692626" y="3762908"/>
            <a:ext cx="756000" cy="324000"/>
          </a:xfrm>
          <a:prstGeom prst="roundRect">
            <a:avLst>
              <a:gd name="adj" fmla="val 0"/>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ko-KR" altLang="en-US" sz="831" b="1">
                <a:solidFill>
                  <a:srgbClr val="FFFFFF"/>
                </a:solidFill>
                <a:latin typeface="Arial" panose="020B0604020202020204" pitchFamily="34" charset="0"/>
                <a:ea typeface="+mj-ea"/>
                <a:cs typeface="Arial" panose="020B0604020202020204" pitchFamily="34" charset="0"/>
              </a:rPr>
              <a:t>대표이사</a:t>
            </a:r>
            <a:endParaRPr lang="ko-KR" altLang="en-US" sz="831" b="1" baseline="30000" dirty="0">
              <a:solidFill>
                <a:srgbClr val="FFFFFF"/>
              </a:solidFill>
              <a:latin typeface="Arial" panose="020B0604020202020204" pitchFamily="34" charset="0"/>
              <a:ea typeface="+mj-ea"/>
              <a:cs typeface="Arial" panose="020B0604020202020204" pitchFamily="34" charset="0"/>
            </a:endParaRPr>
          </a:p>
        </p:txBody>
      </p:sp>
      <p:sp>
        <p:nvSpPr>
          <p:cNvPr id="112" name="모서리가 둥근 직사각형 97">
            <a:extLst>
              <a:ext uri="{FF2B5EF4-FFF2-40B4-BE49-F238E27FC236}">
                <a16:creationId xmlns:a16="http://schemas.microsoft.com/office/drawing/2014/main" id="{D9FAC037-6818-4AC4-85D0-95BBC11BF964}"/>
              </a:ext>
            </a:extLst>
          </p:cNvPr>
          <p:cNvSpPr/>
          <p:nvPr/>
        </p:nvSpPr>
        <p:spPr>
          <a:xfrm>
            <a:off x="6058134" y="4623762"/>
            <a:ext cx="648000" cy="360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개발</a:t>
            </a:r>
            <a:endParaRPr lang="en-US" altLang="ko-KR" sz="800" b="1" dirty="0">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(15)</a:t>
            </a:r>
          </a:p>
        </p:txBody>
      </p:sp>
      <p:sp>
        <p:nvSpPr>
          <p:cNvPr id="113" name="모서리가 둥근 직사각형 97">
            <a:extLst>
              <a:ext uri="{FF2B5EF4-FFF2-40B4-BE49-F238E27FC236}">
                <a16:creationId xmlns:a16="http://schemas.microsoft.com/office/drawing/2014/main" id="{001D58D6-E113-4EDF-8A30-354189390E4D}"/>
              </a:ext>
            </a:extLst>
          </p:cNvPr>
          <p:cNvSpPr/>
          <p:nvPr/>
        </p:nvSpPr>
        <p:spPr>
          <a:xfrm>
            <a:off x="6745760" y="4623762"/>
            <a:ext cx="648000" cy="360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생산</a:t>
            </a:r>
            <a:endParaRPr lang="en-US" altLang="ko-KR" sz="800" b="1" dirty="0">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(9)</a:t>
            </a:r>
          </a:p>
        </p:txBody>
      </p:sp>
      <p:sp>
        <p:nvSpPr>
          <p:cNvPr id="114" name="모서리가 둥근 직사각형 97">
            <a:extLst>
              <a:ext uri="{FF2B5EF4-FFF2-40B4-BE49-F238E27FC236}">
                <a16:creationId xmlns:a16="http://schemas.microsoft.com/office/drawing/2014/main" id="{AD76E9F4-E50E-4B66-A867-F00C717723B5}"/>
              </a:ext>
            </a:extLst>
          </p:cNvPr>
          <p:cNvSpPr/>
          <p:nvPr/>
        </p:nvSpPr>
        <p:spPr>
          <a:xfrm>
            <a:off x="7433386" y="4623762"/>
            <a:ext cx="648000" cy="360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defTabSz="844083">
              <a:defRPr/>
            </a:pPr>
            <a:r>
              <a:rPr lang="ko-KR" altLang="en-US" sz="700" b="1" dirty="0">
                <a:solidFill>
                  <a:srgbClr val="FFFFFF"/>
                </a:solidFill>
                <a:latin typeface="Arial" panose="020B0604020202020204" pitchFamily="34" charset="0"/>
                <a:ea typeface="+mj-ea"/>
                <a:cs typeface="Arial" panose="020B0604020202020204" pitchFamily="34" charset="0"/>
              </a:rPr>
              <a:t>품질</a:t>
            </a:r>
            <a:endParaRPr lang="en-US" altLang="ko-KR" sz="700" b="1" dirty="0">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700" b="1" dirty="0">
                <a:solidFill>
                  <a:srgbClr val="FFFFFF"/>
                </a:solidFill>
                <a:latin typeface="Arial" panose="020B0604020202020204" pitchFamily="34" charset="0"/>
                <a:ea typeface="+mj-ea"/>
                <a:cs typeface="Arial" panose="020B0604020202020204" pitchFamily="34" charset="0"/>
              </a:rPr>
              <a:t>(6)</a:t>
            </a:r>
            <a:endParaRPr lang="ko-KR" altLang="en-US" sz="700" b="1" baseline="30000" dirty="0">
              <a:solidFill>
                <a:srgbClr val="FFFFFF"/>
              </a:solidFill>
              <a:latin typeface="Arial" panose="020B0604020202020204" pitchFamily="34" charset="0"/>
              <a:ea typeface="+mj-ea"/>
              <a:cs typeface="Arial" panose="020B0604020202020204" pitchFamily="34" charset="0"/>
            </a:endParaRPr>
          </a:p>
        </p:txBody>
      </p:sp>
      <p:sp>
        <p:nvSpPr>
          <p:cNvPr id="115" name="모서리가 둥근 직사각형 97">
            <a:extLst>
              <a:ext uri="{FF2B5EF4-FFF2-40B4-BE49-F238E27FC236}">
                <a16:creationId xmlns:a16="http://schemas.microsoft.com/office/drawing/2014/main" id="{3E2324CD-5693-46C1-B3F1-42782ECCDC3C}"/>
              </a:ext>
            </a:extLst>
          </p:cNvPr>
          <p:cNvSpPr/>
          <p:nvPr/>
        </p:nvSpPr>
        <p:spPr>
          <a:xfrm>
            <a:off x="8305372" y="4623762"/>
            <a:ext cx="648000" cy="360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9846" rIns="0" bIns="49846" rtlCol="0" anchor="ctr"/>
          <a:lstStyle/>
          <a:p>
            <a:pPr algn="ctr" defTabSz="844083">
              <a:defRPr/>
            </a:pPr>
            <a:r>
              <a:rPr lang="ko-KR" altLang="en-US" sz="700" b="1" dirty="0">
                <a:solidFill>
                  <a:srgbClr val="FFFFFF"/>
                </a:solidFill>
                <a:latin typeface="Arial" panose="020B0604020202020204" pitchFamily="34" charset="0"/>
                <a:ea typeface="+mj-ea"/>
                <a:cs typeface="Arial" panose="020B0604020202020204" pitchFamily="34" charset="0"/>
              </a:rPr>
              <a:t>경영지원</a:t>
            </a:r>
            <a:r>
              <a:rPr lang="en-US" altLang="ko-KR" sz="700" b="1" dirty="0">
                <a:solidFill>
                  <a:srgbClr val="FFFFFF"/>
                </a:solidFill>
                <a:latin typeface="Arial" panose="020B0604020202020204" pitchFamily="34" charset="0"/>
                <a:ea typeface="+mj-ea"/>
                <a:cs typeface="Arial" panose="020B0604020202020204" pitchFamily="34" charset="0"/>
              </a:rPr>
              <a:t> </a:t>
            </a:r>
          </a:p>
          <a:p>
            <a:pPr algn="ctr" defTabSz="844083">
              <a:defRPr/>
            </a:pPr>
            <a:r>
              <a:rPr lang="en-US" altLang="ko-KR" sz="700" b="1" dirty="0">
                <a:solidFill>
                  <a:srgbClr val="FFFFFF"/>
                </a:solidFill>
                <a:latin typeface="Arial" panose="020B0604020202020204" pitchFamily="34" charset="0"/>
                <a:ea typeface="+mj-ea"/>
                <a:cs typeface="Arial" panose="020B0604020202020204" pitchFamily="34" charset="0"/>
              </a:rPr>
              <a:t>(9)</a:t>
            </a:r>
            <a:endParaRPr lang="ko-KR" altLang="en-US" sz="700" b="1" baseline="30000" dirty="0">
              <a:solidFill>
                <a:srgbClr val="FFFFFF"/>
              </a:solidFill>
              <a:latin typeface="Arial" panose="020B0604020202020204" pitchFamily="34" charset="0"/>
              <a:ea typeface="+mj-ea"/>
              <a:cs typeface="Arial" panose="020B0604020202020204" pitchFamily="34" charset="0"/>
            </a:endParaRPr>
          </a:p>
        </p:txBody>
      </p:sp>
      <p:sp>
        <p:nvSpPr>
          <p:cNvPr id="118" name="모서리가 둥근 직사각형 97">
            <a:extLst>
              <a:ext uri="{FF2B5EF4-FFF2-40B4-BE49-F238E27FC236}">
                <a16:creationId xmlns:a16="http://schemas.microsoft.com/office/drawing/2014/main" id="{B9541E6F-EE89-441A-8F7D-2256950DF5B1}"/>
              </a:ext>
            </a:extLst>
          </p:cNvPr>
          <p:cNvSpPr/>
          <p:nvPr/>
        </p:nvSpPr>
        <p:spPr>
          <a:xfrm>
            <a:off x="6745760" y="5023275"/>
            <a:ext cx="648000" cy="611312"/>
          </a:xfrm>
          <a:prstGeom prst="roundRect">
            <a:avLst>
              <a:gd name="adj" fmla="val 0"/>
            </a:avLst>
          </a:prstGeom>
          <a:noFill/>
          <a:ln w="9525">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임원</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부장</a:t>
            </a:r>
            <a:r>
              <a:rPr lang="en-US" altLang="ko-KR" sz="700" dirty="0">
                <a:solidFill>
                  <a:schemeClr val="tx1"/>
                </a:solidFill>
                <a:latin typeface="Arial" panose="020B0604020202020204" pitchFamily="34" charset="0"/>
                <a:ea typeface="+mj-ea"/>
                <a:cs typeface="Arial" panose="020B0604020202020204" pitchFamily="34" charset="0"/>
              </a:rPr>
              <a:t>: 4</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과장</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대리</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사원</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p:txBody>
      </p:sp>
      <p:sp>
        <p:nvSpPr>
          <p:cNvPr id="121" name="모서리가 둥근 직사각형 97">
            <a:extLst>
              <a:ext uri="{FF2B5EF4-FFF2-40B4-BE49-F238E27FC236}">
                <a16:creationId xmlns:a16="http://schemas.microsoft.com/office/drawing/2014/main" id="{5DB2BB4F-F497-418C-8E37-7B36B05C1440}"/>
              </a:ext>
            </a:extLst>
          </p:cNvPr>
          <p:cNvSpPr/>
          <p:nvPr/>
        </p:nvSpPr>
        <p:spPr>
          <a:xfrm>
            <a:off x="5370508" y="5023275"/>
            <a:ext cx="648000" cy="395869"/>
          </a:xfrm>
          <a:prstGeom prst="roundRect">
            <a:avLst>
              <a:gd name="adj" fmla="val 0"/>
            </a:avLst>
          </a:prstGeom>
          <a:noFill/>
          <a:ln w="9525">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부장</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과장</a:t>
            </a:r>
            <a:r>
              <a:rPr lang="en-US" altLang="ko-KR" sz="700" dirty="0">
                <a:solidFill>
                  <a:schemeClr val="tx1"/>
                </a:solidFill>
                <a:latin typeface="Arial" panose="020B0604020202020204" pitchFamily="34" charset="0"/>
                <a:ea typeface="+mj-ea"/>
                <a:cs typeface="Arial" panose="020B0604020202020204" pitchFamily="34" charset="0"/>
              </a:rPr>
              <a:t>: 3</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대리</a:t>
            </a:r>
            <a:r>
              <a:rPr lang="en-US" altLang="ko-KR" sz="700" dirty="0">
                <a:solidFill>
                  <a:schemeClr val="tx1"/>
                </a:solidFill>
                <a:latin typeface="Arial" panose="020B0604020202020204" pitchFamily="34" charset="0"/>
                <a:ea typeface="+mj-ea"/>
                <a:cs typeface="Arial" panose="020B0604020202020204" pitchFamily="34" charset="0"/>
              </a:rPr>
              <a:t>: 4</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p:txBody>
      </p:sp>
      <p:sp>
        <p:nvSpPr>
          <p:cNvPr id="122" name="모서리가 둥근 직사각형 97">
            <a:extLst>
              <a:ext uri="{FF2B5EF4-FFF2-40B4-BE49-F238E27FC236}">
                <a16:creationId xmlns:a16="http://schemas.microsoft.com/office/drawing/2014/main" id="{3E217238-696F-40A2-938A-9DDB30C8CE5E}"/>
              </a:ext>
            </a:extLst>
          </p:cNvPr>
          <p:cNvSpPr/>
          <p:nvPr/>
        </p:nvSpPr>
        <p:spPr>
          <a:xfrm>
            <a:off x="6058134" y="5023275"/>
            <a:ext cx="648000" cy="611312"/>
          </a:xfrm>
          <a:prstGeom prst="roundRect">
            <a:avLst>
              <a:gd name="adj" fmla="val 0"/>
            </a:avLst>
          </a:prstGeom>
          <a:noFill/>
          <a:ln w="9525">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임원</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baseline="300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부장</a:t>
            </a:r>
            <a:r>
              <a:rPr lang="en-US" altLang="ko-KR" sz="700" dirty="0">
                <a:solidFill>
                  <a:schemeClr val="tx1"/>
                </a:solidFill>
                <a:latin typeface="Arial" panose="020B0604020202020204" pitchFamily="34" charset="0"/>
                <a:ea typeface="+mj-ea"/>
                <a:cs typeface="Arial" panose="020B0604020202020204" pitchFamily="34" charset="0"/>
              </a:rPr>
              <a:t>: 3</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baseline="300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과장</a:t>
            </a:r>
            <a:r>
              <a:rPr lang="en-US" altLang="ko-KR" sz="700" dirty="0">
                <a:solidFill>
                  <a:schemeClr val="tx1"/>
                </a:solidFill>
                <a:latin typeface="Arial" panose="020B0604020202020204" pitchFamily="34" charset="0"/>
                <a:ea typeface="+mj-ea"/>
                <a:cs typeface="Arial" panose="020B0604020202020204" pitchFamily="34" charset="0"/>
              </a:rPr>
              <a:t>: 5</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대리</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사원</a:t>
            </a:r>
            <a:r>
              <a:rPr lang="en-US" altLang="ko-KR" sz="700" dirty="0">
                <a:solidFill>
                  <a:schemeClr val="tx1"/>
                </a:solidFill>
                <a:latin typeface="Arial" panose="020B0604020202020204" pitchFamily="34" charset="0"/>
                <a:ea typeface="+mj-ea"/>
                <a:cs typeface="Arial" panose="020B0604020202020204" pitchFamily="34" charset="0"/>
              </a:rPr>
              <a:t>: 5</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p:txBody>
      </p:sp>
      <p:cxnSp>
        <p:nvCxnSpPr>
          <p:cNvPr id="125" name="꺾인 연결선 151">
            <a:extLst>
              <a:ext uri="{FF2B5EF4-FFF2-40B4-BE49-F238E27FC236}">
                <a16:creationId xmlns:a16="http://schemas.microsoft.com/office/drawing/2014/main" id="{79BAFF62-A190-478D-8161-303E5E54FFF5}"/>
              </a:ext>
            </a:extLst>
          </p:cNvPr>
          <p:cNvCxnSpPr>
            <a:cxnSpLocks/>
            <a:stCxn id="126" idx="0"/>
            <a:endCxn id="114" idx="0"/>
          </p:cNvCxnSpPr>
          <p:nvPr/>
        </p:nvCxnSpPr>
        <p:spPr>
          <a:xfrm rot="5400000" flipH="1" flipV="1">
            <a:off x="6725947" y="3592323"/>
            <a:ext cx="12700" cy="2062878"/>
          </a:xfrm>
          <a:prstGeom prst="bentConnector3">
            <a:avLst>
              <a:gd name="adj1" fmla="val 1100000"/>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sp>
        <p:nvSpPr>
          <p:cNvPr id="126" name="모서리가 둥근 직사각형 97">
            <a:extLst>
              <a:ext uri="{FF2B5EF4-FFF2-40B4-BE49-F238E27FC236}">
                <a16:creationId xmlns:a16="http://schemas.microsoft.com/office/drawing/2014/main" id="{F33312C2-286E-4EEF-AFB6-BD366B7F801C}"/>
              </a:ext>
            </a:extLst>
          </p:cNvPr>
          <p:cNvSpPr/>
          <p:nvPr/>
        </p:nvSpPr>
        <p:spPr>
          <a:xfrm>
            <a:off x="5370508" y="4623762"/>
            <a:ext cx="648000" cy="360000"/>
          </a:xfrm>
          <a:prstGeom prst="roundRect">
            <a:avLst>
              <a:gd name="adj" fmla="val 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9846" rIns="36000" bIns="49846" rtlCol="0" anchor="ctr"/>
          <a:lstStyle/>
          <a:p>
            <a:pPr algn="ctr" defTabSz="844083">
              <a:defRPr/>
            </a:pPr>
            <a:r>
              <a:rPr lang="ko-KR" altLang="en-US" sz="800" b="1" dirty="0">
                <a:solidFill>
                  <a:srgbClr val="FFFFFF"/>
                </a:solidFill>
                <a:latin typeface="Arial" panose="020B0604020202020204" pitchFamily="34" charset="0"/>
                <a:ea typeface="+mj-ea"/>
                <a:cs typeface="Arial" panose="020B0604020202020204" pitchFamily="34" charset="0"/>
              </a:rPr>
              <a:t>영업</a:t>
            </a:r>
            <a:endParaRPr lang="en-US" altLang="ko-KR" sz="800" b="1" baseline="30000" dirty="0">
              <a:solidFill>
                <a:srgbClr val="FFFFFF"/>
              </a:solidFill>
              <a:latin typeface="Arial" panose="020B0604020202020204" pitchFamily="34" charset="0"/>
              <a:ea typeface="+mj-ea"/>
              <a:cs typeface="Arial" panose="020B0604020202020204" pitchFamily="34" charset="0"/>
            </a:endParaRPr>
          </a:p>
          <a:p>
            <a:pPr algn="ctr" defTabSz="844083">
              <a:defRPr/>
            </a:pPr>
            <a:r>
              <a:rPr lang="en-US" altLang="ko-KR" sz="800" b="1" dirty="0">
                <a:solidFill>
                  <a:srgbClr val="FFFFFF"/>
                </a:solidFill>
                <a:latin typeface="Arial" panose="020B0604020202020204" pitchFamily="34" charset="0"/>
                <a:ea typeface="+mj-ea"/>
                <a:cs typeface="Arial" panose="020B0604020202020204" pitchFamily="34" charset="0"/>
              </a:rPr>
              <a:t>(9)</a:t>
            </a:r>
          </a:p>
        </p:txBody>
      </p:sp>
      <p:cxnSp>
        <p:nvCxnSpPr>
          <p:cNvPr id="129" name="꺾인 연결선 151">
            <a:extLst>
              <a:ext uri="{FF2B5EF4-FFF2-40B4-BE49-F238E27FC236}">
                <a16:creationId xmlns:a16="http://schemas.microsoft.com/office/drawing/2014/main" id="{3BA3AE7D-0167-4028-B681-6EF8E9629404}"/>
              </a:ext>
            </a:extLst>
          </p:cNvPr>
          <p:cNvCxnSpPr>
            <a:cxnSpLocks/>
            <a:stCxn id="110" idx="2"/>
          </p:cNvCxnSpPr>
          <p:nvPr/>
        </p:nvCxnSpPr>
        <p:spPr>
          <a:xfrm flipH="1">
            <a:off x="7070089" y="4086908"/>
            <a:ext cx="537" cy="397292"/>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30" name="꺾인 연결선 151">
            <a:extLst>
              <a:ext uri="{FF2B5EF4-FFF2-40B4-BE49-F238E27FC236}">
                <a16:creationId xmlns:a16="http://schemas.microsoft.com/office/drawing/2014/main" id="{B21AE340-F579-461D-BC22-F188D5315AFB}"/>
              </a:ext>
            </a:extLst>
          </p:cNvPr>
          <p:cNvCxnSpPr>
            <a:cxnSpLocks/>
            <a:endCxn id="112" idx="0"/>
          </p:cNvCxnSpPr>
          <p:nvPr/>
        </p:nvCxnSpPr>
        <p:spPr>
          <a:xfrm>
            <a:off x="6382134" y="4484200"/>
            <a:ext cx="0" cy="139562"/>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31" name="꺾인 연결선 151">
            <a:extLst>
              <a:ext uri="{FF2B5EF4-FFF2-40B4-BE49-F238E27FC236}">
                <a16:creationId xmlns:a16="http://schemas.microsoft.com/office/drawing/2014/main" id="{A11B9709-4805-49D7-A2E7-62FF77B334BE}"/>
              </a:ext>
            </a:extLst>
          </p:cNvPr>
          <p:cNvCxnSpPr>
            <a:cxnSpLocks/>
            <a:endCxn id="113" idx="0"/>
          </p:cNvCxnSpPr>
          <p:nvPr/>
        </p:nvCxnSpPr>
        <p:spPr>
          <a:xfrm>
            <a:off x="7069760" y="4488469"/>
            <a:ext cx="0" cy="135293"/>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33" name="꺾인 연결선 151">
            <a:extLst>
              <a:ext uri="{FF2B5EF4-FFF2-40B4-BE49-F238E27FC236}">
                <a16:creationId xmlns:a16="http://schemas.microsoft.com/office/drawing/2014/main" id="{F068E004-7693-45B8-A9B4-BC600E46075E}"/>
              </a:ext>
            </a:extLst>
          </p:cNvPr>
          <p:cNvCxnSpPr>
            <a:cxnSpLocks/>
            <a:stCxn id="65" idx="2"/>
            <a:endCxn id="115" idx="0"/>
          </p:cNvCxnSpPr>
          <p:nvPr/>
        </p:nvCxnSpPr>
        <p:spPr>
          <a:xfrm>
            <a:off x="8623570" y="4410953"/>
            <a:ext cx="5802" cy="212809"/>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cxnSp>
        <p:nvCxnSpPr>
          <p:cNvPr id="151" name="꺾인 연결선 151">
            <a:extLst>
              <a:ext uri="{FF2B5EF4-FFF2-40B4-BE49-F238E27FC236}">
                <a16:creationId xmlns:a16="http://schemas.microsoft.com/office/drawing/2014/main" id="{1FED7F68-54AD-4460-BFE5-6B7809307B00}"/>
              </a:ext>
            </a:extLst>
          </p:cNvPr>
          <p:cNvCxnSpPr>
            <a:cxnSpLocks/>
            <a:endCxn id="65" idx="1"/>
          </p:cNvCxnSpPr>
          <p:nvPr/>
        </p:nvCxnSpPr>
        <p:spPr>
          <a:xfrm>
            <a:off x="7070089" y="4261442"/>
            <a:ext cx="1244769" cy="17206"/>
          </a:xfrm>
          <a:prstGeom prst="straightConnector1">
            <a:avLst/>
          </a:prstGeom>
          <a:ln>
            <a:solidFill>
              <a:srgbClr val="483698"/>
            </a:solidFill>
            <a:tailEnd type="none"/>
          </a:ln>
        </p:spPr>
        <p:style>
          <a:lnRef idx="1">
            <a:schemeClr val="accent1"/>
          </a:lnRef>
          <a:fillRef idx="0">
            <a:schemeClr val="accent1"/>
          </a:fillRef>
          <a:effectRef idx="0">
            <a:schemeClr val="accent1"/>
          </a:effectRef>
          <a:fontRef idx="minor">
            <a:schemeClr val="tx1"/>
          </a:fontRef>
        </p:style>
      </p:cxnSp>
      <p:sp>
        <p:nvSpPr>
          <p:cNvPr id="50" name="제목 2">
            <a:extLst>
              <a:ext uri="{FF2B5EF4-FFF2-40B4-BE49-F238E27FC236}">
                <a16:creationId xmlns:a16="http://schemas.microsoft.com/office/drawing/2014/main" id="{B8C88126-5723-4970-91C6-533D70EB3A9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General Information</a:t>
            </a:r>
          </a:p>
        </p:txBody>
      </p:sp>
      <p:sp>
        <p:nvSpPr>
          <p:cNvPr id="52" name="TextBox 51">
            <a:extLst>
              <a:ext uri="{FF2B5EF4-FFF2-40B4-BE49-F238E27FC236}">
                <a16:creationId xmlns:a16="http://schemas.microsoft.com/office/drawing/2014/main" id="{9615184A-CB06-4BB8-A080-EE88D79B2951}"/>
              </a:ext>
            </a:extLst>
          </p:cNvPr>
          <p:cNvSpPr txBox="1"/>
          <p:nvPr/>
        </p:nvSpPr>
        <p:spPr>
          <a:xfrm>
            <a:off x="540000" y="2913552"/>
            <a:ext cx="3824164" cy="184666"/>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1: </a:t>
            </a:r>
            <a:r>
              <a:rPr lang="ko-KR" altLang="en-US" sz="600" dirty="0">
                <a:solidFill>
                  <a:srgbClr val="000000"/>
                </a:solidFill>
                <a:latin typeface="Arial" panose="020B0604020202020204" pitchFamily="34" charset="0"/>
                <a:ea typeface="맑은 고딕"/>
                <a:cs typeface="Arial" panose="020B0604020202020204" pitchFamily="34" charset="0"/>
              </a:rPr>
              <a:t>기 제공된 주식매수선택권 행사 시 전입되는 수량은 제외 </a:t>
            </a:r>
            <a:r>
              <a:rPr lang="en-US" altLang="ko-KR" sz="600" dirty="0">
                <a:solidFill>
                  <a:srgbClr val="000000"/>
                </a:solidFill>
                <a:latin typeface="Arial" panose="020B0604020202020204" pitchFamily="34" charset="0"/>
                <a:ea typeface="맑은 고딕"/>
                <a:cs typeface="Arial" panose="020B0604020202020204" pitchFamily="34" charset="0"/>
              </a:rPr>
              <a:t>(2022</a:t>
            </a:r>
            <a:r>
              <a:rPr lang="ko-KR" altLang="en-US" sz="600" dirty="0">
                <a:solidFill>
                  <a:srgbClr val="000000"/>
                </a:solidFill>
                <a:latin typeface="Arial" panose="020B0604020202020204" pitchFamily="34" charset="0"/>
                <a:ea typeface="맑은 고딕"/>
                <a:cs typeface="Arial" panose="020B0604020202020204" pitchFamily="34" charset="0"/>
              </a:rPr>
              <a:t>년 </a:t>
            </a:r>
            <a:r>
              <a:rPr lang="en-US" altLang="ko-KR" sz="600" dirty="0">
                <a:solidFill>
                  <a:srgbClr val="000000"/>
                </a:solidFill>
                <a:latin typeface="Arial" panose="020B0604020202020204" pitchFamily="34" charset="0"/>
                <a:ea typeface="맑은 고딕"/>
                <a:cs typeface="Arial" panose="020B0604020202020204" pitchFamily="34" charset="0"/>
              </a:rPr>
              <a:t>11</a:t>
            </a:r>
            <a:r>
              <a:rPr lang="ko-KR" altLang="en-US" sz="600" dirty="0">
                <a:solidFill>
                  <a:srgbClr val="000000"/>
                </a:solidFill>
                <a:latin typeface="Arial" panose="020B0604020202020204" pitchFamily="34" charset="0"/>
                <a:ea typeface="맑은 고딕"/>
                <a:cs typeface="Arial" panose="020B0604020202020204" pitchFamily="34" charset="0"/>
              </a:rPr>
              <a:t>월 </a:t>
            </a:r>
            <a:r>
              <a:rPr lang="en-US" altLang="ko-KR" sz="600" dirty="0">
                <a:solidFill>
                  <a:srgbClr val="000000"/>
                </a:solidFill>
                <a:latin typeface="Arial" panose="020B0604020202020204" pitchFamily="34" charset="0"/>
                <a:ea typeface="맑은 고딕"/>
                <a:cs typeface="Arial" panose="020B0604020202020204" pitchFamily="34" charset="0"/>
              </a:rPr>
              <a:t>28</a:t>
            </a:r>
            <a:r>
              <a:rPr lang="ko-KR" altLang="en-US" sz="600" dirty="0">
                <a:solidFill>
                  <a:srgbClr val="000000"/>
                </a:solidFill>
                <a:latin typeface="Arial" panose="020B0604020202020204" pitchFamily="34" charset="0"/>
                <a:ea typeface="맑은 고딕"/>
                <a:cs typeface="Arial" panose="020B0604020202020204" pitchFamily="34" charset="0"/>
              </a:rPr>
              <a:t>일부터 행사 가능하며</a:t>
            </a:r>
            <a:r>
              <a:rPr lang="en-US" altLang="ko-KR" sz="600" dirty="0">
                <a:solidFill>
                  <a:srgbClr val="000000"/>
                </a:solidFill>
                <a:latin typeface="Arial" panose="020B0604020202020204" pitchFamily="34" charset="0"/>
                <a:ea typeface="맑은 고딕"/>
                <a:cs typeface="Arial" panose="020B0604020202020204" pitchFamily="34" charset="0"/>
              </a:rPr>
              <a:t>, latest update </a:t>
            </a:r>
            <a:r>
              <a:rPr lang="ko-KR" altLang="en-US" sz="600" dirty="0">
                <a:solidFill>
                  <a:srgbClr val="000000"/>
                </a:solidFill>
                <a:latin typeface="Arial" panose="020B0604020202020204" pitchFamily="34" charset="0"/>
                <a:ea typeface="맑은 고딕"/>
                <a:cs typeface="Arial" panose="020B0604020202020204" pitchFamily="34" charset="0"/>
              </a:rPr>
              <a:t>기준 실권된 수량을 제외한 주식매수선택권 수량은 </a:t>
            </a:r>
            <a:r>
              <a:rPr lang="en-US" altLang="ko-KR" sz="600" dirty="0">
                <a:solidFill>
                  <a:srgbClr val="000000"/>
                </a:solidFill>
                <a:latin typeface="Arial" panose="020B0604020202020204" pitchFamily="34" charset="0"/>
                <a:ea typeface="맑은 고딕"/>
                <a:cs typeface="Arial" panose="020B0604020202020204" pitchFamily="34" charset="0"/>
              </a:rPr>
              <a:t>102,500</a:t>
            </a:r>
            <a:r>
              <a:rPr lang="ko-KR" altLang="en-US" sz="600" dirty="0">
                <a:solidFill>
                  <a:srgbClr val="000000"/>
                </a:solidFill>
                <a:latin typeface="Arial" panose="020B0604020202020204" pitchFamily="34" charset="0"/>
                <a:ea typeface="맑은 고딕"/>
                <a:cs typeface="Arial" panose="020B0604020202020204" pitchFamily="34" charset="0"/>
              </a:rPr>
              <a:t>주</a:t>
            </a:r>
            <a:r>
              <a:rPr lang="en-US" altLang="ko-KR" sz="600" dirty="0">
                <a:solidFill>
                  <a:srgbClr val="000000"/>
                </a:solidFill>
                <a:latin typeface="Arial" panose="020B0604020202020204" pitchFamily="34" charset="0"/>
                <a:ea typeface="맑은 고딕"/>
                <a:cs typeface="Arial" panose="020B0604020202020204" pitchFamily="34" charset="0"/>
              </a:rPr>
              <a:t>)</a:t>
            </a:r>
          </a:p>
        </p:txBody>
      </p:sp>
      <p:sp>
        <p:nvSpPr>
          <p:cNvPr id="53" name="Rectangle 41">
            <a:extLst>
              <a:ext uri="{FF2B5EF4-FFF2-40B4-BE49-F238E27FC236}">
                <a16:creationId xmlns:a16="http://schemas.microsoft.com/office/drawing/2014/main" id="{E774F1DA-F697-4ACB-935C-6C82171B50A8}"/>
              </a:ext>
            </a:extLst>
          </p:cNvPr>
          <p:cNvSpPr>
            <a:spLocks noChangeArrowheads="1"/>
          </p:cNvSpPr>
          <p:nvPr/>
        </p:nvSpPr>
        <p:spPr bwMode="auto">
          <a:xfrm>
            <a:off x="539999" y="4807068"/>
            <a:ext cx="3728507"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IP</a:t>
            </a:r>
            <a:endParaRPr lang="en-US" altLang="ko-KR" sz="1400" b="1" dirty="0">
              <a:solidFill>
                <a:srgbClr val="00338D"/>
              </a:solidFill>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5C9CA759-2DC9-4940-9E40-4785267B99EE}"/>
              </a:ext>
            </a:extLst>
          </p:cNvPr>
          <p:cNvGraphicFramePr>
            <a:graphicFrameLocks noGrp="1"/>
          </p:cNvGraphicFramePr>
          <p:nvPr>
            <p:extLst>
              <p:ext uri="{D42A27DB-BD31-4B8C-83A1-F6EECF244321}">
                <p14:modId xmlns:p14="http://schemas.microsoft.com/office/powerpoint/2010/main" val="790494591"/>
              </p:ext>
            </p:extLst>
          </p:nvPr>
        </p:nvGraphicFramePr>
        <p:xfrm>
          <a:off x="539999" y="5194862"/>
          <a:ext cx="3824164" cy="960120"/>
        </p:xfrm>
        <a:graphic>
          <a:graphicData uri="http://schemas.openxmlformats.org/drawingml/2006/table">
            <a:tbl>
              <a:tblPr/>
              <a:tblGrid>
                <a:gridCol w="956041">
                  <a:extLst>
                    <a:ext uri="{9D8B030D-6E8A-4147-A177-3AD203B41FA5}">
                      <a16:colId xmlns:a16="http://schemas.microsoft.com/office/drawing/2014/main" val="1775216833"/>
                    </a:ext>
                  </a:extLst>
                </a:gridCol>
                <a:gridCol w="956041">
                  <a:extLst>
                    <a:ext uri="{9D8B030D-6E8A-4147-A177-3AD203B41FA5}">
                      <a16:colId xmlns:a16="http://schemas.microsoft.com/office/drawing/2014/main" val="1984011020"/>
                    </a:ext>
                  </a:extLst>
                </a:gridCol>
                <a:gridCol w="956041">
                  <a:extLst>
                    <a:ext uri="{9D8B030D-6E8A-4147-A177-3AD203B41FA5}">
                      <a16:colId xmlns:a16="http://schemas.microsoft.com/office/drawing/2014/main" val="2048545478"/>
                    </a:ext>
                  </a:extLst>
                </a:gridCol>
                <a:gridCol w="956041">
                  <a:extLst>
                    <a:ext uri="{9D8B030D-6E8A-4147-A177-3AD203B41FA5}">
                      <a16:colId xmlns:a16="http://schemas.microsoft.com/office/drawing/2014/main" val="3377374071"/>
                    </a:ext>
                  </a:extLst>
                </a:gridCol>
              </a:tblGrid>
              <a:tr h="94637">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IP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지역</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상태</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80995543"/>
                  </a:ext>
                </a:extLst>
              </a:tr>
              <a:tr h="94637">
                <a:tc rowSpan="5">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특허권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15350858"/>
                  </a:ext>
                </a:extLst>
              </a:tr>
              <a:tr h="946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출원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06810251"/>
                  </a:ext>
                </a:extLst>
              </a:tr>
              <a:tr h="946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준비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8196557"/>
                  </a:ext>
                </a:extLst>
              </a:tr>
              <a:tr h="94637">
                <a:tc vMerge="1">
                  <a:txBody>
                    <a:bodyPr/>
                    <a:lstStyle/>
                    <a:p>
                      <a:pPr latinLnBrk="1"/>
                      <a:endParaRPr lang="ko-KR" altLang="en-US"/>
                    </a:p>
                  </a:txBody>
                  <a:tcPr/>
                </a:tc>
                <a:tc rowSpan="2">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8902728"/>
                  </a:ext>
                </a:extLst>
              </a:tr>
              <a:tr h="946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0" i="0" u="none" strike="noStrike" dirty="0">
                          <a:effectLst/>
                          <a:latin typeface="Arial" panose="020B0604020202020204" pitchFamily="34" charset="0"/>
                          <a:ea typeface="맑은 고딕" panose="020B0503020000020004" pitchFamily="50" charset="-127"/>
                          <a:cs typeface="Arial" panose="020B0604020202020204" pitchFamily="34" charset="0"/>
                        </a:rPr>
                        <a:t>출원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3461749"/>
                  </a:ext>
                </a:extLst>
              </a:tr>
              <a:tr h="94637">
                <a:tc>
                  <a:txBody>
                    <a:bodyPr/>
                    <a:lstStyle/>
                    <a:p>
                      <a:pPr algn="ctr" fontAlgn="ctr"/>
                      <a:r>
                        <a:rPr lang="ko-KR" altLang="en-US" sz="900" b="0" i="0" u="none" strike="noStrike">
                          <a:effectLst/>
                          <a:latin typeface="Arial" panose="020B0604020202020204" pitchFamily="34" charset="0"/>
                          <a:ea typeface="맑은 고딕" panose="020B0503020000020004" pitchFamily="50" charset="-127"/>
                          <a:cs typeface="Arial" panose="020B0604020202020204" pitchFamily="34" charset="0"/>
                        </a:rPr>
                        <a:t>상표권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2817585"/>
                  </a:ext>
                </a:extLst>
              </a:tr>
            </a:tbl>
          </a:graphicData>
        </a:graphic>
      </p:graphicFrame>
      <p:sp>
        <p:nvSpPr>
          <p:cNvPr id="65" name="모서리가 둥근 직사각형 97">
            <a:extLst>
              <a:ext uri="{FF2B5EF4-FFF2-40B4-BE49-F238E27FC236}">
                <a16:creationId xmlns:a16="http://schemas.microsoft.com/office/drawing/2014/main" id="{37935B9C-AECB-46C9-9E90-05413D48A48E}"/>
              </a:ext>
            </a:extLst>
          </p:cNvPr>
          <p:cNvSpPr/>
          <p:nvPr/>
        </p:nvSpPr>
        <p:spPr>
          <a:xfrm>
            <a:off x="8314858" y="4146343"/>
            <a:ext cx="617423" cy="264610"/>
          </a:xfrm>
          <a:prstGeom prst="roundRect">
            <a:avLst>
              <a:gd name="adj" fmla="val 0"/>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defTabSz="844083">
              <a:defRPr/>
            </a:pPr>
            <a:r>
              <a:rPr lang="en-US" altLang="ko-KR" sz="831" b="1" dirty="0">
                <a:solidFill>
                  <a:srgbClr val="FFFFFF"/>
                </a:solidFill>
                <a:latin typeface="Arial" panose="020B0604020202020204" pitchFamily="34" charset="0"/>
                <a:ea typeface="+mj-ea"/>
                <a:cs typeface="Arial" panose="020B0604020202020204" pitchFamily="34" charset="0"/>
              </a:rPr>
              <a:t>CFO</a:t>
            </a:r>
            <a:endParaRPr lang="ko-KR" altLang="en-US" sz="831" b="1" baseline="30000" dirty="0">
              <a:solidFill>
                <a:srgbClr val="FFFFFF"/>
              </a:solidFill>
              <a:latin typeface="Arial" panose="020B0604020202020204" pitchFamily="34" charset="0"/>
              <a:ea typeface="+mj-ea"/>
              <a:cs typeface="Arial" panose="020B0604020202020204" pitchFamily="34" charset="0"/>
            </a:endParaRPr>
          </a:p>
        </p:txBody>
      </p:sp>
      <p:sp>
        <p:nvSpPr>
          <p:cNvPr id="66" name="모서리가 둥근 직사각형 97">
            <a:extLst>
              <a:ext uri="{FF2B5EF4-FFF2-40B4-BE49-F238E27FC236}">
                <a16:creationId xmlns:a16="http://schemas.microsoft.com/office/drawing/2014/main" id="{8F039035-B65A-4DDF-99A6-458E4E4DCEAC}"/>
              </a:ext>
            </a:extLst>
          </p:cNvPr>
          <p:cNvSpPr/>
          <p:nvPr/>
        </p:nvSpPr>
        <p:spPr>
          <a:xfrm>
            <a:off x="7433385" y="5023275"/>
            <a:ext cx="648000" cy="503590"/>
          </a:xfrm>
          <a:prstGeom prst="roundRect">
            <a:avLst>
              <a:gd name="adj" fmla="val 0"/>
            </a:avLst>
          </a:prstGeom>
          <a:noFill/>
          <a:ln w="9525">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임원</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부장</a:t>
            </a:r>
            <a:r>
              <a:rPr lang="en-US" altLang="ko-KR" sz="700" dirty="0">
                <a:solidFill>
                  <a:schemeClr val="tx1"/>
                </a:solidFill>
                <a:latin typeface="Arial" panose="020B0604020202020204" pitchFamily="34" charset="0"/>
                <a:ea typeface="+mj-ea"/>
                <a:cs typeface="Arial" panose="020B0604020202020204" pitchFamily="34" charset="0"/>
              </a:rPr>
              <a:t>: 1</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과장</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대리</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p:txBody>
      </p:sp>
      <p:sp>
        <p:nvSpPr>
          <p:cNvPr id="72" name="모서리가 둥근 직사각형 97">
            <a:extLst>
              <a:ext uri="{FF2B5EF4-FFF2-40B4-BE49-F238E27FC236}">
                <a16:creationId xmlns:a16="http://schemas.microsoft.com/office/drawing/2014/main" id="{694C0797-D3FF-46CB-94EF-3030A22196C1}"/>
              </a:ext>
            </a:extLst>
          </p:cNvPr>
          <p:cNvSpPr/>
          <p:nvPr/>
        </p:nvSpPr>
        <p:spPr>
          <a:xfrm>
            <a:off x="8305372" y="5023275"/>
            <a:ext cx="648000" cy="503590"/>
          </a:xfrm>
          <a:prstGeom prst="roundRect">
            <a:avLst>
              <a:gd name="adj" fmla="val 0"/>
            </a:avLst>
          </a:prstGeom>
          <a:noFill/>
          <a:ln w="9525">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spAutoFit/>
          </a:bodyPr>
          <a:lstStyle/>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부장</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과장</a:t>
            </a:r>
            <a:r>
              <a:rPr lang="en-US" altLang="ko-KR" sz="700" dirty="0">
                <a:solidFill>
                  <a:schemeClr val="tx1"/>
                </a:solidFill>
                <a:latin typeface="Arial" panose="020B0604020202020204" pitchFamily="34" charset="0"/>
                <a:ea typeface="+mj-ea"/>
                <a:cs typeface="Arial" panose="020B0604020202020204" pitchFamily="34" charset="0"/>
              </a:rPr>
              <a:t>: 3</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대리</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a:p>
            <a:pPr defTabSz="844083">
              <a:defRPr/>
            </a:pPr>
            <a:r>
              <a:rPr lang="en-US" altLang="ko-KR" sz="700" dirty="0">
                <a:solidFill>
                  <a:schemeClr val="tx1"/>
                </a:solidFill>
                <a:latin typeface="Arial" panose="020B0604020202020204" pitchFamily="34" charset="0"/>
                <a:ea typeface="+mj-ea"/>
                <a:cs typeface="Arial" panose="020B0604020202020204" pitchFamily="34" charset="0"/>
              </a:rPr>
              <a:t>• </a:t>
            </a:r>
            <a:r>
              <a:rPr lang="ko-KR" altLang="en-US" sz="700" dirty="0">
                <a:solidFill>
                  <a:schemeClr val="tx1"/>
                </a:solidFill>
                <a:latin typeface="Arial" panose="020B0604020202020204" pitchFamily="34" charset="0"/>
                <a:ea typeface="+mj-ea"/>
                <a:cs typeface="Arial" panose="020B0604020202020204" pitchFamily="34" charset="0"/>
              </a:rPr>
              <a:t>사원</a:t>
            </a:r>
            <a:r>
              <a:rPr lang="en-US" altLang="ko-KR" sz="700" dirty="0">
                <a:solidFill>
                  <a:schemeClr val="tx1"/>
                </a:solidFill>
                <a:latin typeface="Arial" panose="020B0604020202020204" pitchFamily="34" charset="0"/>
                <a:ea typeface="+mj-ea"/>
                <a:cs typeface="Arial" panose="020B0604020202020204" pitchFamily="34" charset="0"/>
              </a:rPr>
              <a:t>: 2</a:t>
            </a:r>
            <a:r>
              <a:rPr lang="ko-KR" altLang="en-US" sz="700" dirty="0">
                <a:solidFill>
                  <a:schemeClr val="tx1"/>
                </a:solidFill>
                <a:latin typeface="Arial" panose="020B0604020202020204" pitchFamily="34" charset="0"/>
                <a:ea typeface="+mj-ea"/>
                <a:cs typeface="Arial" panose="020B0604020202020204" pitchFamily="34" charset="0"/>
              </a:rPr>
              <a:t>명</a:t>
            </a:r>
            <a:endParaRPr lang="en-US" altLang="ko-KR" sz="700" dirty="0">
              <a:solidFill>
                <a:schemeClr val="tx1"/>
              </a:solidFill>
              <a:latin typeface="Arial" panose="020B0604020202020204" pitchFamily="34" charset="0"/>
              <a:ea typeface="+mj-ea"/>
              <a:cs typeface="Arial" panose="020B0604020202020204" pitchFamily="34" charset="0"/>
            </a:endParaRPr>
          </a:p>
        </p:txBody>
      </p:sp>
      <p:sp>
        <p:nvSpPr>
          <p:cNvPr id="38" name="직사각형 119">
            <a:extLst>
              <a:ext uri="{FF2B5EF4-FFF2-40B4-BE49-F238E27FC236}">
                <a16:creationId xmlns:a16="http://schemas.microsoft.com/office/drawing/2014/main" id="{2E9A4F8C-2C99-40B8-865F-5704E569A083}"/>
              </a:ext>
            </a:extLst>
          </p:cNvPr>
          <p:cNvSpPr/>
          <p:nvPr/>
        </p:nvSpPr>
        <p:spPr bwMode="auto">
          <a:xfrm>
            <a:off x="2138296" y="496321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39" name="직사각형 119">
            <a:extLst>
              <a:ext uri="{FF2B5EF4-FFF2-40B4-BE49-F238E27FC236}">
                <a16:creationId xmlns:a16="http://schemas.microsoft.com/office/drawing/2014/main" id="{ECA08759-2BF6-47FE-AFB2-5360EA65278A}"/>
              </a:ext>
            </a:extLst>
          </p:cNvPr>
          <p:cNvSpPr/>
          <p:nvPr/>
        </p:nvSpPr>
        <p:spPr bwMode="auto">
          <a:xfrm>
            <a:off x="2138296" y="329792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89040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Margin</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Spread (1/6)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주요 원재료 매입단가는 </a:t>
            </a:r>
            <a:r>
              <a:rPr lang="en-US" altLang="ko-KR" sz="1000" b="1">
                <a:solidFill>
                  <a:srgbClr val="002997"/>
                </a:solidFill>
                <a:latin typeface="Arial" panose="020B0604020202020204" pitchFamily="34" charset="0"/>
                <a:ea typeface="+mj-ea"/>
                <a:cs typeface="Arial" panose="020B0604020202020204" pitchFamily="34" charset="0"/>
              </a:rPr>
              <a:t>LME </a:t>
            </a:r>
            <a:r>
              <a:rPr lang="ko-KR" altLang="en-US" sz="1000" b="1">
                <a:solidFill>
                  <a:srgbClr val="002997"/>
                </a:solidFill>
                <a:latin typeface="Arial" panose="020B0604020202020204" pitchFamily="34" charset="0"/>
                <a:ea typeface="+mj-ea"/>
                <a:cs typeface="Arial" panose="020B0604020202020204" pitchFamily="34" charset="0"/>
              </a:rPr>
              <a:t>구리 단가 및</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유가 상승 등의 영향으로 지속적으로 증가하였음</a:t>
            </a:r>
            <a:r>
              <a:rPr lang="en-US" altLang="ko-KR" sz="1000" b="1">
                <a:solidFill>
                  <a:srgbClr val="002997"/>
                </a:solidFill>
                <a:latin typeface="Arial" panose="020B0604020202020204" pitchFamily="34" charset="0"/>
                <a:ea typeface="+mj-ea"/>
                <a:cs typeface="Arial" panose="020B0604020202020204" pitchFamily="34" charset="0"/>
              </a:rPr>
              <a:t>. Mix </a:t>
            </a:r>
            <a:r>
              <a:rPr lang="ko-KR" altLang="en-US" sz="1000" b="1">
                <a:solidFill>
                  <a:srgbClr val="002997"/>
                </a:solidFill>
                <a:latin typeface="Arial" panose="020B0604020202020204" pitchFamily="34" charset="0"/>
                <a:ea typeface="+mj-ea"/>
                <a:cs typeface="Arial" panose="020B0604020202020204" pitchFamily="34" charset="0"/>
              </a:rPr>
              <a:t>효과를 제외한 원재료 매입단가는 지난 </a:t>
            </a:r>
            <a:r>
              <a:rPr lang="en-US" altLang="ko-KR" sz="1000" b="1">
                <a:solidFill>
                  <a:srgbClr val="002997"/>
                </a:solidFill>
                <a:latin typeface="Arial" panose="020B0604020202020204" pitchFamily="34" charset="0"/>
                <a:ea typeface="+mj-ea"/>
                <a:cs typeface="Arial" panose="020B0604020202020204" pitchFamily="34" charset="0"/>
              </a:rPr>
              <a:t>2</a:t>
            </a:r>
            <a:r>
              <a:rPr lang="ko-KR" altLang="en-US" sz="1000" b="1">
                <a:solidFill>
                  <a:srgbClr val="002997"/>
                </a:solidFill>
                <a:latin typeface="Arial" panose="020B0604020202020204" pitchFamily="34" charset="0"/>
                <a:ea typeface="+mj-ea"/>
                <a:cs typeface="Arial" panose="020B0604020202020204" pitchFamily="34" charset="0"/>
              </a:rPr>
              <a:t>년간 연평균 </a:t>
            </a:r>
            <a:r>
              <a:rPr lang="en-US" altLang="ko-KR" sz="1000" b="1">
                <a:solidFill>
                  <a:srgbClr val="002997"/>
                </a:solidFill>
                <a:latin typeface="Arial" panose="020B0604020202020204" pitchFamily="34" charset="0"/>
                <a:ea typeface="+mj-ea"/>
                <a:cs typeface="Arial" panose="020B0604020202020204" pitchFamily="34" charset="0"/>
              </a:rPr>
              <a:t>6~10%</a:t>
            </a:r>
            <a:r>
              <a:rPr lang="ko-KR" altLang="en-US" sz="1000" b="1">
                <a:solidFill>
                  <a:srgbClr val="002997"/>
                </a:solidFill>
                <a:latin typeface="Arial" panose="020B0604020202020204" pitchFamily="34" charset="0"/>
                <a:ea typeface="+mj-ea"/>
                <a:cs typeface="Arial" panose="020B0604020202020204" pitchFamily="34" charset="0"/>
              </a:rPr>
              <a:t>씩 증가함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1" name="차트 10">
            <a:extLst>
              <a:ext uri="{FF2B5EF4-FFF2-40B4-BE49-F238E27FC236}">
                <a16:creationId xmlns:a16="http://schemas.microsoft.com/office/drawing/2014/main" id="{62F0A6AA-DA0F-4A02-B851-7864AD63CDE2}"/>
              </a:ext>
            </a:extLst>
          </p:cNvPr>
          <p:cNvGraphicFramePr>
            <a:graphicFrameLocks/>
          </p:cNvGraphicFramePr>
          <p:nvPr/>
        </p:nvGraphicFramePr>
        <p:xfrm>
          <a:off x="384395" y="1487393"/>
          <a:ext cx="2905819" cy="31089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차트 12">
            <a:extLst>
              <a:ext uri="{FF2B5EF4-FFF2-40B4-BE49-F238E27FC236}">
                <a16:creationId xmlns:a16="http://schemas.microsoft.com/office/drawing/2014/main" id="{E8EEA80F-C48A-47E4-A074-E84196779842}"/>
              </a:ext>
            </a:extLst>
          </p:cNvPr>
          <p:cNvGraphicFramePr>
            <a:graphicFrameLocks/>
          </p:cNvGraphicFramePr>
          <p:nvPr/>
        </p:nvGraphicFramePr>
        <p:xfrm>
          <a:off x="3221582" y="1487393"/>
          <a:ext cx="3282166" cy="29615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차트 17">
            <a:extLst>
              <a:ext uri="{FF2B5EF4-FFF2-40B4-BE49-F238E27FC236}">
                <a16:creationId xmlns:a16="http://schemas.microsoft.com/office/drawing/2014/main" id="{5720AB89-5063-471C-A0AB-E73189F244B5}"/>
              </a:ext>
            </a:extLst>
          </p:cNvPr>
          <p:cNvGraphicFramePr>
            <a:graphicFrameLocks/>
          </p:cNvGraphicFramePr>
          <p:nvPr/>
        </p:nvGraphicFramePr>
        <p:xfrm>
          <a:off x="633735" y="4367045"/>
          <a:ext cx="2851752" cy="19946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차트 19">
            <a:extLst>
              <a:ext uri="{FF2B5EF4-FFF2-40B4-BE49-F238E27FC236}">
                <a16:creationId xmlns:a16="http://schemas.microsoft.com/office/drawing/2014/main" id="{C1971059-D136-4869-998B-018B9965353D}"/>
              </a:ext>
            </a:extLst>
          </p:cNvPr>
          <p:cNvGraphicFramePr>
            <a:graphicFrameLocks/>
          </p:cNvGraphicFramePr>
          <p:nvPr/>
        </p:nvGraphicFramePr>
        <p:xfrm>
          <a:off x="3322429" y="4030800"/>
          <a:ext cx="2943662" cy="2225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차트 15">
            <a:extLst>
              <a:ext uri="{FF2B5EF4-FFF2-40B4-BE49-F238E27FC236}">
                <a16:creationId xmlns:a16="http://schemas.microsoft.com/office/drawing/2014/main" id="{D879D90A-3FAF-4AF8-987A-86C921271C75}"/>
              </a:ext>
            </a:extLst>
          </p:cNvPr>
          <p:cNvGraphicFramePr>
            <a:graphicFrameLocks/>
          </p:cNvGraphicFramePr>
          <p:nvPr/>
        </p:nvGraphicFramePr>
        <p:xfrm>
          <a:off x="6252404" y="1487393"/>
          <a:ext cx="3282166" cy="2941751"/>
        </p:xfrm>
        <a:graphic>
          <a:graphicData uri="http://schemas.openxmlformats.org/drawingml/2006/chart">
            <c:chart xmlns:c="http://schemas.openxmlformats.org/drawingml/2006/chart" xmlns:r="http://schemas.openxmlformats.org/officeDocument/2006/relationships" r:id="rId7"/>
          </a:graphicData>
        </a:graphic>
      </p:graphicFrame>
      <p:sp>
        <p:nvSpPr>
          <p:cNvPr id="2" name="직사각형 1">
            <a:extLst>
              <a:ext uri="{FF2B5EF4-FFF2-40B4-BE49-F238E27FC236}">
                <a16:creationId xmlns:a16="http://schemas.microsoft.com/office/drawing/2014/main" id="{EDB566B7-BBC4-46EA-891A-ED8411C7BCFB}"/>
              </a:ext>
            </a:extLst>
          </p:cNvPr>
          <p:cNvSpPr/>
          <p:nvPr/>
        </p:nvSpPr>
        <p:spPr>
          <a:xfrm>
            <a:off x="1797147" y="1748256"/>
            <a:ext cx="1314818" cy="58006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u="sng" dirty="0">
                <a:solidFill>
                  <a:schemeClr val="bg1"/>
                </a:solidFill>
                <a:latin typeface="Arial" panose="020B0604020202020204" pitchFamily="34" charset="0"/>
                <a:ea typeface="+mj-ea"/>
                <a:cs typeface="Arial" panose="020B0604020202020204" pitchFamily="34" charset="0"/>
              </a:rPr>
              <a:t>2</a:t>
            </a:r>
            <a:r>
              <a:rPr lang="ko-KR" altLang="en-US" sz="900" b="1" u="sng" dirty="0">
                <a:solidFill>
                  <a:schemeClr val="bg1"/>
                </a:solidFill>
                <a:latin typeface="Arial" panose="020B0604020202020204" pitchFamily="34" charset="0"/>
                <a:ea typeface="+mj-ea"/>
                <a:cs typeface="Arial" panose="020B0604020202020204" pitchFamily="34" charset="0"/>
              </a:rPr>
              <a:t>년 </a:t>
            </a:r>
            <a:r>
              <a:rPr lang="en-US" altLang="ko-KR" sz="900" b="1" u="sng" dirty="0">
                <a:solidFill>
                  <a:schemeClr val="bg1"/>
                </a:solidFill>
                <a:latin typeface="Arial" panose="020B0604020202020204" pitchFamily="34" charset="0"/>
                <a:ea typeface="+mj-ea"/>
                <a:cs typeface="Arial" panose="020B0604020202020204" pitchFamily="34" charset="0"/>
              </a:rPr>
              <a:t>CAGR: 8.4%</a:t>
            </a:r>
          </a:p>
          <a:p>
            <a:pPr algn="ctr"/>
            <a:r>
              <a:rPr lang="en-US" altLang="ko-KR" sz="900" dirty="0">
                <a:solidFill>
                  <a:schemeClr val="bg1"/>
                </a:solidFill>
                <a:latin typeface="Arial" panose="020B0604020202020204" pitchFamily="34" charset="0"/>
                <a:ea typeface="+mj-ea"/>
                <a:cs typeface="Arial" panose="020B0604020202020204" pitchFamily="34" charset="0"/>
              </a:rPr>
              <a:t>Mix</a:t>
            </a:r>
            <a:r>
              <a:rPr lang="ko-KR" altLang="en-US" sz="900" dirty="0">
                <a:solidFill>
                  <a:schemeClr val="bg1"/>
                </a:solidFill>
                <a:latin typeface="Arial" panose="020B0604020202020204" pitchFamily="34" charset="0"/>
                <a:ea typeface="+mj-ea"/>
                <a:cs typeface="Arial" panose="020B0604020202020204" pitchFamily="34" charset="0"/>
              </a:rPr>
              <a:t> 변동효과</a:t>
            </a:r>
            <a:r>
              <a:rPr lang="en-US" altLang="ko-KR" sz="900" dirty="0">
                <a:solidFill>
                  <a:schemeClr val="bg1"/>
                </a:solidFill>
                <a:latin typeface="Arial" panose="020B0604020202020204" pitchFamily="34" charset="0"/>
                <a:ea typeface="+mj-ea"/>
                <a:cs typeface="Arial" panose="020B0604020202020204" pitchFamily="34" charset="0"/>
              </a:rPr>
              <a:t>: 2.3%</a:t>
            </a:r>
          </a:p>
          <a:p>
            <a:pPr algn="ctr"/>
            <a:r>
              <a:rPr lang="ko-KR" altLang="en-US" sz="900" dirty="0">
                <a:solidFill>
                  <a:schemeClr val="bg1"/>
                </a:solidFill>
                <a:latin typeface="Arial" panose="020B0604020202020204" pitchFamily="34" charset="0"/>
                <a:ea typeface="+mj-ea"/>
                <a:cs typeface="Arial" panose="020B0604020202020204" pitchFamily="34" charset="0"/>
              </a:rPr>
              <a:t>단가 인상효과</a:t>
            </a:r>
            <a:r>
              <a:rPr lang="en-US" altLang="ko-KR" sz="900" dirty="0">
                <a:solidFill>
                  <a:schemeClr val="bg1"/>
                </a:solidFill>
                <a:latin typeface="Arial" panose="020B0604020202020204" pitchFamily="34" charset="0"/>
                <a:ea typeface="+mj-ea"/>
                <a:cs typeface="Arial" panose="020B0604020202020204" pitchFamily="34" charset="0"/>
              </a:rPr>
              <a:t>: 6.0%</a:t>
            </a:r>
            <a:endParaRPr lang="ko-KR" altLang="en-US" sz="900" dirty="0" err="1">
              <a:solidFill>
                <a:schemeClr val="bg1"/>
              </a:solidFill>
              <a:latin typeface="Arial" panose="020B0604020202020204" pitchFamily="34" charset="0"/>
              <a:ea typeface="+mj-ea"/>
              <a:cs typeface="Arial" panose="020B0604020202020204" pitchFamily="34" charset="0"/>
            </a:endParaRPr>
          </a:p>
        </p:txBody>
      </p:sp>
      <p:sp>
        <p:nvSpPr>
          <p:cNvPr id="23" name="직사각형 22">
            <a:extLst>
              <a:ext uri="{FF2B5EF4-FFF2-40B4-BE49-F238E27FC236}">
                <a16:creationId xmlns:a16="http://schemas.microsoft.com/office/drawing/2014/main" id="{2BB63FAD-E9AE-4F56-B035-040D6A07217A}"/>
              </a:ext>
            </a:extLst>
          </p:cNvPr>
          <p:cNvSpPr/>
          <p:nvPr/>
        </p:nvSpPr>
        <p:spPr>
          <a:xfrm>
            <a:off x="4887068" y="1715907"/>
            <a:ext cx="1310528" cy="54788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u="sng" dirty="0">
                <a:solidFill>
                  <a:schemeClr val="bg1"/>
                </a:solidFill>
                <a:latin typeface="Arial" panose="020B0604020202020204" pitchFamily="34" charset="0"/>
                <a:ea typeface="+mj-ea"/>
                <a:cs typeface="Arial" panose="020B0604020202020204" pitchFamily="34" charset="0"/>
              </a:rPr>
              <a:t>2</a:t>
            </a:r>
            <a:r>
              <a:rPr lang="ko-KR" altLang="en-US" sz="900" b="1" u="sng" dirty="0">
                <a:solidFill>
                  <a:schemeClr val="bg1"/>
                </a:solidFill>
                <a:latin typeface="Arial" panose="020B0604020202020204" pitchFamily="34" charset="0"/>
                <a:ea typeface="+mj-ea"/>
                <a:cs typeface="Arial" panose="020B0604020202020204" pitchFamily="34" charset="0"/>
              </a:rPr>
              <a:t>년 </a:t>
            </a:r>
            <a:r>
              <a:rPr lang="en-US" altLang="ko-KR" sz="900" b="1" u="sng" dirty="0">
                <a:solidFill>
                  <a:schemeClr val="bg1"/>
                </a:solidFill>
                <a:latin typeface="Arial" panose="020B0604020202020204" pitchFamily="34" charset="0"/>
                <a:ea typeface="+mj-ea"/>
                <a:cs typeface="Arial" panose="020B0604020202020204" pitchFamily="34" charset="0"/>
              </a:rPr>
              <a:t>CAGR: 11.6%</a:t>
            </a:r>
          </a:p>
          <a:p>
            <a:pPr algn="ctr"/>
            <a:r>
              <a:rPr lang="en-US" altLang="ko-KR" sz="900" dirty="0">
                <a:solidFill>
                  <a:schemeClr val="bg1"/>
                </a:solidFill>
                <a:latin typeface="Arial" panose="020B0604020202020204" pitchFamily="34" charset="0"/>
                <a:ea typeface="+mj-ea"/>
                <a:cs typeface="Arial" panose="020B0604020202020204" pitchFamily="34" charset="0"/>
              </a:rPr>
              <a:t>Mix</a:t>
            </a:r>
            <a:r>
              <a:rPr lang="ko-KR" altLang="en-US" sz="900" dirty="0">
                <a:solidFill>
                  <a:schemeClr val="bg1"/>
                </a:solidFill>
                <a:latin typeface="Arial" panose="020B0604020202020204" pitchFamily="34" charset="0"/>
                <a:ea typeface="+mj-ea"/>
                <a:cs typeface="Arial" panose="020B0604020202020204" pitchFamily="34" charset="0"/>
              </a:rPr>
              <a:t> 변동효과</a:t>
            </a:r>
            <a:r>
              <a:rPr lang="en-US" altLang="ko-KR" sz="900" dirty="0">
                <a:solidFill>
                  <a:schemeClr val="bg1"/>
                </a:solidFill>
                <a:latin typeface="Arial" panose="020B0604020202020204" pitchFamily="34" charset="0"/>
                <a:ea typeface="+mj-ea"/>
                <a:cs typeface="Arial" panose="020B0604020202020204" pitchFamily="34" charset="0"/>
              </a:rPr>
              <a:t>: 2.8%</a:t>
            </a:r>
          </a:p>
          <a:p>
            <a:pPr algn="ctr"/>
            <a:r>
              <a:rPr lang="ko-KR" altLang="en-US" sz="900" dirty="0">
                <a:solidFill>
                  <a:schemeClr val="bg1"/>
                </a:solidFill>
                <a:latin typeface="Arial" panose="020B0604020202020204" pitchFamily="34" charset="0"/>
                <a:ea typeface="+mj-ea"/>
                <a:cs typeface="Arial" panose="020B0604020202020204" pitchFamily="34" charset="0"/>
              </a:rPr>
              <a:t>단가 인상효과</a:t>
            </a:r>
            <a:r>
              <a:rPr lang="en-US" altLang="ko-KR" sz="900" dirty="0">
                <a:solidFill>
                  <a:schemeClr val="bg1"/>
                </a:solidFill>
                <a:latin typeface="Arial" panose="020B0604020202020204" pitchFamily="34" charset="0"/>
                <a:ea typeface="+mj-ea"/>
                <a:cs typeface="Arial" panose="020B0604020202020204" pitchFamily="34" charset="0"/>
              </a:rPr>
              <a:t>: 8.8%</a:t>
            </a:r>
            <a:endParaRPr lang="ko-KR" altLang="en-US" sz="900" dirty="0" err="1">
              <a:solidFill>
                <a:schemeClr val="bg1"/>
              </a:solidFill>
              <a:latin typeface="Arial" panose="020B0604020202020204" pitchFamily="34" charset="0"/>
              <a:ea typeface="+mj-ea"/>
              <a:cs typeface="Arial" panose="020B0604020202020204" pitchFamily="34" charset="0"/>
            </a:endParaRPr>
          </a:p>
        </p:txBody>
      </p:sp>
      <p:sp>
        <p:nvSpPr>
          <p:cNvPr id="24" name="직사각형 23">
            <a:extLst>
              <a:ext uri="{FF2B5EF4-FFF2-40B4-BE49-F238E27FC236}">
                <a16:creationId xmlns:a16="http://schemas.microsoft.com/office/drawing/2014/main" id="{CA05700D-4794-4447-80ED-27B4058406B3}"/>
              </a:ext>
            </a:extLst>
          </p:cNvPr>
          <p:cNvSpPr/>
          <p:nvPr/>
        </p:nvSpPr>
        <p:spPr>
          <a:xfrm>
            <a:off x="7896225" y="1692208"/>
            <a:ext cx="1333641" cy="55857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u="sng" dirty="0">
                <a:solidFill>
                  <a:schemeClr val="bg1"/>
                </a:solidFill>
                <a:latin typeface="Arial" panose="020B0604020202020204" pitchFamily="34" charset="0"/>
                <a:ea typeface="+mj-ea"/>
                <a:cs typeface="Arial" panose="020B0604020202020204" pitchFamily="34" charset="0"/>
              </a:rPr>
              <a:t>2</a:t>
            </a:r>
            <a:r>
              <a:rPr lang="ko-KR" altLang="en-US" sz="900" b="1" u="sng" dirty="0">
                <a:solidFill>
                  <a:schemeClr val="bg1"/>
                </a:solidFill>
                <a:latin typeface="Arial" panose="020B0604020202020204" pitchFamily="34" charset="0"/>
                <a:ea typeface="+mj-ea"/>
                <a:cs typeface="Arial" panose="020B0604020202020204" pitchFamily="34" charset="0"/>
              </a:rPr>
              <a:t>년 </a:t>
            </a:r>
            <a:r>
              <a:rPr lang="en-US" altLang="ko-KR" sz="900" b="1" u="sng" dirty="0">
                <a:solidFill>
                  <a:schemeClr val="bg1"/>
                </a:solidFill>
                <a:latin typeface="Arial" panose="020B0604020202020204" pitchFamily="34" charset="0"/>
                <a:ea typeface="+mj-ea"/>
                <a:cs typeface="Arial" panose="020B0604020202020204" pitchFamily="34" charset="0"/>
              </a:rPr>
              <a:t>CAGR: 22.1%</a:t>
            </a:r>
          </a:p>
          <a:p>
            <a:pPr algn="ctr"/>
            <a:r>
              <a:rPr lang="en-US" altLang="ko-KR" sz="900" dirty="0">
                <a:solidFill>
                  <a:schemeClr val="bg1"/>
                </a:solidFill>
                <a:latin typeface="Arial" panose="020B0604020202020204" pitchFamily="34" charset="0"/>
                <a:ea typeface="+mj-ea"/>
                <a:cs typeface="Arial" panose="020B0604020202020204" pitchFamily="34" charset="0"/>
              </a:rPr>
              <a:t>Mix</a:t>
            </a:r>
            <a:r>
              <a:rPr lang="ko-KR" altLang="en-US" sz="900" dirty="0">
                <a:solidFill>
                  <a:schemeClr val="bg1"/>
                </a:solidFill>
                <a:latin typeface="Arial" panose="020B0604020202020204" pitchFamily="34" charset="0"/>
                <a:ea typeface="+mj-ea"/>
                <a:cs typeface="Arial" panose="020B0604020202020204" pitchFamily="34" charset="0"/>
              </a:rPr>
              <a:t> 변동효과</a:t>
            </a:r>
            <a:r>
              <a:rPr lang="en-US" altLang="ko-KR" sz="900" dirty="0">
                <a:solidFill>
                  <a:schemeClr val="bg1"/>
                </a:solidFill>
                <a:latin typeface="Arial" panose="020B0604020202020204" pitchFamily="34" charset="0"/>
                <a:ea typeface="+mj-ea"/>
                <a:cs typeface="Arial" panose="020B0604020202020204" pitchFamily="34" charset="0"/>
              </a:rPr>
              <a:t>: 12.2%</a:t>
            </a:r>
          </a:p>
          <a:p>
            <a:pPr algn="ctr"/>
            <a:r>
              <a:rPr lang="ko-KR" altLang="en-US" sz="900" dirty="0">
                <a:solidFill>
                  <a:schemeClr val="bg1"/>
                </a:solidFill>
                <a:latin typeface="Arial" panose="020B0604020202020204" pitchFamily="34" charset="0"/>
                <a:ea typeface="+mj-ea"/>
                <a:cs typeface="Arial" panose="020B0604020202020204" pitchFamily="34" charset="0"/>
              </a:rPr>
              <a:t>단가 인상효과</a:t>
            </a:r>
            <a:r>
              <a:rPr lang="en-US" altLang="ko-KR" sz="900" dirty="0">
                <a:solidFill>
                  <a:schemeClr val="bg1"/>
                </a:solidFill>
                <a:latin typeface="Arial" panose="020B0604020202020204" pitchFamily="34" charset="0"/>
                <a:ea typeface="+mj-ea"/>
                <a:cs typeface="Arial" panose="020B0604020202020204" pitchFamily="34" charset="0"/>
              </a:rPr>
              <a:t>: 9.9%</a:t>
            </a:r>
            <a:endParaRPr lang="ko-KR" altLang="en-US" sz="900" dirty="0" err="1">
              <a:solidFill>
                <a:schemeClr val="bg1"/>
              </a:solidFill>
              <a:latin typeface="Arial" panose="020B0604020202020204" pitchFamily="34" charset="0"/>
              <a:ea typeface="+mj-ea"/>
              <a:cs typeface="Arial" panose="020B0604020202020204" pitchFamily="34" charset="0"/>
            </a:endParaRPr>
          </a:p>
        </p:txBody>
      </p:sp>
      <p:graphicFrame>
        <p:nvGraphicFramePr>
          <p:cNvPr id="17" name="차트 16">
            <a:extLst>
              <a:ext uri="{FF2B5EF4-FFF2-40B4-BE49-F238E27FC236}">
                <a16:creationId xmlns:a16="http://schemas.microsoft.com/office/drawing/2014/main" id="{88C2E4F0-7073-4D70-81C1-8E1E80021CEE}"/>
              </a:ext>
            </a:extLst>
          </p:cNvPr>
          <p:cNvGraphicFramePr>
            <a:graphicFrameLocks/>
          </p:cNvGraphicFramePr>
          <p:nvPr/>
        </p:nvGraphicFramePr>
        <p:xfrm>
          <a:off x="6555402" y="4367045"/>
          <a:ext cx="3173503" cy="2097500"/>
        </p:xfrm>
        <a:graphic>
          <a:graphicData uri="http://schemas.openxmlformats.org/drawingml/2006/chart">
            <c:chart xmlns:c="http://schemas.openxmlformats.org/drawingml/2006/chart" xmlns:r="http://schemas.openxmlformats.org/officeDocument/2006/relationships" r:id="rId8"/>
          </a:graphicData>
        </a:graphic>
      </p:graphicFrame>
      <p:sp>
        <p:nvSpPr>
          <p:cNvPr id="14" name="직사각형 119">
            <a:extLst>
              <a:ext uri="{FF2B5EF4-FFF2-40B4-BE49-F238E27FC236}">
                <a16:creationId xmlns:a16="http://schemas.microsoft.com/office/drawing/2014/main" id="{8C916C52-F31D-49FE-9B56-64DC7F6C5E92}"/>
              </a:ext>
            </a:extLst>
          </p:cNvPr>
          <p:cNvSpPr/>
          <p:nvPr/>
        </p:nvSpPr>
        <p:spPr bwMode="auto">
          <a:xfrm>
            <a:off x="7239140" y="613001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917459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8" name="차트 17">
                <a:extLst>
                  <a:ext uri="{FF2B5EF4-FFF2-40B4-BE49-F238E27FC236}">
                    <a16:creationId xmlns:a16="http://schemas.microsoft.com/office/drawing/2014/main" id="{7523448A-0440-44B4-AB95-9DDB1C5F7A19}"/>
                  </a:ext>
                </a:extLst>
              </p:cNvPr>
              <p:cNvGraphicFramePr/>
              <p:nvPr/>
            </p:nvGraphicFramePr>
            <p:xfrm>
              <a:off x="6820831" y="3517992"/>
              <a:ext cx="2124000" cy="1339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 name="차트 17">
                <a:extLst>
                  <a:ext uri="{FF2B5EF4-FFF2-40B4-BE49-F238E27FC236}">
                    <a16:creationId xmlns:a16="http://schemas.microsoft.com/office/drawing/2014/main" id="{7523448A-0440-44B4-AB95-9DDB1C5F7A19}"/>
                  </a:ext>
                </a:extLst>
              </p:cNvPr>
              <p:cNvPicPr>
                <a:picLocks noGrp="1" noRot="1" noChangeAspect="1" noMove="1" noResize="1" noEditPoints="1" noAdjustHandles="1" noChangeArrowheads="1" noChangeShapeType="1"/>
              </p:cNvPicPr>
              <p:nvPr/>
            </p:nvPicPr>
            <p:blipFill>
              <a:blip r:embed="rId7"/>
              <a:stretch>
                <a:fillRect/>
              </a:stretch>
            </p:blipFill>
            <p:spPr>
              <a:xfrm>
                <a:off x="6820831" y="3517992"/>
                <a:ext cx="2124000" cy="1339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0" name="차트 19">
                <a:extLst>
                  <a:ext uri="{FF2B5EF4-FFF2-40B4-BE49-F238E27FC236}">
                    <a16:creationId xmlns:a16="http://schemas.microsoft.com/office/drawing/2014/main" id="{4CB0A81D-43FA-41D8-AD6A-1E67633EE5AC}"/>
                  </a:ext>
                </a:extLst>
              </p:cNvPr>
              <p:cNvGraphicFramePr/>
              <p:nvPr/>
            </p:nvGraphicFramePr>
            <p:xfrm>
              <a:off x="3944418" y="3517992"/>
              <a:ext cx="2124000" cy="1339200"/>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20" name="차트 19">
                <a:extLst>
                  <a:ext uri="{FF2B5EF4-FFF2-40B4-BE49-F238E27FC236}">
                    <a16:creationId xmlns:a16="http://schemas.microsoft.com/office/drawing/2014/main" id="{4CB0A81D-43FA-41D8-AD6A-1E67633EE5AC}"/>
                  </a:ext>
                </a:extLst>
              </p:cNvPr>
              <p:cNvPicPr>
                <a:picLocks noGrp="1" noRot="1" noChangeAspect="1" noMove="1" noResize="1" noEditPoints="1" noAdjustHandles="1" noChangeArrowheads="1" noChangeShapeType="1"/>
              </p:cNvPicPr>
              <p:nvPr/>
            </p:nvPicPr>
            <p:blipFill>
              <a:blip r:embed="rId9"/>
              <a:stretch>
                <a:fillRect/>
              </a:stretch>
            </p:blipFill>
            <p:spPr>
              <a:xfrm>
                <a:off x="3944418" y="3517992"/>
                <a:ext cx="2124000" cy="1339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7" name="차트 46">
                <a:extLst>
                  <a:ext uri="{FF2B5EF4-FFF2-40B4-BE49-F238E27FC236}">
                    <a16:creationId xmlns:a16="http://schemas.microsoft.com/office/drawing/2014/main" id="{0694777E-2A56-4031-B7F9-04D93857A3E4}"/>
                  </a:ext>
                </a:extLst>
              </p:cNvPr>
              <p:cNvGraphicFramePr/>
              <p:nvPr/>
            </p:nvGraphicFramePr>
            <p:xfrm>
              <a:off x="1036800" y="3517200"/>
              <a:ext cx="2124000" cy="1338466"/>
            </p:xfrm>
            <a:graphic>
              <a:graphicData uri="http://schemas.microsoft.com/office/drawing/2014/chartex">
                <cx:chart xmlns:cx="http://schemas.microsoft.com/office/drawing/2014/chartex" xmlns:r="http://schemas.openxmlformats.org/officeDocument/2006/relationships" r:id="rId10"/>
              </a:graphicData>
            </a:graphic>
          </p:graphicFrame>
        </mc:Choice>
        <mc:Fallback xmlns="">
          <p:pic>
            <p:nvPicPr>
              <p:cNvPr id="47" name="차트 46">
                <a:extLst>
                  <a:ext uri="{FF2B5EF4-FFF2-40B4-BE49-F238E27FC236}">
                    <a16:creationId xmlns:a16="http://schemas.microsoft.com/office/drawing/2014/main" id="{0694777E-2A56-4031-B7F9-04D93857A3E4}"/>
                  </a:ext>
                </a:extLst>
              </p:cNvPr>
              <p:cNvPicPr>
                <a:picLocks noGrp="1" noRot="1" noChangeAspect="1" noMove="1" noResize="1" noEditPoints="1" noAdjustHandles="1" noChangeArrowheads="1" noChangeShapeType="1"/>
              </p:cNvPicPr>
              <p:nvPr/>
            </p:nvPicPr>
            <p:blipFill>
              <a:blip r:embed="rId11"/>
              <a:stretch>
                <a:fillRect/>
              </a:stretch>
            </p:blipFill>
            <p:spPr>
              <a:xfrm>
                <a:off x="1036800" y="3517200"/>
                <a:ext cx="2124000" cy="1338466"/>
              </a:xfrm>
              <a:prstGeom prst="rect">
                <a:avLst/>
              </a:prstGeom>
            </p:spPr>
          </p:pic>
        </mc:Fallback>
      </mc:AlternateContent>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Margin</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Spread (2/6)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Low </a:t>
            </a:r>
            <a:r>
              <a:rPr lang="ko-KR" altLang="en-US" sz="1000" b="1" dirty="0">
                <a:solidFill>
                  <a:srgbClr val="002997"/>
                </a:solidFill>
                <a:latin typeface="Arial" panose="020B0604020202020204" pitchFamily="34" charset="0"/>
                <a:ea typeface="+mj-ea"/>
                <a:cs typeface="Arial" panose="020B0604020202020204" pitchFamily="34" charset="0"/>
              </a:rPr>
              <a:t>제품군의</a:t>
            </a:r>
            <a:r>
              <a:rPr lang="en-US" altLang="ko-KR" sz="1000" b="1" dirty="0">
                <a:solidFill>
                  <a:srgbClr val="002997"/>
                </a:solidFill>
                <a:latin typeface="Arial" panose="020B0604020202020204" pitchFamily="34" charset="0"/>
                <a:ea typeface="+mj-ea"/>
                <a:cs typeface="Arial" panose="020B0604020202020204" pitchFamily="34" charset="0"/>
              </a:rPr>
              <a:t> Margin Spread</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32,000~33,000</a:t>
            </a:r>
            <a:r>
              <a:rPr lang="ko-KR" altLang="en-US" sz="1000" b="1" dirty="0">
                <a:solidFill>
                  <a:srgbClr val="002997"/>
                </a:solidFill>
                <a:latin typeface="Arial" panose="020B0604020202020204" pitchFamily="34" charset="0"/>
                <a:ea typeface="+mj-ea"/>
                <a:cs typeface="Arial" panose="020B0604020202020204" pitchFamily="34" charset="0"/>
              </a:rPr>
              <a:t>원으로 </a:t>
            </a:r>
            <a:r>
              <a:rPr lang="en-US" altLang="ko-KR" sz="1000" b="1" dirty="0">
                <a:solidFill>
                  <a:srgbClr val="002997"/>
                </a:solidFill>
                <a:latin typeface="Arial" panose="020B0604020202020204" pitchFamily="34" charset="0"/>
                <a:ea typeface="+mj-ea"/>
                <a:cs typeface="Arial" panose="020B0604020202020204" pitchFamily="34" charset="0"/>
              </a:rPr>
              <a:t>High, Normal </a:t>
            </a:r>
            <a:r>
              <a:rPr lang="ko-KR" altLang="en-US" sz="1000" b="1" dirty="0">
                <a:solidFill>
                  <a:srgbClr val="002997"/>
                </a:solidFill>
                <a:latin typeface="Arial" panose="020B0604020202020204" pitchFamily="34" charset="0"/>
                <a:ea typeface="+mj-ea"/>
                <a:cs typeface="Arial" panose="020B0604020202020204" pitchFamily="34" charset="0"/>
              </a:rPr>
              <a:t>제품군의 </a:t>
            </a:r>
            <a:r>
              <a:rPr lang="en-US" altLang="ko-KR" sz="1000" b="1" dirty="0">
                <a:solidFill>
                  <a:srgbClr val="002997"/>
                </a:solidFill>
                <a:latin typeface="Arial" panose="020B0604020202020204" pitchFamily="34" charset="0"/>
                <a:ea typeface="+mj-ea"/>
                <a:cs typeface="Arial" panose="020B0604020202020204" pitchFamily="34" charset="0"/>
              </a:rPr>
              <a:t>3~4</a:t>
            </a:r>
            <a:r>
              <a:rPr lang="ko-KR" altLang="en-US" sz="1000" b="1" dirty="0">
                <a:solidFill>
                  <a:srgbClr val="002997"/>
                </a:solidFill>
                <a:latin typeface="Arial" panose="020B0604020202020204" pitchFamily="34" charset="0"/>
                <a:ea typeface="+mj-ea"/>
                <a:cs typeface="Arial" panose="020B0604020202020204" pitchFamily="34" charset="0"/>
              </a:rPr>
              <a:t>배 수준임</a:t>
            </a:r>
            <a:r>
              <a:rPr lang="en-US" altLang="ko-KR" sz="1000" b="1" dirty="0">
                <a:solidFill>
                  <a:srgbClr val="002997"/>
                </a:solidFill>
                <a:latin typeface="Arial" panose="020B0604020202020204" pitchFamily="34" charset="0"/>
                <a:ea typeface="+mj-ea"/>
                <a:cs typeface="Arial" panose="020B0604020202020204" pitchFamily="34" charset="0"/>
              </a:rPr>
              <a:t>. Low </a:t>
            </a:r>
            <a:r>
              <a:rPr lang="ko-KR" altLang="en-US" sz="1000" b="1" dirty="0">
                <a:solidFill>
                  <a:srgbClr val="002997"/>
                </a:solidFill>
                <a:latin typeface="Arial" panose="020B0604020202020204" pitchFamily="34" charset="0"/>
                <a:ea typeface="+mj-ea"/>
                <a:cs typeface="Arial" panose="020B0604020202020204" pitchFamily="34" charset="0"/>
              </a:rPr>
              <a:t>제품군의</a:t>
            </a:r>
            <a:r>
              <a:rPr lang="en-US" altLang="ko-KR" sz="1000" b="1" dirty="0">
                <a:solidFill>
                  <a:srgbClr val="002997"/>
                </a:solidFill>
                <a:latin typeface="Arial" panose="020B0604020202020204" pitchFamily="34" charset="0"/>
                <a:ea typeface="+mj-ea"/>
                <a:cs typeface="Arial" panose="020B0604020202020204" pitchFamily="34" charset="0"/>
              </a:rPr>
              <a:t> Spread</a:t>
            </a:r>
            <a:r>
              <a:rPr lang="ko-KR" altLang="en-US" sz="1000" b="1" dirty="0">
                <a:solidFill>
                  <a:srgbClr val="002997"/>
                </a:solidFill>
                <a:latin typeface="Arial" panose="020B0604020202020204" pitchFamily="34" charset="0"/>
                <a:ea typeface="+mj-ea"/>
                <a:cs typeface="Arial" panose="020B0604020202020204" pitchFamily="34" charset="0"/>
              </a:rPr>
              <a:t>는 </a:t>
            </a:r>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5G </a:t>
            </a:r>
            <a:r>
              <a:rPr lang="ko-KR" altLang="en-US" sz="1000" b="1" dirty="0">
                <a:solidFill>
                  <a:srgbClr val="002997"/>
                </a:solidFill>
                <a:latin typeface="Arial" panose="020B0604020202020204" pitchFamily="34" charset="0"/>
                <a:ea typeface="+mj-ea"/>
                <a:cs typeface="Arial" panose="020B0604020202020204" pitchFamily="34" charset="0"/>
              </a:rPr>
              <a:t>케이블의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상승으로 지난 </a:t>
            </a:r>
            <a:r>
              <a:rPr lang="en-US" altLang="ko-KR" sz="1000" b="1" dirty="0">
                <a:solidFill>
                  <a:srgbClr val="002997"/>
                </a:solidFill>
                <a:latin typeface="Arial" panose="020B0604020202020204" pitchFamily="34" charset="0"/>
                <a:ea typeface="+mj-ea"/>
                <a:cs typeface="Arial" panose="020B0604020202020204" pitchFamily="34" charset="0"/>
              </a:rPr>
              <a:t>2</a:t>
            </a:r>
            <a:r>
              <a:rPr lang="ko-KR" altLang="en-US" sz="1000" b="1" dirty="0">
                <a:solidFill>
                  <a:srgbClr val="002997"/>
                </a:solidFill>
                <a:latin typeface="Arial" panose="020B0604020202020204" pitchFamily="34" charset="0"/>
                <a:ea typeface="+mj-ea"/>
                <a:cs typeface="Arial" panose="020B0604020202020204" pitchFamily="34" charset="0"/>
              </a:rPr>
              <a:t>년간 확대되었으나</a:t>
            </a:r>
            <a:r>
              <a:rPr lang="en-US" altLang="ko-KR" sz="1000" b="1" dirty="0">
                <a:solidFill>
                  <a:srgbClr val="002997"/>
                </a:solidFill>
                <a:latin typeface="Arial" panose="020B0604020202020204" pitchFamily="34" charset="0"/>
                <a:ea typeface="+mj-ea"/>
                <a:cs typeface="Arial" panose="020B0604020202020204" pitchFamily="34" charset="0"/>
              </a:rPr>
              <a:t>, High </a:t>
            </a:r>
            <a:r>
              <a:rPr lang="ko-KR" altLang="en-US" sz="1000" b="1" dirty="0">
                <a:solidFill>
                  <a:srgbClr val="002997"/>
                </a:solidFill>
                <a:latin typeface="Arial" panose="020B0604020202020204" pitchFamily="34" charset="0"/>
                <a:ea typeface="+mj-ea"/>
                <a:cs typeface="Arial" panose="020B0604020202020204" pitchFamily="34" charset="0"/>
              </a:rPr>
              <a:t>및 </a:t>
            </a:r>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제품군에서는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하락</a:t>
            </a:r>
            <a:r>
              <a:rPr lang="en-US" altLang="ko-KR" sz="1000" b="1" dirty="0">
                <a:solidFill>
                  <a:srgbClr val="002997"/>
                </a:solidFill>
                <a:latin typeface="Arial" panose="020B0604020202020204" pitchFamily="34" charset="0"/>
                <a:ea typeface="+mj-ea"/>
                <a:cs typeface="Arial" panose="020B0604020202020204" pitchFamily="34" charset="0"/>
              </a:rPr>
              <a:t>, Product Mix</a:t>
            </a:r>
            <a:r>
              <a:rPr lang="ko-KR" altLang="en-US" sz="1000" b="1" dirty="0">
                <a:solidFill>
                  <a:srgbClr val="002997"/>
                </a:solidFill>
                <a:latin typeface="Arial" panose="020B0604020202020204" pitchFamily="34" charset="0"/>
                <a:ea typeface="+mj-ea"/>
                <a:cs typeface="Arial" panose="020B0604020202020204" pitchFamily="34" charset="0"/>
              </a:rPr>
              <a:t> 악화 등으로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축소되었음 </a:t>
            </a:r>
            <a:r>
              <a:rPr lang="en-US" altLang="ko-KR" sz="1000" b="1" dirty="0">
                <a:solidFill>
                  <a:srgbClr val="002997"/>
                </a:solidFill>
                <a:latin typeface="Arial" panose="020B0604020202020204" pitchFamily="34" charset="0"/>
                <a:ea typeface="+mj-ea"/>
                <a:cs typeface="Arial" panose="020B0604020202020204" pitchFamily="34" charset="0"/>
              </a:rPr>
              <a:t> </a:t>
            </a:r>
          </a:p>
        </p:txBody>
      </p:sp>
      <p:graphicFrame>
        <p:nvGraphicFramePr>
          <p:cNvPr id="17" name="차트 16">
            <a:extLst>
              <a:ext uri="{FF2B5EF4-FFF2-40B4-BE49-F238E27FC236}">
                <a16:creationId xmlns:a16="http://schemas.microsoft.com/office/drawing/2014/main" id="{5FDF6E7B-DC51-42FB-9E84-AB085B8423E0}"/>
              </a:ext>
            </a:extLst>
          </p:cNvPr>
          <p:cNvGraphicFramePr>
            <a:graphicFrameLocks/>
          </p:cNvGraphicFramePr>
          <p:nvPr/>
        </p:nvGraphicFramePr>
        <p:xfrm>
          <a:off x="495464" y="1717285"/>
          <a:ext cx="2850062" cy="184341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5" name="차트 24">
            <a:extLst>
              <a:ext uri="{FF2B5EF4-FFF2-40B4-BE49-F238E27FC236}">
                <a16:creationId xmlns:a16="http://schemas.microsoft.com/office/drawing/2014/main" id="{7BB2C8BD-6544-4026-B9C4-A308173F70E2}"/>
              </a:ext>
            </a:extLst>
          </p:cNvPr>
          <p:cNvGraphicFramePr>
            <a:graphicFrameLocks/>
          </p:cNvGraphicFramePr>
          <p:nvPr/>
        </p:nvGraphicFramePr>
        <p:xfrm>
          <a:off x="3292657" y="1717285"/>
          <a:ext cx="3048000" cy="1843415"/>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6" name="차트 25">
            <a:extLst>
              <a:ext uri="{FF2B5EF4-FFF2-40B4-BE49-F238E27FC236}">
                <a16:creationId xmlns:a16="http://schemas.microsoft.com/office/drawing/2014/main" id="{54F86BCE-5B4E-448C-8560-7351D400EA07}"/>
              </a:ext>
            </a:extLst>
          </p:cNvPr>
          <p:cNvGraphicFramePr>
            <a:graphicFrameLocks/>
          </p:cNvGraphicFramePr>
          <p:nvPr/>
        </p:nvGraphicFramePr>
        <p:xfrm>
          <a:off x="6287789" y="1717284"/>
          <a:ext cx="2813347" cy="1892739"/>
        </p:xfrm>
        <a:graphic>
          <a:graphicData uri="http://schemas.openxmlformats.org/drawingml/2006/chart">
            <c:chart xmlns:c="http://schemas.openxmlformats.org/drawingml/2006/chart" xmlns:r="http://schemas.openxmlformats.org/officeDocument/2006/relationships" r:id="rId14"/>
          </a:graphicData>
        </a:graphic>
      </p:graphicFrame>
      <p:sp>
        <p:nvSpPr>
          <p:cNvPr id="33" name="TextBox 32">
            <a:extLst>
              <a:ext uri="{FF2B5EF4-FFF2-40B4-BE49-F238E27FC236}">
                <a16:creationId xmlns:a16="http://schemas.microsoft.com/office/drawing/2014/main" id="{FE9EB796-6756-4B65-BFF5-AF0381522993}"/>
              </a:ext>
            </a:extLst>
          </p:cNvPr>
          <p:cNvSpPr txBox="1"/>
          <p:nvPr/>
        </p:nvSpPr>
        <p:spPr>
          <a:xfrm>
            <a:off x="714375" y="4831028"/>
            <a:ext cx="2724150" cy="160621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dirty="0">
                <a:solidFill>
                  <a:srgbClr val="000000"/>
                </a:solidFill>
                <a:latin typeface="Arial" panose="020B0604020202020204" pitchFamily="34" charset="0"/>
                <a:cs typeface="Arial" panose="020B0604020202020204" pitchFamily="34" charset="0"/>
              </a:rPr>
              <a:t>Low</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Low </a:t>
            </a:r>
            <a:r>
              <a:rPr lang="ko-KR" altLang="en-US" sz="900" dirty="0">
                <a:solidFill>
                  <a:srgbClr val="000000"/>
                </a:solidFill>
                <a:latin typeface="Arial" panose="020B0604020202020204" pitchFamily="34" charset="0"/>
                <a:cs typeface="Arial" panose="020B0604020202020204" pitchFamily="34" charset="0"/>
              </a:rPr>
              <a:t>제품군의 </a:t>
            </a:r>
            <a:r>
              <a:rPr lang="en-US" altLang="ko-KR" sz="900" dirty="0">
                <a:solidFill>
                  <a:srgbClr val="000000"/>
                </a:solidFill>
                <a:latin typeface="Arial" panose="020B0604020202020204" pitchFamily="34" charset="0"/>
                <a:cs typeface="Arial" panose="020B0604020202020204" pitchFamily="34" charset="0"/>
              </a:rPr>
              <a:t>Spread </a:t>
            </a:r>
            <a:r>
              <a:rPr lang="ko-KR" altLang="en-US" sz="900" dirty="0">
                <a:solidFill>
                  <a:srgbClr val="000000"/>
                </a:solidFill>
                <a:latin typeface="Arial" panose="020B0604020202020204" pitchFamily="34" charset="0"/>
                <a:cs typeface="Arial" panose="020B0604020202020204" pitchFamily="34" charset="0"/>
              </a:rPr>
              <a:t>확대는 </a:t>
            </a:r>
            <a:r>
              <a:rPr lang="ko-KR" altLang="en-US" sz="900" dirty="0" err="1">
                <a:solidFill>
                  <a:srgbClr val="000000"/>
                </a:solidFill>
                <a:latin typeface="Arial" panose="020B0604020202020204" pitchFamily="34" charset="0"/>
                <a:cs typeface="Arial" panose="020B0604020202020204" pitchFamily="34" charset="0"/>
              </a:rPr>
              <a:t>삼성향</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5G</a:t>
            </a:r>
            <a:r>
              <a:rPr lang="ko-KR" altLang="en-US" sz="900" dirty="0">
                <a:solidFill>
                  <a:srgbClr val="000000"/>
                </a:solidFill>
                <a:latin typeface="Arial" panose="020B0604020202020204" pitchFamily="34" charset="0"/>
                <a:cs typeface="Arial" panose="020B0604020202020204" pitchFamily="34" charset="0"/>
              </a:rPr>
              <a:t>케이블 제품의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상승</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년 연평균 </a:t>
            </a:r>
            <a:r>
              <a:rPr lang="en-US" altLang="ko-KR" sz="900" dirty="0">
                <a:solidFill>
                  <a:srgbClr val="000000"/>
                </a:solidFill>
                <a:latin typeface="Arial" panose="020B0604020202020204" pitchFamily="34" charset="0"/>
                <a:cs typeface="Arial" panose="020B0604020202020204" pitchFamily="34" charset="0"/>
              </a:rPr>
              <a:t>3~7% </a:t>
            </a:r>
            <a:r>
              <a:rPr lang="ko-KR" altLang="en-US" sz="900" dirty="0">
                <a:solidFill>
                  <a:srgbClr val="000000"/>
                </a:solidFill>
                <a:latin typeface="Arial" panose="020B0604020202020204" pitchFamily="34" charset="0"/>
                <a:cs typeface="Arial" panose="020B0604020202020204" pitchFamily="34" charset="0"/>
              </a:rPr>
              <a:t>증가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에 기인함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향 </a:t>
            </a:r>
            <a:r>
              <a:rPr lang="en-US" altLang="ko-KR" sz="900" dirty="0">
                <a:solidFill>
                  <a:srgbClr val="000000"/>
                </a:solidFill>
                <a:latin typeface="Arial" panose="020B0604020202020204" pitchFamily="34" charset="0"/>
                <a:cs typeface="Arial" panose="020B0604020202020204" pitchFamily="34" charset="0"/>
              </a:rPr>
              <a:t>USB Dock </a:t>
            </a:r>
            <a:r>
              <a:rPr lang="ko-KR" altLang="en-US" sz="900" dirty="0">
                <a:solidFill>
                  <a:srgbClr val="000000"/>
                </a:solidFill>
                <a:latin typeface="Arial" panose="020B0604020202020204" pitchFamily="34" charset="0"/>
                <a:cs typeface="Arial" panose="020B0604020202020204" pitchFamily="34" charset="0"/>
              </a:rPr>
              <a:t>제품의 판매 확대는 </a:t>
            </a:r>
            <a:r>
              <a:rPr lang="en-US" altLang="ko-KR" sz="900" dirty="0">
                <a:solidFill>
                  <a:srgbClr val="000000"/>
                </a:solidFill>
                <a:latin typeface="Arial" panose="020B0604020202020204" pitchFamily="34" charset="0"/>
                <a:cs typeface="Arial" panose="020B0604020202020204" pitchFamily="34" charset="0"/>
              </a:rPr>
              <a:t>ASP</a:t>
            </a:r>
            <a:r>
              <a:rPr lang="ko-KR" altLang="en-US" sz="900" dirty="0">
                <a:solidFill>
                  <a:srgbClr val="000000"/>
                </a:solidFill>
                <a:latin typeface="Arial" panose="020B0604020202020204" pitchFamily="34" charset="0"/>
                <a:cs typeface="Arial" panose="020B0604020202020204" pitchFamily="34" charset="0"/>
              </a:rPr>
              <a:t>보다 </a:t>
            </a:r>
            <a:r>
              <a:rPr lang="en-US" altLang="ko-KR" sz="900" dirty="0">
                <a:solidFill>
                  <a:srgbClr val="000000"/>
                </a:solidFill>
                <a:latin typeface="Arial" panose="020B0604020202020204" pitchFamily="34" charset="0"/>
                <a:cs typeface="Arial" panose="020B0604020202020204" pitchFamily="34" charset="0"/>
              </a:rPr>
              <a:t>APP</a:t>
            </a:r>
            <a:r>
              <a:rPr lang="ko-KR" altLang="en-US" sz="900" dirty="0">
                <a:solidFill>
                  <a:srgbClr val="000000"/>
                </a:solidFill>
                <a:latin typeface="Arial" panose="020B0604020202020204" pitchFamily="34" charset="0"/>
                <a:cs typeface="Arial" panose="020B0604020202020204" pitchFamily="34" charset="0"/>
              </a:rPr>
              <a:t>를 더 크게 증가시켜 </a:t>
            </a:r>
            <a:r>
              <a:rPr lang="en-US" altLang="ko-KR" sz="900" dirty="0">
                <a:solidFill>
                  <a:srgbClr val="000000"/>
                </a:solidFill>
                <a:latin typeface="Arial" panose="020B0604020202020204" pitchFamily="34" charset="0"/>
                <a:cs typeface="Arial" panose="020B0604020202020204" pitchFamily="34" charset="0"/>
              </a:rPr>
              <a:t>Product Mix</a:t>
            </a:r>
            <a:r>
              <a:rPr lang="ko-KR" altLang="en-US" sz="900" dirty="0">
                <a:solidFill>
                  <a:srgbClr val="000000"/>
                </a:solidFill>
                <a:latin typeface="Arial" panose="020B0604020202020204" pitchFamily="34" charset="0"/>
                <a:cs typeface="Arial" panose="020B0604020202020204" pitchFamily="34" charset="0"/>
              </a:rPr>
              <a:t>의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효과로 작용함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39C08B4-7A27-435F-92DE-25329CC1100B}"/>
              </a:ext>
            </a:extLst>
          </p:cNvPr>
          <p:cNvSpPr txBox="1"/>
          <p:nvPr/>
        </p:nvSpPr>
        <p:spPr>
          <a:xfrm>
            <a:off x="6580650" y="4831028"/>
            <a:ext cx="2724150" cy="160621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Normal</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Low </a:t>
            </a:r>
            <a:r>
              <a:rPr lang="ko-KR" altLang="en-US" sz="900">
                <a:solidFill>
                  <a:srgbClr val="000000"/>
                </a:solidFill>
                <a:latin typeface="Arial" panose="020B0604020202020204" pitchFamily="34" charset="0"/>
                <a:cs typeface="Arial" panose="020B0604020202020204" pitchFamily="34" charset="0"/>
              </a:rPr>
              <a:t>제품군은 </a:t>
            </a:r>
            <a:r>
              <a:rPr lang="en-US" altLang="ko-KR" sz="900">
                <a:solidFill>
                  <a:srgbClr val="000000"/>
                </a:solidFill>
                <a:latin typeface="Arial" panose="020B0604020202020204" pitchFamily="34" charset="0"/>
                <a:cs typeface="Arial" panose="020B0604020202020204" pitchFamily="34" charset="0"/>
              </a:rPr>
              <a:t>ASP</a:t>
            </a:r>
            <a:r>
              <a:rPr lang="ko-KR" altLang="en-US" sz="900">
                <a:solidFill>
                  <a:srgbClr val="000000"/>
                </a:solidFill>
                <a:latin typeface="Arial" panose="020B0604020202020204" pitchFamily="34" charset="0"/>
                <a:cs typeface="Arial" panose="020B0604020202020204" pitchFamily="34" charset="0"/>
              </a:rPr>
              <a:t>하락</a:t>
            </a:r>
            <a:r>
              <a:rPr lang="en-US" altLang="ko-KR" sz="900">
                <a:solidFill>
                  <a:srgbClr val="000000"/>
                </a:solidFill>
                <a:latin typeface="Arial" panose="020B0604020202020204" pitchFamily="34" charset="0"/>
                <a:cs typeface="Arial" panose="020B0604020202020204" pitchFamily="34" charset="0"/>
              </a:rPr>
              <a:t>, APP</a:t>
            </a:r>
            <a:r>
              <a:rPr lang="ko-KR" altLang="en-US" sz="900">
                <a:solidFill>
                  <a:srgbClr val="000000"/>
                </a:solidFill>
                <a:latin typeface="Arial" panose="020B0604020202020204" pitchFamily="34" charset="0"/>
                <a:cs typeface="Arial" panose="020B0604020202020204" pitchFamily="34" charset="0"/>
              </a:rPr>
              <a:t>상승</a:t>
            </a:r>
            <a:r>
              <a:rPr lang="en-US" altLang="ko-KR" sz="900">
                <a:solidFill>
                  <a:srgbClr val="000000"/>
                </a:solidFill>
                <a:latin typeface="Arial" panose="020B0604020202020204" pitchFamily="34" charset="0"/>
                <a:cs typeface="Arial" panose="020B0604020202020204" pitchFamily="34" charset="0"/>
              </a:rPr>
              <a:t>, Product Mix </a:t>
            </a:r>
            <a:r>
              <a:rPr lang="ko-KR" altLang="en-US" sz="900">
                <a:solidFill>
                  <a:srgbClr val="000000"/>
                </a:solidFill>
                <a:latin typeface="Arial" panose="020B0604020202020204" pitchFamily="34" charset="0"/>
                <a:cs typeface="Arial" panose="020B0604020202020204" pitchFamily="34" charset="0"/>
              </a:rPr>
              <a:t>악화가 모두 작용하여 </a:t>
            </a:r>
            <a:r>
              <a:rPr lang="en-US" altLang="ko-KR" sz="900">
                <a:solidFill>
                  <a:srgbClr val="000000"/>
                </a:solidFill>
                <a:latin typeface="Arial" panose="020B0604020202020204" pitchFamily="34" charset="0"/>
                <a:cs typeface="Arial" panose="020B0604020202020204" pitchFamily="34" charset="0"/>
              </a:rPr>
              <a:t>Spread </a:t>
            </a:r>
            <a:r>
              <a:rPr lang="ko-KR" altLang="en-US" sz="900">
                <a:solidFill>
                  <a:srgbClr val="000000"/>
                </a:solidFill>
                <a:latin typeface="Arial" panose="020B0604020202020204" pitchFamily="34" charset="0"/>
                <a:cs typeface="Arial" panose="020B0604020202020204" pitchFamily="34" charset="0"/>
              </a:rPr>
              <a:t>축소됨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Set</a:t>
            </a:r>
            <a:r>
              <a:rPr lang="ko-KR" altLang="en-US" sz="900">
                <a:solidFill>
                  <a:srgbClr val="000000"/>
                </a:solidFill>
                <a:latin typeface="Arial" panose="020B0604020202020204" pitchFamily="34" charset="0"/>
                <a:cs typeface="Arial" panose="020B0604020202020204" pitchFamily="34" charset="0"/>
              </a:rPr>
              <a:t>사별 </a:t>
            </a:r>
            <a:r>
              <a:rPr lang="en-US" altLang="ko-KR" sz="900">
                <a:solidFill>
                  <a:srgbClr val="000000"/>
                </a:solidFill>
                <a:latin typeface="Arial" panose="020B0604020202020204" pitchFamily="34" charset="0"/>
                <a:cs typeface="Arial" panose="020B0604020202020204" pitchFamily="34" charset="0"/>
              </a:rPr>
              <a:t>‘ASP</a:t>
            </a:r>
            <a:r>
              <a:rPr lang="ko-KR" altLang="en-US" sz="900">
                <a:solidFill>
                  <a:srgbClr val="000000"/>
                </a:solidFill>
                <a:latin typeface="Arial" panose="020B0604020202020204" pitchFamily="34" charset="0"/>
                <a:cs typeface="Arial" panose="020B0604020202020204" pitchFamily="34" charset="0"/>
              </a:rPr>
              <a:t>하락 </a:t>
            </a:r>
            <a:r>
              <a:rPr lang="en-US" altLang="ko-KR" sz="900">
                <a:solidFill>
                  <a:srgbClr val="000000"/>
                </a:solidFill>
                <a:latin typeface="Arial" panose="020B0604020202020204" pitchFamily="34" charset="0"/>
                <a:cs typeface="Arial" panose="020B0604020202020204" pitchFamily="34" charset="0"/>
              </a:rPr>
              <a:t>&amp; APP</a:t>
            </a:r>
            <a:r>
              <a:rPr lang="ko-KR" altLang="en-US" sz="900">
                <a:solidFill>
                  <a:srgbClr val="000000"/>
                </a:solidFill>
                <a:latin typeface="Arial" panose="020B0604020202020204" pitchFamily="34" charset="0"/>
                <a:cs typeface="Arial" panose="020B0604020202020204" pitchFamily="34" charset="0"/>
              </a:rPr>
              <a:t>상승</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으로 인한 마진악화는 </a:t>
            </a:r>
            <a:r>
              <a:rPr lang="en-US" altLang="ko-KR" sz="9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중국</a:t>
            </a:r>
            <a:r>
              <a:rPr lang="en-US" altLang="ko-KR" sz="900">
                <a:solidFill>
                  <a:srgbClr val="000000"/>
                </a:solidFill>
                <a:latin typeface="Arial" panose="020B0604020202020204" pitchFamily="34" charset="0"/>
                <a:cs typeface="Arial" panose="020B0604020202020204" pitchFamily="34" charset="0"/>
              </a:rPr>
              <a:t>Local</a:t>
            </a:r>
            <a:r>
              <a:rPr lang="ko-KR" altLang="en-US" sz="900">
                <a:solidFill>
                  <a:srgbClr val="000000"/>
                </a:solidFill>
                <a:latin typeface="Arial" panose="020B0604020202020204" pitchFamily="34" charset="0"/>
                <a:cs typeface="Arial" panose="020B0604020202020204" pitchFamily="34" charset="0"/>
              </a:rPr>
              <a:t>사</a:t>
            </a:r>
            <a:r>
              <a:rPr lang="en-US" altLang="ko-KR" sz="900">
                <a:solidFill>
                  <a:srgbClr val="000000"/>
                </a:solidFill>
                <a:latin typeface="Arial" panose="020B0604020202020204" pitchFamily="34" charset="0"/>
                <a:cs typeface="Arial" panose="020B0604020202020204" pitchFamily="34" charset="0"/>
              </a:rPr>
              <a:t>(-329</a:t>
            </a:r>
            <a:r>
              <a:rPr lang="ko-KR" altLang="en-US" sz="900">
                <a:solidFill>
                  <a:srgbClr val="000000"/>
                </a:solidFill>
                <a:latin typeface="Arial" panose="020B0604020202020204" pitchFamily="34" charset="0"/>
                <a:cs typeface="Arial" panose="020B0604020202020204" pitchFamily="34" charset="0"/>
              </a:rPr>
              <a:t>원</a:t>
            </a:r>
            <a:r>
              <a:rPr lang="en-US" altLang="ko-KR" sz="900">
                <a:solidFill>
                  <a:srgbClr val="000000"/>
                </a:solidFill>
                <a:latin typeface="Arial" panose="020B0604020202020204" pitchFamily="34" charset="0"/>
                <a:cs typeface="Arial" panose="020B0604020202020204" pitchFamily="34" charset="0"/>
              </a:rPr>
              <a:t>) / 2.Apple(-209</a:t>
            </a:r>
            <a:r>
              <a:rPr lang="ko-KR" altLang="en-US" sz="900">
                <a:solidFill>
                  <a:srgbClr val="000000"/>
                </a:solidFill>
                <a:latin typeface="Arial" panose="020B0604020202020204" pitchFamily="34" charset="0"/>
                <a:cs typeface="Arial" panose="020B0604020202020204" pitchFamily="34" charset="0"/>
              </a:rPr>
              <a:t>원</a:t>
            </a:r>
            <a:r>
              <a:rPr lang="en-US" altLang="ko-KR" sz="900">
                <a:solidFill>
                  <a:srgbClr val="000000"/>
                </a:solidFill>
                <a:latin typeface="Arial" panose="020B0604020202020204" pitchFamily="34" charset="0"/>
                <a:cs typeface="Arial" panose="020B0604020202020204" pitchFamily="34" charset="0"/>
              </a:rPr>
              <a:t>) / 3.</a:t>
            </a:r>
            <a:r>
              <a:rPr lang="ko-KR" altLang="en-US" sz="900">
                <a:solidFill>
                  <a:srgbClr val="000000"/>
                </a:solidFill>
                <a:latin typeface="Arial" panose="020B0604020202020204" pitchFamily="34" charset="0"/>
                <a:cs typeface="Arial" panose="020B0604020202020204" pitchFamily="34" charset="0"/>
              </a:rPr>
              <a:t>삼성</a:t>
            </a:r>
            <a:r>
              <a:rPr lang="en-US" altLang="ko-KR" sz="900">
                <a:solidFill>
                  <a:srgbClr val="000000"/>
                </a:solidFill>
                <a:latin typeface="Arial" panose="020B0604020202020204" pitchFamily="34" charset="0"/>
                <a:cs typeface="Arial" panose="020B0604020202020204" pitchFamily="34" charset="0"/>
              </a:rPr>
              <a:t>(-70</a:t>
            </a:r>
            <a:r>
              <a:rPr lang="ko-KR" altLang="en-US" sz="900">
                <a:solidFill>
                  <a:srgbClr val="000000"/>
                </a:solidFill>
                <a:latin typeface="Arial" panose="020B0604020202020204" pitchFamily="34" charset="0"/>
                <a:cs typeface="Arial" panose="020B0604020202020204" pitchFamily="34" charset="0"/>
              </a:rPr>
              <a:t>원</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 4.</a:t>
            </a:r>
            <a:r>
              <a:rPr lang="ko-KR" altLang="en-US" sz="900">
                <a:solidFill>
                  <a:srgbClr val="000000"/>
                </a:solidFill>
                <a:latin typeface="Arial" panose="020B0604020202020204" pitchFamily="34" charset="0"/>
                <a:cs typeface="Arial" panose="020B0604020202020204" pitchFamily="34" charset="0"/>
              </a:rPr>
              <a:t>기타</a:t>
            </a:r>
            <a:r>
              <a:rPr lang="en-US" altLang="ko-KR" sz="900">
                <a:solidFill>
                  <a:srgbClr val="000000"/>
                </a:solidFill>
                <a:latin typeface="Arial" panose="020B0604020202020204" pitchFamily="34" charset="0"/>
                <a:cs typeface="Arial" panose="020B0604020202020204" pitchFamily="34" charset="0"/>
              </a:rPr>
              <a:t>(+43</a:t>
            </a:r>
            <a:r>
              <a:rPr lang="ko-KR" altLang="en-US" sz="900">
                <a:solidFill>
                  <a:srgbClr val="000000"/>
                </a:solidFill>
                <a:latin typeface="Arial" panose="020B0604020202020204" pitchFamily="34" charset="0"/>
                <a:cs typeface="Arial" panose="020B0604020202020204" pitchFamily="34" charset="0"/>
              </a:rPr>
              <a:t>원</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순으로 나타남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C9F4C7B-77AF-4316-ADB1-4847EE483FAA}"/>
              </a:ext>
            </a:extLst>
          </p:cNvPr>
          <p:cNvSpPr txBox="1"/>
          <p:nvPr/>
        </p:nvSpPr>
        <p:spPr>
          <a:xfrm>
            <a:off x="3637786" y="4831028"/>
            <a:ext cx="2813347" cy="1606217"/>
          </a:xfrm>
          <a:prstGeom prst="rect">
            <a:avLst/>
          </a:prstGeom>
          <a:noFill/>
          <a:ln>
            <a:noFill/>
          </a:ln>
        </p:spPr>
        <p:txBody>
          <a:bodyPr wrap="square" lIns="36000" tIns="108000" rIns="36000" bIns="36000" rtlCol="0">
            <a:no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High</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High </a:t>
            </a:r>
            <a:r>
              <a:rPr lang="ko-KR" altLang="en-US" sz="900" dirty="0">
                <a:solidFill>
                  <a:srgbClr val="000000"/>
                </a:solidFill>
                <a:latin typeface="Arial" panose="020B0604020202020204" pitchFamily="34" charset="0"/>
                <a:cs typeface="Arial" panose="020B0604020202020204" pitchFamily="34" charset="0"/>
              </a:rPr>
              <a:t>제품군은 </a:t>
            </a:r>
            <a:r>
              <a:rPr lang="en-US" altLang="ko-KR" sz="900" dirty="0">
                <a:solidFill>
                  <a:srgbClr val="000000"/>
                </a:solidFill>
                <a:latin typeface="Arial" panose="020B0604020202020204" pitchFamily="34" charset="0"/>
                <a:cs typeface="Arial" panose="020B0604020202020204" pitchFamily="34" charset="0"/>
              </a:rPr>
              <a:t>ASP </a:t>
            </a:r>
            <a:r>
              <a:rPr lang="ko-KR" altLang="en-US" sz="900" dirty="0">
                <a:solidFill>
                  <a:srgbClr val="000000"/>
                </a:solidFill>
                <a:latin typeface="Arial" panose="020B0604020202020204" pitchFamily="34" charset="0"/>
                <a:cs typeface="Arial" panose="020B0604020202020204" pitchFamily="34" charset="0"/>
              </a:rPr>
              <a:t>하락에도 </a:t>
            </a:r>
            <a:r>
              <a:rPr lang="en-US" altLang="ko-KR" sz="900" dirty="0">
                <a:solidFill>
                  <a:srgbClr val="000000"/>
                </a:solidFill>
                <a:latin typeface="Arial" panose="020B0604020202020204" pitchFamily="34" charset="0"/>
                <a:cs typeface="Arial" panose="020B0604020202020204" pitchFamily="34" charset="0"/>
              </a:rPr>
              <a:t>APP </a:t>
            </a:r>
            <a:r>
              <a:rPr lang="ko-KR" altLang="en-US" sz="900" dirty="0">
                <a:solidFill>
                  <a:srgbClr val="000000"/>
                </a:solidFill>
                <a:latin typeface="Arial" panose="020B0604020202020204" pitchFamily="34" charset="0"/>
                <a:cs typeface="Arial" panose="020B0604020202020204" pitchFamily="34" charset="0"/>
              </a:rPr>
              <a:t>감소폭이 이를 능가하여 개별 제품당 마진은 방어됨</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그러나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주로 판매되는 </a:t>
            </a:r>
            <a:r>
              <a:rPr lang="ko-KR" altLang="en-US" sz="900" dirty="0" err="1">
                <a:solidFill>
                  <a:srgbClr val="000000"/>
                </a:solidFill>
                <a:latin typeface="Arial" panose="020B0604020202020204" pitchFamily="34" charset="0"/>
                <a:cs typeface="Arial" panose="020B0604020202020204" pitchFamily="34" charset="0"/>
              </a:rPr>
              <a:t>동박</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Mix</a:t>
            </a:r>
            <a:r>
              <a:rPr lang="ko-KR" altLang="en-US" sz="900" dirty="0">
                <a:solidFill>
                  <a:srgbClr val="000000"/>
                </a:solidFill>
                <a:latin typeface="Arial" panose="020B0604020202020204" pitchFamily="34" charset="0"/>
                <a:cs typeface="Arial" panose="020B0604020202020204" pitchFamily="34" charset="0"/>
              </a:rPr>
              <a:t> 변경이 마진을 악화시켜 전체 </a:t>
            </a:r>
            <a:r>
              <a:rPr lang="en-US" altLang="ko-KR" sz="900" dirty="0">
                <a:solidFill>
                  <a:srgbClr val="000000"/>
                </a:solidFill>
                <a:latin typeface="Arial" panose="020B0604020202020204" pitchFamily="34" charset="0"/>
                <a:cs typeface="Arial" panose="020B0604020202020204" pitchFamily="34" charset="0"/>
              </a:rPr>
              <a:t>Spread</a:t>
            </a:r>
            <a:r>
              <a:rPr lang="ko-KR" altLang="en-US" sz="900" dirty="0">
                <a:solidFill>
                  <a:srgbClr val="000000"/>
                </a:solidFill>
                <a:latin typeface="Arial" panose="020B0604020202020204" pitchFamily="34" charset="0"/>
                <a:cs typeface="Arial" panose="020B0604020202020204" pitchFamily="34" charset="0"/>
              </a:rPr>
              <a:t>는</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축소됨</a:t>
            </a:r>
            <a:endParaRPr lang="en-US" altLang="ko-KR" sz="9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     ex.1)  [Apple]</a:t>
            </a:r>
            <a:r>
              <a:rPr lang="ko-KR" altLang="en-US" sz="900" dirty="0">
                <a:solidFill>
                  <a:srgbClr val="000000"/>
                </a:solidFill>
                <a:latin typeface="Arial" panose="020B0604020202020204" pitchFamily="34" charset="0"/>
                <a:cs typeface="Arial" panose="020B0604020202020204" pitchFamily="34" charset="0"/>
              </a:rPr>
              <a:t>스마트폰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기타</a:t>
            </a:r>
            <a:r>
              <a:rPr lang="en-US" altLang="ko-KR" sz="900" dirty="0">
                <a:solidFill>
                  <a:srgbClr val="000000"/>
                </a:solidFill>
                <a:latin typeface="Arial" panose="020B0604020202020204" pitchFamily="34" charset="0"/>
                <a:cs typeface="Arial" panose="020B0604020202020204" pitchFamily="34" charset="0"/>
              </a:rPr>
              <a:t>: RA</a:t>
            </a:r>
            <a:r>
              <a:rPr lang="ko-KR" altLang="en-US" sz="900" dirty="0">
                <a:solidFill>
                  <a:srgbClr val="000000"/>
                </a:solidFill>
                <a:latin typeface="Arial" panose="020B0604020202020204" pitchFamily="34" charset="0"/>
                <a:cs typeface="Arial" panose="020B0604020202020204" pitchFamily="34" charset="0"/>
              </a:rPr>
              <a:t>단면 →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단면</a:t>
            </a:r>
            <a:endParaRPr lang="en-US" altLang="ko-KR" sz="900" dirty="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     ex.2)  [Apple]</a:t>
            </a:r>
            <a:r>
              <a:rPr lang="ko-KR" altLang="en-US" sz="900" dirty="0">
                <a:solidFill>
                  <a:srgbClr val="000000"/>
                </a:solidFill>
                <a:latin typeface="Arial" panose="020B0604020202020204" pitchFamily="34" charset="0"/>
                <a:cs typeface="Arial" panose="020B0604020202020204" pitchFamily="34" charset="0"/>
              </a:rPr>
              <a:t> 태블릿</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랩탑</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디스플레이</a:t>
            </a:r>
            <a:r>
              <a:rPr lang="en-US" altLang="ko-KR" sz="900" dirty="0">
                <a:solidFill>
                  <a:srgbClr val="000000"/>
                </a:solidFill>
                <a:latin typeface="Arial" panose="020B0604020202020204" pitchFamily="34" charset="0"/>
                <a:cs typeface="Arial" panose="020B0604020202020204" pitchFamily="34" charset="0"/>
              </a:rPr>
              <a:t>: RA</a:t>
            </a:r>
            <a:r>
              <a:rPr lang="ko-KR" altLang="en-US" sz="900" dirty="0">
                <a:solidFill>
                  <a:srgbClr val="000000"/>
                </a:solidFill>
                <a:latin typeface="Arial" panose="020B0604020202020204" pitchFamily="34" charset="0"/>
                <a:cs typeface="Arial" panose="020B0604020202020204" pitchFamily="34" charset="0"/>
              </a:rPr>
              <a:t>단면 → </a:t>
            </a:r>
            <a:r>
              <a:rPr lang="en-US" altLang="ko-KR" sz="900" dirty="0">
                <a:solidFill>
                  <a:srgbClr val="000000"/>
                </a:solidFill>
                <a:latin typeface="Arial" panose="020B0604020202020204" pitchFamily="34" charset="0"/>
                <a:cs typeface="Arial" panose="020B0604020202020204" pitchFamily="34" charset="0"/>
              </a:rPr>
              <a:t>ED</a:t>
            </a:r>
            <a:r>
              <a:rPr lang="ko-KR" altLang="en-US" sz="900" dirty="0">
                <a:solidFill>
                  <a:srgbClr val="000000"/>
                </a:solidFill>
                <a:latin typeface="Arial" panose="020B0604020202020204" pitchFamily="34" charset="0"/>
                <a:cs typeface="Arial" panose="020B0604020202020204" pitchFamily="34" charset="0"/>
              </a:rPr>
              <a:t>양면</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32" name="직사각형 31">
            <a:extLst>
              <a:ext uri="{FF2B5EF4-FFF2-40B4-BE49-F238E27FC236}">
                <a16:creationId xmlns:a16="http://schemas.microsoft.com/office/drawing/2014/main" id="{A43A303D-CB29-4514-825D-1B979132A454}"/>
              </a:ext>
            </a:extLst>
          </p:cNvPr>
          <p:cNvSpPr/>
          <p:nvPr/>
        </p:nvSpPr>
        <p:spPr>
          <a:xfrm>
            <a:off x="1453080" y="3659966"/>
            <a:ext cx="309063" cy="30869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순서도: 연결자 30">
            <a:extLst>
              <a:ext uri="{FF2B5EF4-FFF2-40B4-BE49-F238E27FC236}">
                <a16:creationId xmlns:a16="http://schemas.microsoft.com/office/drawing/2014/main" id="{C02DE90B-162D-4A6F-BCE6-F04C4B347E0C}"/>
              </a:ext>
            </a:extLst>
          </p:cNvPr>
          <p:cNvSpPr/>
          <p:nvPr/>
        </p:nvSpPr>
        <p:spPr bwMode="auto">
          <a:xfrm>
            <a:off x="1367173" y="35786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4" name="순서도: 연결자 33">
            <a:extLst>
              <a:ext uri="{FF2B5EF4-FFF2-40B4-BE49-F238E27FC236}">
                <a16:creationId xmlns:a16="http://schemas.microsoft.com/office/drawing/2014/main" id="{D289F88B-88BC-484C-AFD6-4F6462C06988}"/>
              </a:ext>
            </a:extLst>
          </p:cNvPr>
          <p:cNvSpPr/>
          <p:nvPr/>
        </p:nvSpPr>
        <p:spPr bwMode="auto">
          <a:xfrm>
            <a:off x="841711" y="51327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35" name="직사각형 34">
            <a:extLst>
              <a:ext uri="{FF2B5EF4-FFF2-40B4-BE49-F238E27FC236}">
                <a16:creationId xmlns:a16="http://schemas.microsoft.com/office/drawing/2014/main" id="{1C2721E5-62BD-4077-9351-22C700ED6598}"/>
              </a:ext>
            </a:extLst>
          </p:cNvPr>
          <p:cNvSpPr/>
          <p:nvPr/>
        </p:nvSpPr>
        <p:spPr>
          <a:xfrm>
            <a:off x="2104841" y="3577415"/>
            <a:ext cx="638359" cy="43895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순서도: 연결자 35">
            <a:extLst>
              <a:ext uri="{FF2B5EF4-FFF2-40B4-BE49-F238E27FC236}">
                <a16:creationId xmlns:a16="http://schemas.microsoft.com/office/drawing/2014/main" id="{F1B7D1A5-BC5C-4099-A106-7C6BF8F65835}"/>
              </a:ext>
            </a:extLst>
          </p:cNvPr>
          <p:cNvSpPr/>
          <p:nvPr/>
        </p:nvSpPr>
        <p:spPr bwMode="auto">
          <a:xfrm>
            <a:off x="2028458" y="348652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b="1" kern="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7" name="순서도: 연결자 36">
            <a:extLst>
              <a:ext uri="{FF2B5EF4-FFF2-40B4-BE49-F238E27FC236}">
                <a16:creationId xmlns:a16="http://schemas.microsoft.com/office/drawing/2014/main" id="{0D50B1C8-BA04-4457-8838-C9023EDB9B16}"/>
              </a:ext>
            </a:extLst>
          </p:cNvPr>
          <p:cNvSpPr/>
          <p:nvPr/>
        </p:nvSpPr>
        <p:spPr bwMode="auto">
          <a:xfrm>
            <a:off x="841710" y="56234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pPr>
            <a:r>
              <a:rPr lang="en-US" altLang="ko-KR" sz="800" b="1" kern="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8" name="직사각형 37">
            <a:extLst>
              <a:ext uri="{FF2B5EF4-FFF2-40B4-BE49-F238E27FC236}">
                <a16:creationId xmlns:a16="http://schemas.microsoft.com/office/drawing/2014/main" id="{E5E3CE2D-CFF4-4C30-B353-6CF9E5C92C52}"/>
              </a:ext>
            </a:extLst>
          </p:cNvPr>
          <p:cNvSpPr/>
          <p:nvPr/>
        </p:nvSpPr>
        <p:spPr>
          <a:xfrm>
            <a:off x="4357730" y="3840911"/>
            <a:ext cx="632039" cy="381878"/>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순서도: 연결자 38">
            <a:extLst>
              <a:ext uri="{FF2B5EF4-FFF2-40B4-BE49-F238E27FC236}">
                <a16:creationId xmlns:a16="http://schemas.microsoft.com/office/drawing/2014/main" id="{CEBAEF7C-F1F0-4BFC-8919-31C32A4F798A}"/>
              </a:ext>
            </a:extLst>
          </p:cNvPr>
          <p:cNvSpPr/>
          <p:nvPr/>
        </p:nvSpPr>
        <p:spPr bwMode="auto">
          <a:xfrm>
            <a:off x="4301207" y="37706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b="1" kern="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0" name="순서도: 연결자 39">
            <a:extLst>
              <a:ext uri="{FF2B5EF4-FFF2-40B4-BE49-F238E27FC236}">
                <a16:creationId xmlns:a16="http://schemas.microsoft.com/office/drawing/2014/main" id="{D8822A0D-DE23-4C9C-888D-1DA93A4D00DC}"/>
              </a:ext>
            </a:extLst>
          </p:cNvPr>
          <p:cNvSpPr/>
          <p:nvPr/>
        </p:nvSpPr>
        <p:spPr bwMode="auto">
          <a:xfrm>
            <a:off x="3751932" y="51327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pPr>
            <a:r>
              <a:rPr lang="en-US" altLang="ko-KR" sz="800" b="1" kern="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41" name="직사각형 40">
            <a:extLst>
              <a:ext uri="{FF2B5EF4-FFF2-40B4-BE49-F238E27FC236}">
                <a16:creationId xmlns:a16="http://schemas.microsoft.com/office/drawing/2014/main" id="{5B0E701E-BA5B-41F3-90FB-DFAE9785E37A}"/>
              </a:ext>
            </a:extLst>
          </p:cNvPr>
          <p:cNvSpPr/>
          <p:nvPr/>
        </p:nvSpPr>
        <p:spPr>
          <a:xfrm>
            <a:off x="5014971" y="3923446"/>
            <a:ext cx="625781" cy="29777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순서도: 연결자 41">
            <a:extLst>
              <a:ext uri="{FF2B5EF4-FFF2-40B4-BE49-F238E27FC236}">
                <a16:creationId xmlns:a16="http://schemas.microsoft.com/office/drawing/2014/main" id="{884B20B9-B6CF-4376-9E03-4B6FA0B8260C}"/>
              </a:ext>
            </a:extLst>
          </p:cNvPr>
          <p:cNvSpPr/>
          <p:nvPr/>
        </p:nvSpPr>
        <p:spPr bwMode="auto">
          <a:xfrm>
            <a:off x="4962191" y="38073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b="1" kern="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3" name="순서도: 연결자 42">
            <a:extLst>
              <a:ext uri="{FF2B5EF4-FFF2-40B4-BE49-F238E27FC236}">
                <a16:creationId xmlns:a16="http://schemas.microsoft.com/office/drawing/2014/main" id="{9E5AB6D9-A04B-4EEC-B67D-CFD2D56BB161}"/>
              </a:ext>
            </a:extLst>
          </p:cNvPr>
          <p:cNvSpPr/>
          <p:nvPr/>
        </p:nvSpPr>
        <p:spPr bwMode="auto">
          <a:xfrm>
            <a:off x="3751932" y="54777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pPr>
            <a:r>
              <a:rPr lang="en-US" altLang="ko-KR" sz="800" b="1" kern="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sp>
        <p:nvSpPr>
          <p:cNvPr id="44" name="직사각형 43">
            <a:extLst>
              <a:ext uri="{FF2B5EF4-FFF2-40B4-BE49-F238E27FC236}">
                <a16:creationId xmlns:a16="http://schemas.microsoft.com/office/drawing/2014/main" id="{A4AD38D3-4CD0-4144-9300-A0F23D276D1B}"/>
              </a:ext>
            </a:extLst>
          </p:cNvPr>
          <p:cNvSpPr/>
          <p:nvPr/>
        </p:nvSpPr>
        <p:spPr>
          <a:xfrm>
            <a:off x="7238249" y="4067133"/>
            <a:ext cx="632039" cy="23340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연결자 44">
            <a:extLst>
              <a:ext uri="{FF2B5EF4-FFF2-40B4-BE49-F238E27FC236}">
                <a16:creationId xmlns:a16="http://schemas.microsoft.com/office/drawing/2014/main" id="{95ABF0BC-EB07-42ED-98E8-CD9FE0E50B40}"/>
              </a:ext>
            </a:extLst>
          </p:cNvPr>
          <p:cNvSpPr/>
          <p:nvPr/>
        </p:nvSpPr>
        <p:spPr bwMode="auto">
          <a:xfrm>
            <a:off x="7181726" y="399691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84406" tIns="42203" rIns="84406" bIns="42203" numCol="1" rtlCol="0" anchor="ctr" anchorCtr="0" compatLnSpc="1">
            <a:prstTxWarp prst="textNoShape">
              <a:avLst/>
            </a:prstTxWarp>
          </a:bodyPr>
          <a:lstStyle/>
          <a:p>
            <a:pPr algn="ctr" defTabSz="422039">
              <a:tabLst>
                <a:tab pos="5275486" algn="l"/>
              </a:tabLst>
              <a:defRPr/>
            </a:pPr>
            <a:r>
              <a:rPr lang="en-US" altLang="ko-KR" sz="738" b="1" kern="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738"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6" name="순서도: 연결자 45">
            <a:extLst>
              <a:ext uri="{FF2B5EF4-FFF2-40B4-BE49-F238E27FC236}">
                <a16:creationId xmlns:a16="http://schemas.microsoft.com/office/drawing/2014/main" id="{9FE84407-DDF8-4330-BE41-AEDB33BF6ED8}"/>
              </a:ext>
            </a:extLst>
          </p:cNvPr>
          <p:cNvSpPr/>
          <p:nvPr/>
        </p:nvSpPr>
        <p:spPr bwMode="auto">
          <a:xfrm>
            <a:off x="6696645" y="54610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pPr>
            <a:r>
              <a:rPr lang="en-US" altLang="ko-KR" sz="800" b="1" kern="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sp>
        <p:nvSpPr>
          <p:cNvPr id="48" name="직사각형 119">
            <a:extLst>
              <a:ext uri="{FF2B5EF4-FFF2-40B4-BE49-F238E27FC236}">
                <a16:creationId xmlns:a16="http://schemas.microsoft.com/office/drawing/2014/main" id="{DD096E6E-8658-42CE-9CF5-CACE3B04112A}"/>
              </a:ext>
            </a:extLst>
          </p:cNvPr>
          <p:cNvSpPr/>
          <p:nvPr/>
        </p:nvSpPr>
        <p:spPr bwMode="auto">
          <a:xfrm>
            <a:off x="7078933" y="607819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544145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Margin</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Spread (3/6)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Low </a:t>
            </a:r>
            <a:r>
              <a:rPr lang="ko-KR" altLang="en-US" sz="1000" b="1" dirty="0">
                <a:solidFill>
                  <a:srgbClr val="002997"/>
                </a:solidFill>
                <a:latin typeface="Arial" panose="020B0604020202020204" pitchFamily="34" charset="0"/>
                <a:ea typeface="+mj-ea"/>
                <a:cs typeface="Arial" panose="020B0604020202020204" pitchFamily="34" charset="0"/>
              </a:rPr>
              <a:t>제품군의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는 타 제품군 대비 높은 편이며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동일 제품 내에서는 </a:t>
            </a:r>
            <a:r>
              <a:rPr lang="ko-KR" altLang="en-US" sz="1000" b="1" dirty="0" err="1">
                <a:solidFill>
                  <a:srgbClr val="002997"/>
                </a:solidFill>
                <a:latin typeface="Arial" panose="020B0604020202020204" pitchFamily="34" charset="0"/>
                <a:ea typeface="+mj-ea"/>
                <a:cs typeface="Arial" panose="020B0604020202020204" pitchFamily="34" charset="0"/>
              </a:rPr>
              <a:t>단면동박</a:t>
            </a:r>
            <a:r>
              <a:rPr lang="ko-KR" altLang="en-US" sz="1000" b="1" dirty="0">
                <a:solidFill>
                  <a:srgbClr val="002997"/>
                </a:solidFill>
                <a:latin typeface="Arial" panose="020B0604020202020204" pitchFamily="34" charset="0"/>
                <a:ea typeface="+mj-ea"/>
                <a:cs typeface="Arial" panose="020B0604020202020204" pitchFamily="34" charset="0"/>
              </a:rPr>
              <a:t> 대비 </a:t>
            </a:r>
            <a:r>
              <a:rPr lang="ko-KR" altLang="en-US" sz="1000" b="1" dirty="0" err="1">
                <a:solidFill>
                  <a:srgbClr val="002997"/>
                </a:solidFill>
                <a:latin typeface="Arial" panose="020B0604020202020204" pitchFamily="34" charset="0"/>
                <a:ea typeface="+mj-ea"/>
                <a:cs typeface="Arial" panose="020B0604020202020204" pitchFamily="34" charset="0"/>
              </a:rPr>
              <a:t>양면동박의</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a:t>
            </a:r>
            <a:r>
              <a:rPr lang="en-US" altLang="ko-KR" sz="1000" b="1" dirty="0">
                <a:solidFill>
                  <a:srgbClr val="002997"/>
                </a:solidFill>
                <a:latin typeface="Arial" panose="020B0604020202020204" pitchFamily="34" charset="0"/>
                <a:ea typeface="+mj-ea"/>
                <a:cs typeface="Arial" panose="020B0604020202020204" pitchFamily="34" charset="0"/>
              </a:rPr>
              <a:t>1.3~1.5</a:t>
            </a:r>
            <a:r>
              <a:rPr lang="ko-KR" altLang="en-US" sz="1000" b="1" dirty="0">
                <a:solidFill>
                  <a:srgbClr val="002997"/>
                </a:solidFill>
                <a:latin typeface="Arial" panose="020B0604020202020204" pitchFamily="34" charset="0"/>
                <a:ea typeface="+mj-ea"/>
                <a:cs typeface="Arial" panose="020B0604020202020204" pitchFamily="34" charset="0"/>
              </a:rPr>
              <a:t>배 가량 더 높게 나타남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삼성향</a:t>
            </a:r>
            <a:r>
              <a:rPr lang="ko-KR" altLang="en-US" sz="1000" b="1" dirty="0">
                <a:solidFill>
                  <a:srgbClr val="002997"/>
                </a:solidFill>
                <a:latin typeface="Arial" panose="020B0604020202020204" pitchFamily="34" charset="0"/>
                <a:ea typeface="+mj-ea"/>
                <a:cs typeface="Arial" panose="020B0604020202020204" pitchFamily="34" charset="0"/>
              </a:rPr>
              <a:t> 스마트폰</a:t>
            </a:r>
            <a:r>
              <a:rPr lang="en-US" altLang="ko-KR" sz="1000" b="1" dirty="0">
                <a:solidFill>
                  <a:srgbClr val="002997"/>
                </a:solidFill>
                <a:latin typeface="Arial" panose="020B0604020202020204" pitchFamily="34" charset="0"/>
                <a:ea typeface="+mj-ea"/>
                <a:cs typeface="Arial" panose="020B0604020202020204" pitchFamily="34" charset="0"/>
              </a:rPr>
              <a:t>-5G</a:t>
            </a:r>
            <a:r>
              <a:rPr lang="ko-KR" altLang="en-US" sz="1000" b="1" dirty="0">
                <a:solidFill>
                  <a:srgbClr val="002997"/>
                </a:solidFill>
                <a:latin typeface="Arial" panose="020B0604020202020204" pitchFamily="34" charset="0"/>
                <a:ea typeface="+mj-ea"/>
                <a:cs typeface="Arial" panose="020B0604020202020204" pitchFamily="34" charset="0"/>
              </a:rPr>
              <a:t>케이블 제품의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상승으로 </a:t>
            </a:r>
            <a:r>
              <a:rPr lang="en-US" altLang="ko-KR" sz="1000" b="1" dirty="0">
                <a:solidFill>
                  <a:srgbClr val="002997"/>
                </a:solidFill>
                <a:latin typeface="Arial" panose="020B0604020202020204" pitchFamily="34" charset="0"/>
                <a:ea typeface="+mj-ea"/>
                <a:cs typeface="Arial" panose="020B0604020202020204" pitchFamily="34" charset="0"/>
              </a:rPr>
              <a:t>2019~2021</a:t>
            </a:r>
            <a:r>
              <a:rPr lang="ko-KR" altLang="en-US" sz="1000" b="1" dirty="0">
                <a:solidFill>
                  <a:srgbClr val="002997"/>
                </a:solidFill>
                <a:latin typeface="Arial" panose="020B0604020202020204" pitchFamily="34" charset="0"/>
                <a:ea typeface="+mj-ea"/>
                <a:cs typeface="Arial" panose="020B0604020202020204" pitchFamily="34" charset="0"/>
              </a:rPr>
              <a:t>년간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는 확대되었음</a:t>
            </a:r>
            <a:endParaRPr lang="en-US" altLang="ko-KR" sz="1000" b="1" dirty="0">
              <a:solidFill>
                <a:srgbClr val="002997"/>
              </a:solidFill>
              <a:highlight>
                <a:srgbClr val="FFFF00"/>
              </a:highlight>
              <a:latin typeface="Arial" panose="020B0604020202020204" pitchFamily="34" charset="0"/>
              <a:ea typeface="+mj-ea"/>
              <a:cs typeface="Arial" panose="020B0604020202020204" pitchFamily="34" charset="0"/>
            </a:endParaRPr>
          </a:p>
        </p:txBody>
      </p:sp>
      <p:graphicFrame>
        <p:nvGraphicFramePr>
          <p:cNvPr id="17" name="차트 16">
            <a:extLst>
              <a:ext uri="{FF2B5EF4-FFF2-40B4-BE49-F238E27FC236}">
                <a16:creationId xmlns:a16="http://schemas.microsoft.com/office/drawing/2014/main" id="{5FDF6E7B-DC51-42FB-9E84-AB085B8423E0}"/>
              </a:ext>
            </a:extLst>
          </p:cNvPr>
          <p:cNvGraphicFramePr>
            <a:graphicFrameLocks/>
          </p:cNvGraphicFramePr>
          <p:nvPr/>
        </p:nvGraphicFramePr>
        <p:xfrm>
          <a:off x="540000" y="1800000"/>
          <a:ext cx="2924011" cy="18434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27">
            <a:extLst>
              <a:ext uri="{FF2B5EF4-FFF2-40B4-BE49-F238E27FC236}">
                <a16:creationId xmlns:a16="http://schemas.microsoft.com/office/drawing/2014/main" id="{F74BAEBF-4756-4A7F-A9C8-B7F29E297821}"/>
              </a:ext>
            </a:extLst>
          </p:cNvPr>
          <p:cNvGraphicFramePr>
            <a:graphicFrameLocks/>
          </p:cNvGraphicFramePr>
          <p:nvPr/>
        </p:nvGraphicFramePr>
        <p:xfrm>
          <a:off x="541353" y="4003949"/>
          <a:ext cx="3394078" cy="20159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차트 28">
            <a:extLst>
              <a:ext uri="{FF2B5EF4-FFF2-40B4-BE49-F238E27FC236}">
                <a16:creationId xmlns:a16="http://schemas.microsoft.com/office/drawing/2014/main" id="{1001E788-89D5-4184-BAFE-C13509528CA4}"/>
              </a:ext>
            </a:extLst>
          </p:cNvPr>
          <p:cNvGraphicFramePr>
            <a:graphicFrameLocks/>
          </p:cNvGraphicFramePr>
          <p:nvPr/>
        </p:nvGraphicFramePr>
        <p:xfrm>
          <a:off x="540000" y="4003200"/>
          <a:ext cx="3397900" cy="2015913"/>
        </p:xfrm>
        <a:graphic>
          <a:graphicData uri="http://schemas.openxmlformats.org/drawingml/2006/chart">
            <c:chart xmlns:c="http://schemas.openxmlformats.org/drawingml/2006/chart" xmlns:r="http://schemas.openxmlformats.org/officeDocument/2006/relationships" r:id="rId5"/>
          </a:graphicData>
        </a:graphic>
      </p:graphicFrame>
      <p:sp>
        <p:nvSpPr>
          <p:cNvPr id="30" name="직사각형 29">
            <a:extLst>
              <a:ext uri="{FF2B5EF4-FFF2-40B4-BE49-F238E27FC236}">
                <a16:creationId xmlns:a16="http://schemas.microsoft.com/office/drawing/2014/main" id="{E4E3217E-7778-4E67-80BF-C5DC3ADCD948}"/>
              </a:ext>
            </a:extLst>
          </p:cNvPr>
          <p:cNvSpPr/>
          <p:nvPr/>
        </p:nvSpPr>
        <p:spPr>
          <a:xfrm>
            <a:off x="1342003" y="4310125"/>
            <a:ext cx="1077311" cy="1202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graphicFrame>
        <p:nvGraphicFramePr>
          <p:cNvPr id="31" name="차트 30">
            <a:extLst>
              <a:ext uri="{FF2B5EF4-FFF2-40B4-BE49-F238E27FC236}">
                <a16:creationId xmlns:a16="http://schemas.microsoft.com/office/drawing/2014/main" id="{9D778113-A170-4A41-A593-45A6E892BF50}"/>
              </a:ext>
            </a:extLst>
          </p:cNvPr>
          <p:cNvGraphicFramePr>
            <a:graphicFrameLocks/>
          </p:cNvGraphicFramePr>
          <p:nvPr/>
        </p:nvGraphicFramePr>
        <p:xfrm>
          <a:off x="4151943" y="3981856"/>
          <a:ext cx="3394616" cy="20159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차트 31">
            <a:extLst>
              <a:ext uri="{FF2B5EF4-FFF2-40B4-BE49-F238E27FC236}">
                <a16:creationId xmlns:a16="http://schemas.microsoft.com/office/drawing/2014/main" id="{08B766F1-D686-419B-BD36-350C01870C15}"/>
              </a:ext>
            </a:extLst>
          </p:cNvPr>
          <p:cNvGraphicFramePr>
            <a:graphicFrameLocks/>
          </p:cNvGraphicFramePr>
          <p:nvPr/>
        </p:nvGraphicFramePr>
        <p:xfrm>
          <a:off x="4151614" y="3981600"/>
          <a:ext cx="3384819" cy="2015914"/>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4">
            <a:extLst>
              <a:ext uri="{FF2B5EF4-FFF2-40B4-BE49-F238E27FC236}">
                <a16:creationId xmlns:a16="http://schemas.microsoft.com/office/drawing/2014/main" id="{DCC55CC0-93D0-4AD8-9E52-9B972254E665}"/>
              </a:ext>
            </a:extLst>
          </p:cNvPr>
          <p:cNvSpPr txBox="1"/>
          <p:nvPr/>
        </p:nvSpPr>
        <p:spPr>
          <a:xfrm>
            <a:off x="7032834" y="4615645"/>
            <a:ext cx="468000" cy="204125"/>
          </a:xfrm>
          <a:prstGeom prst="rect">
            <a:avLst/>
          </a:prstGeom>
          <a:solidFill>
            <a:schemeClr val="bg1"/>
          </a:solidFill>
        </p:spPr>
        <p:txBody>
          <a:bodyPr wrap="none" lIns="54610" tIns="54610" rIns="54610" bIns="54610" rtlCol="0">
            <a:noAutofit/>
          </a:bodyPr>
          <a:lstStyle/>
          <a:p>
            <a:pPr algn="ctr">
              <a:spcAft>
                <a:spcPts val="600"/>
              </a:spcAft>
            </a:pPr>
            <a:r>
              <a:rPr lang="en-US" altLang="ko-KR" sz="800" b="1">
                <a:solidFill>
                  <a:srgbClr val="0091DA"/>
                </a:solidFill>
              </a:rPr>
              <a:t>ED</a:t>
            </a:r>
            <a:r>
              <a:rPr lang="ko-KR" altLang="en-US" sz="800" b="1">
                <a:solidFill>
                  <a:srgbClr val="0091DA"/>
                </a:solidFill>
              </a:rPr>
              <a:t>양면</a:t>
            </a:r>
            <a:endParaRPr lang="ko-KR" altLang="en-US" sz="800" b="1" dirty="0" err="1">
              <a:solidFill>
                <a:srgbClr val="0091DA"/>
              </a:solidFill>
            </a:endParaRPr>
          </a:p>
        </p:txBody>
      </p:sp>
      <p:sp>
        <p:nvSpPr>
          <p:cNvPr id="16" name="TextBox 15">
            <a:extLst>
              <a:ext uri="{FF2B5EF4-FFF2-40B4-BE49-F238E27FC236}">
                <a16:creationId xmlns:a16="http://schemas.microsoft.com/office/drawing/2014/main" id="{61B5951E-319A-433E-B8FC-E59D452A1FFC}"/>
              </a:ext>
            </a:extLst>
          </p:cNvPr>
          <p:cNvSpPr txBox="1"/>
          <p:nvPr/>
        </p:nvSpPr>
        <p:spPr>
          <a:xfrm>
            <a:off x="7101414" y="4986615"/>
            <a:ext cx="468000" cy="204125"/>
          </a:xfrm>
          <a:prstGeom prst="rect">
            <a:avLst/>
          </a:prstGeom>
          <a:solidFill>
            <a:schemeClr val="bg1"/>
          </a:solidFill>
        </p:spPr>
        <p:txBody>
          <a:bodyPr wrap="none" lIns="54610" tIns="54610" rIns="54610" bIns="54610" rtlCol="0">
            <a:noAutofit/>
          </a:bodyPr>
          <a:lstStyle/>
          <a:p>
            <a:pPr algn="ctr">
              <a:spcAft>
                <a:spcPts val="600"/>
              </a:spcAft>
            </a:pPr>
            <a:r>
              <a:rPr lang="en-US" altLang="ko-KR" sz="800" b="1">
                <a:solidFill>
                  <a:srgbClr val="00338D"/>
                </a:solidFill>
              </a:rPr>
              <a:t>ED</a:t>
            </a:r>
            <a:r>
              <a:rPr lang="ko-KR" altLang="en-US" sz="800" b="1">
                <a:solidFill>
                  <a:srgbClr val="00338D"/>
                </a:solidFill>
              </a:rPr>
              <a:t>단면</a:t>
            </a:r>
            <a:endParaRPr lang="ko-KR" altLang="en-US" sz="800" b="1" dirty="0" err="1">
              <a:solidFill>
                <a:srgbClr val="00338D"/>
              </a:solidFill>
            </a:endParaRPr>
          </a:p>
        </p:txBody>
      </p:sp>
      <p:cxnSp>
        <p:nvCxnSpPr>
          <p:cNvPr id="35" name="직선 연결선 34">
            <a:extLst>
              <a:ext uri="{FF2B5EF4-FFF2-40B4-BE49-F238E27FC236}">
                <a16:creationId xmlns:a16="http://schemas.microsoft.com/office/drawing/2014/main" id="{06FF774E-A909-4359-BC3F-61440F79EA3F}"/>
              </a:ext>
            </a:extLst>
          </p:cNvPr>
          <p:cNvCxnSpPr>
            <a:cxnSpLocks/>
          </p:cNvCxnSpPr>
          <p:nvPr/>
        </p:nvCxnSpPr>
        <p:spPr>
          <a:xfrm>
            <a:off x="3318597" y="4525396"/>
            <a:ext cx="98179"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48D44F5B-EC86-44EF-AD63-6F2E571D300D}"/>
              </a:ext>
            </a:extLst>
          </p:cNvPr>
          <p:cNvCxnSpPr>
            <a:cxnSpLocks/>
          </p:cNvCxnSpPr>
          <p:nvPr/>
        </p:nvCxnSpPr>
        <p:spPr>
          <a:xfrm>
            <a:off x="3334165" y="5100703"/>
            <a:ext cx="92677"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F89E362-ABB3-4565-A95D-6485486715EA}"/>
              </a:ext>
            </a:extLst>
          </p:cNvPr>
          <p:cNvCxnSpPr>
            <a:cxnSpLocks/>
          </p:cNvCxnSpPr>
          <p:nvPr/>
        </p:nvCxnSpPr>
        <p:spPr>
          <a:xfrm>
            <a:off x="3417992" y="4525393"/>
            <a:ext cx="0" cy="57531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E388E53-3099-42A2-A30D-1BAD77790105}"/>
              </a:ext>
            </a:extLst>
          </p:cNvPr>
          <p:cNvSpPr txBox="1"/>
          <p:nvPr/>
        </p:nvSpPr>
        <p:spPr>
          <a:xfrm>
            <a:off x="3473331" y="4590422"/>
            <a:ext cx="398869" cy="125442"/>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C6007E"/>
                </a:solidFill>
              </a:rPr>
              <a:t>RA</a:t>
            </a:r>
            <a:r>
              <a:rPr lang="ko-KR" altLang="en-US" sz="800" b="1">
                <a:solidFill>
                  <a:srgbClr val="C6007E"/>
                </a:solidFill>
              </a:rPr>
              <a:t>양면</a:t>
            </a:r>
            <a:endParaRPr lang="ko-KR" altLang="en-US" sz="800" b="1" dirty="0" err="1">
              <a:solidFill>
                <a:srgbClr val="C6007E"/>
              </a:solidFill>
            </a:endParaRPr>
          </a:p>
        </p:txBody>
      </p:sp>
      <p:sp>
        <p:nvSpPr>
          <p:cNvPr id="13" name="TextBox 12">
            <a:extLst>
              <a:ext uri="{FF2B5EF4-FFF2-40B4-BE49-F238E27FC236}">
                <a16:creationId xmlns:a16="http://schemas.microsoft.com/office/drawing/2014/main" id="{72B7AAF8-BEE6-4E29-BFE0-A2B18A045BB2}"/>
              </a:ext>
            </a:extLst>
          </p:cNvPr>
          <p:cNvSpPr txBox="1"/>
          <p:nvPr/>
        </p:nvSpPr>
        <p:spPr>
          <a:xfrm>
            <a:off x="3480922" y="4960321"/>
            <a:ext cx="468000" cy="126000"/>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6D2077"/>
                </a:solidFill>
              </a:rPr>
              <a:t>RA</a:t>
            </a:r>
            <a:r>
              <a:rPr lang="ko-KR" altLang="en-US" sz="800" b="1">
                <a:solidFill>
                  <a:srgbClr val="6D2077"/>
                </a:solidFill>
              </a:rPr>
              <a:t>단면</a:t>
            </a:r>
            <a:endParaRPr lang="ko-KR" altLang="en-US" sz="800" b="1" dirty="0" err="1">
              <a:solidFill>
                <a:srgbClr val="6D2077"/>
              </a:solidFill>
            </a:endParaRPr>
          </a:p>
        </p:txBody>
      </p:sp>
      <p:cxnSp>
        <p:nvCxnSpPr>
          <p:cNvPr id="54" name="직선 연결선 53">
            <a:extLst>
              <a:ext uri="{FF2B5EF4-FFF2-40B4-BE49-F238E27FC236}">
                <a16:creationId xmlns:a16="http://schemas.microsoft.com/office/drawing/2014/main" id="{9A60520B-D6E7-4936-9E37-67750AE8EB25}"/>
              </a:ext>
            </a:extLst>
          </p:cNvPr>
          <p:cNvCxnSpPr>
            <a:cxnSpLocks/>
          </p:cNvCxnSpPr>
          <p:nvPr/>
        </p:nvCxnSpPr>
        <p:spPr>
          <a:xfrm>
            <a:off x="3357526" y="4789882"/>
            <a:ext cx="123396" cy="4705"/>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43A5A03-2126-46C2-9000-FD05D57A50A9}"/>
              </a:ext>
            </a:extLst>
          </p:cNvPr>
          <p:cNvCxnSpPr>
            <a:cxnSpLocks/>
          </p:cNvCxnSpPr>
          <p:nvPr/>
        </p:nvCxnSpPr>
        <p:spPr>
          <a:xfrm>
            <a:off x="3352631" y="5289622"/>
            <a:ext cx="128291"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F51FCCC-5341-4372-9E4A-674F11D3EB24}"/>
              </a:ext>
            </a:extLst>
          </p:cNvPr>
          <p:cNvCxnSpPr>
            <a:cxnSpLocks/>
          </p:cNvCxnSpPr>
          <p:nvPr/>
        </p:nvCxnSpPr>
        <p:spPr>
          <a:xfrm>
            <a:off x="3480922" y="4789880"/>
            <a:ext cx="0" cy="499742"/>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1D26B0C-EA4C-4D19-BC76-BE28C07C065B}"/>
              </a:ext>
            </a:extLst>
          </p:cNvPr>
          <p:cNvSpPr txBox="1"/>
          <p:nvPr/>
        </p:nvSpPr>
        <p:spPr>
          <a:xfrm>
            <a:off x="2269591" y="462959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37,642</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12DA7A8E-DC2E-438D-B74D-ED4EDD076A22}"/>
              </a:ext>
            </a:extLst>
          </p:cNvPr>
          <p:cNvSpPr txBox="1"/>
          <p:nvPr/>
        </p:nvSpPr>
        <p:spPr>
          <a:xfrm>
            <a:off x="2968226" y="458387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38,791</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5EF8C95-8C36-4159-B461-AD2F054D2B88}"/>
              </a:ext>
            </a:extLst>
          </p:cNvPr>
          <p:cNvSpPr txBox="1"/>
          <p:nvPr/>
        </p:nvSpPr>
        <p:spPr>
          <a:xfrm>
            <a:off x="2269591" y="496298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27,863</a:t>
            </a:r>
            <a:endParaRPr lang="ko-KR" altLang="en-US" sz="800" dirty="0" err="1">
              <a:solidFill>
                <a:srgbClr val="6D2077"/>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49EE1F1-D61A-421F-A968-7D4D279A95DC}"/>
              </a:ext>
            </a:extLst>
          </p:cNvPr>
          <p:cNvSpPr txBox="1"/>
          <p:nvPr/>
        </p:nvSpPr>
        <p:spPr>
          <a:xfrm>
            <a:off x="2989050" y="491726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30,555</a:t>
            </a:r>
            <a:endParaRPr lang="ko-KR" altLang="en-US" sz="800" dirty="0" err="1">
              <a:solidFill>
                <a:srgbClr val="6D2077"/>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9F27DCD6-0422-4EC0-BE9F-D29DE1DA65C5}"/>
              </a:ext>
            </a:extLst>
          </p:cNvPr>
          <p:cNvSpPr txBox="1"/>
          <p:nvPr/>
        </p:nvSpPr>
        <p:spPr>
          <a:xfrm>
            <a:off x="5168409" y="469894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39,036</a:t>
            </a:r>
            <a:endParaRPr lang="ko-KR" altLang="en-US" sz="800" dirty="0" err="1">
              <a:solidFill>
                <a:srgbClr val="0091DA"/>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E8AE3F2E-C436-45B8-A14F-55AAE19BF38A}"/>
              </a:ext>
            </a:extLst>
          </p:cNvPr>
          <p:cNvSpPr txBox="1"/>
          <p:nvPr/>
        </p:nvSpPr>
        <p:spPr>
          <a:xfrm>
            <a:off x="5822849" y="466846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40,207</a:t>
            </a:r>
            <a:endParaRPr lang="ko-KR" altLang="en-US" sz="800" dirty="0" err="1">
              <a:solidFill>
                <a:srgbClr val="0091DA"/>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CDDEECF2-0F64-4146-A111-DB5FE21BE8CD}"/>
              </a:ext>
            </a:extLst>
          </p:cNvPr>
          <p:cNvSpPr txBox="1"/>
          <p:nvPr/>
        </p:nvSpPr>
        <p:spPr>
          <a:xfrm>
            <a:off x="6509989" y="462274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42,791</a:t>
            </a:r>
            <a:endParaRPr lang="ko-KR" altLang="en-US" sz="800" dirty="0" err="1">
              <a:solidFill>
                <a:srgbClr val="0091DA"/>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DEF5E129-1B76-4D39-B009-19A648447AD8}"/>
              </a:ext>
            </a:extLst>
          </p:cNvPr>
          <p:cNvSpPr txBox="1"/>
          <p:nvPr/>
        </p:nvSpPr>
        <p:spPr>
          <a:xfrm>
            <a:off x="5168409" y="502440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26,153</a:t>
            </a:r>
            <a:endParaRPr lang="ko-KR" altLang="en-US" sz="800" dirty="0" err="1">
              <a:solidFill>
                <a:srgbClr val="00338D"/>
              </a:solidFill>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901210C6-9ABC-49A7-B2D1-30C6D631D72A}"/>
              </a:ext>
            </a:extLst>
          </p:cNvPr>
          <p:cNvSpPr txBox="1"/>
          <p:nvPr/>
        </p:nvSpPr>
        <p:spPr>
          <a:xfrm>
            <a:off x="5822849" y="500662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27,206</a:t>
            </a:r>
            <a:endParaRPr lang="ko-KR" altLang="en-US" sz="800" dirty="0" err="1">
              <a:solidFill>
                <a:srgbClr val="00338D"/>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2C2FBBB9-4D52-4203-8A77-7D20BB11307A}"/>
              </a:ext>
            </a:extLst>
          </p:cNvPr>
          <p:cNvSpPr txBox="1"/>
          <p:nvPr/>
        </p:nvSpPr>
        <p:spPr>
          <a:xfrm>
            <a:off x="6509989" y="500535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29,638</a:t>
            </a:r>
            <a:endParaRPr lang="ko-KR" altLang="en-US" sz="800" dirty="0" err="1">
              <a:solidFill>
                <a:srgbClr val="00338D"/>
              </a:solidFill>
              <a:latin typeface="Arial" panose="020B0604020202020204" pitchFamily="34" charset="0"/>
              <a:cs typeface="Arial" panose="020B0604020202020204" pitchFamily="34" charset="0"/>
            </a:endParaRPr>
          </a:p>
        </p:txBody>
      </p:sp>
      <p:cxnSp>
        <p:nvCxnSpPr>
          <p:cNvPr id="79" name="직선 연결선 78">
            <a:extLst>
              <a:ext uri="{FF2B5EF4-FFF2-40B4-BE49-F238E27FC236}">
                <a16:creationId xmlns:a16="http://schemas.microsoft.com/office/drawing/2014/main" id="{F5298CED-A81D-4FDE-A9E7-C5BA9F3B01D8}"/>
              </a:ext>
            </a:extLst>
          </p:cNvPr>
          <p:cNvCxnSpPr>
            <a:cxnSpLocks/>
          </p:cNvCxnSpPr>
          <p:nvPr/>
        </p:nvCxnSpPr>
        <p:spPr>
          <a:xfrm>
            <a:off x="6920949" y="4540322"/>
            <a:ext cx="98179" cy="0"/>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B2D64A6A-8F07-495C-919C-6250B7A61065}"/>
              </a:ext>
            </a:extLst>
          </p:cNvPr>
          <p:cNvCxnSpPr>
            <a:cxnSpLocks/>
          </p:cNvCxnSpPr>
          <p:nvPr/>
        </p:nvCxnSpPr>
        <p:spPr>
          <a:xfrm>
            <a:off x="6936517" y="5195004"/>
            <a:ext cx="92677" cy="0"/>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2218B6F2-69E1-4699-B6D9-0541C1E11611}"/>
              </a:ext>
            </a:extLst>
          </p:cNvPr>
          <p:cNvCxnSpPr>
            <a:cxnSpLocks/>
          </p:cNvCxnSpPr>
          <p:nvPr/>
        </p:nvCxnSpPr>
        <p:spPr>
          <a:xfrm>
            <a:off x="7020344" y="4540319"/>
            <a:ext cx="0" cy="650421"/>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91D8847A-E95A-401F-A01C-801D406A0705}"/>
              </a:ext>
            </a:extLst>
          </p:cNvPr>
          <p:cNvCxnSpPr>
            <a:cxnSpLocks/>
          </p:cNvCxnSpPr>
          <p:nvPr/>
        </p:nvCxnSpPr>
        <p:spPr>
          <a:xfrm>
            <a:off x="6959878" y="4861958"/>
            <a:ext cx="123396" cy="0"/>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EE06453B-CDC8-47BE-A93A-9D6A611BC026}"/>
              </a:ext>
            </a:extLst>
          </p:cNvPr>
          <p:cNvCxnSpPr>
            <a:cxnSpLocks/>
          </p:cNvCxnSpPr>
          <p:nvPr/>
        </p:nvCxnSpPr>
        <p:spPr>
          <a:xfrm>
            <a:off x="6954983" y="5320423"/>
            <a:ext cx="128291" cy="0"/>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69CAA438-08FA-44ED-96FB-93320AF4C90E}"/>
              </a:ext>
            </a:extLst>
          </p:cNvPr>
          <p:cNvCxnSpPr>
            <a:cxnSpLocks/>
          </p:cNvCxnSpPr>
          <p:nvPr/>
        </p:nvCxnSpPr>
        <p:spPr>
          <a:xfrm>
            <a:off x="7083274" y="4861554"/>
            <a:ext cx="0" cy="458465"/>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1" name="차트 90">
            <a:extLst>
              <a:ext uri="{FF2B5EF4-FFF2-40B4-BE49-F238E27FC236}">
                <a16:creationId xmlns:a16="http://schemas.microsoft.com/office/drawing/2014/main" id="{D9F9FEC7-9D8D-4B16-AFE6-77DE74823AD2}"/>
              </a:ext>
            </a:extLst>
          </p:cNvPr>
          <p:cNvGraphicFramePr>
            <a:graphicFrameLocks/>
          </p:cNvGraphicFramePr>
          <p:nvPr/>
        </p:nvGraphicFramePr>
        <p:xfrm>
          <a:off x="3157000" y="1693180"/>
          <a:ext cx="4479409" cy="3231046"/>
        </p:xfrm>
        <a:graphic>
          <a:graphicData uri="http://schemas.openxmlformats.org/drawingml/2006/chart">
            <c:chart xmlns:c="http://schemas.openxmlformats.org/drawingml/2006/chart" xmlns:r="http://schemas.openxmlformats.org/officeDocument/2006/relationships" r:id="rId8"/>
          </a:graphicData>
        </a:graphic>
      </p:graphicFrame>
      <p:sp>
        <p:nvSpPr>
          <p:cNvPr id="38" name="직사각형 119">
            <a:extLst>
              <a:ext uri="{FF2B5EF4-FFF2-40B4-BE49-F238E27FC236}">
                <a16:creationId xmlns:a16="http://schemas.microsoft.com/office/drawing/2014/main" id="{52770ED4-D660-41DE-913F-2BBE4230ED77}"/>
              </a:ext>
            </a:extLst>
          </p:cNvPr>
          <p:cNvSpPr/>
          <p:nvPr/>
        </p:nvSpPr>
        <p:spPr bwMode="auto">
          <a:xfrm>
            <a:off x="5410542" y="572634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741588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차트 69">
            <a:extLst>
              <a:ext uri="{FF2B5EF4-FFF2-40B4-BE49-F238E27FC236}">
                <a16:creationId xmlns:a16="http://schemas.microsoft.com/office/drawing/2014/main" id="{AFA42532-4111-4117-8E7C-1985255DD21A}"/>
              </a:ext>
            </a:extLst>
          </p:cNvPr>
          <p:cNvGraphicFramePr>
            <a:graphicFrameLocks/>
          </p:cNvGraphicFramePr>
          <p:nvPr/>
        </p:nvGraphicFramePr>
        <p:xfrm>
          <a:off x="3989187" y="4059875"/>
          <a:ext cx="3074078" cy="1969667"/>
        </p:xfrm>
        <a:graphic>
          <a:graphicData uri="http://schemas.openxmlformats.org/drawingml/2006/chart">
            <c:chart xmlns:c="http://schemas.openxmlformats.org/drawingml/2006/chart" xmlns:r="http://schemas.openxmlformats.org/officeDocument/2006/relationships" r:id="rId3"/>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Margin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Spread </a:t>
            </a:r>
            <a:r>
              <a:rPr lang="en-US" altLang="ko-KR" sz="4500" b="1">
                <a:solidFill>
                  <a:srgbClr val="00338D"/>
                </a:solidFill>
                <a:latin typeface="KPMG Extralight" panose="020B0303030202040204" pitchFamily="34" charset="0"/>
              </a:rPr>
              <a:t>(4/6)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High </a:t>
            </a:r>
            <a:r>
              <a:rPr lang="ko-KR" altLang="en-US" sz="1000" b="1" dirty="0">
                <a:solidFill>
                  <a:srgbClr val="002997"/>
                </a:solidFill>
                <a:latin typeface="Arial" panose="020B0604020202020204" pitchFamily="34" charset="0"/>
                <a:ea typeface="+mj-ea"/>
                <a:cs typeface="Arial" panose="020B0604020202020204" pitchFamily="34" charset="0"/>
              </a:rPr>
              <a:t>제품군은 주로 </a:t>
            </a:r>
            <a:r>
              <a:rPr lang="en-US" altLang="ko-KR" sz="1000" b="1" dirty="0">
                <a:solidFill>
                  <a:srgbClr val="002997"/>
                </a:solidFill>
                <a:latin typeface="Arial" panose="020B0604020202020204" pitchFamily="34" charset="0"/>
                <a:ea typeface="+mj-ea"/>
                <a:cs typeface="Arial" panose="020B0604020202020204" pitchFamily="34" charset="0"/>
              </a:rPr>
              <a:t>Apple</a:t>
            </a:r>
            <a:r>
              <a:rPr lang="ko-KR" altLang="en-US" sz="1000" b="1" dirty="0">
                <a:solidFill>
                  <a:srgbClr val="002997"/>
                </a:solidFill>
                <a:latin typeface="Arial" panose="020B0604020202020204" pitchFamily="34" charset="0"/>
                <a:ea typeface="+mj-ea"/>
                <a:cs typeface="Arial" panose="020B0604020202020204" pitchFamily="34" charset="0"/>
              </a:rPr>
              <a:t>향 디스플레이 제품이며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대부분의 제품에서 </a:t>
            </a:r>
            <a:r>
              <a:rPr lang="en-US" altLang="ko-KR" sz="1000" b="1" dirty="0">
                <a:solidFill>
                  <a:srgbClr val="002997"/>
                </a:solidFill>
                <a:latin typeface="Arial" panose="020B0604020202020204" pitchFamily="34" charset="0"/>
                <a:ea typeface="+mj-ea"/>
                <a:cs typeface="Arial" panose="020B0604020202020204" pitchFamily="34" charset="0"/>
              </a:rPr>
              <a:t>ASP</a:t>
            </a:r>
            <a:r>
              <a:rPr lang="ko-KR" altLang="en-US" sz="1000" b="1" dirty="0">
                <a:solidFill>
                  <a:srgbClr val="002997"/>
                </a:solidFill>
                <a:latin typeface="Arial" panose="020B0604020202020204" pitchFamily="34" charset="0"/>
                <a:ea typeface="+mj-ea"/>
                <a:cs typeface="Arial" panose="020B0604020202020204" pitchFamily="34" charset="0"/>
              </a:rPr>
              <a:t>와 </a:t>
            </a:r>
            <a:r>
              <a:rPr lang="en-US" altLang="ko-KR" sz="1000" b="1" dirty="0">
                <a:solidFill>
                  <a:srgbClr val="002997"/>
                </a:solidFill>
                <a:latin typeface="Arial" panose="020B0604020202020204" pitchFamily="34" charset="0"/>
                <a:ea typeface="+mj-ea"/>
                <a:cs typeface="Arial" panose="020B0604020202020204" pitchFamily="34" charset="0"/>
              </a:rPr>
              <a:t>APP</a:t>
            </a:r>
            <a:r>
              <a:rPr lang="ko-KR" altLang="en-US" sz="1000" b="1" dirty="0">
                <a:solidFill>
                  <a:srgbClr val="002997"/>
                </a:solidFill>
                <a:latin typeface="Arial" panose="020B0604020202020204" pitchFamily="34" charset="0"/>
                <a:ea typeface="+mj-ea"/>
                <a:cs typeface="Arial" panose="020B0604020202020204" pitchFamily="34" charset="0"/>
              </a:rPr>
              <a:t>가</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모두 하락하는 추세지만 제품당 마진 수준은 유지되고 있음</a:t>
            </a:r>
            <a:r>
              <a:rPr lang="en-US" altLang="ko-KR" sz="1000" b="1" dirty="0">
                <a:solidFill>
                  <a:srgbClr val="002997"/>
                </a:solidFill>
                <a:latin typeface="Arial" panose="020B0604020202020204" pitchFamily="34" charset="0"/>
                <a:ea typeface="+mj-ea"/>
                <a:cs typeface="Arial" panose="020B0604020202020204" pitchFamily="34" charset="0"/>
              </a:rPr>
              <a:t>. High </a:t>
            </a:r>
            <a:r>
              <a:rPr lang="ko-KR" altLang="en-US" sz="1000" b="1" dirty="0">
                <a:solidFill>
                  <a:srgbClr val="002997"/>
                </a:solidFill>
                <a:latin typeface="Arial" panose="020B0604020202020204" pitchFamily="34" charset="0"/>
                <a:ea typeface="+mj-ea"/>
                <a:cs typeface="Arial" panose="020B0604020202020204" pitchFamily="34" charset="0"/>
              </a:rPr>
              <a:t>제품군의 </a:t>
            </a:r>
            <a:r>
              <a:rPr lang="en-US" altLang="ko-KR" sz="1000" b="1" dirty="0">
                <a:solidFill>
                  <a:srgbClr val="002997"/>
                </a:solidFill>
                <a:latin typeface="Arial" panose="020B0604020202020204" pitchFamily="34" charset="0"/>
                <a:ea typeface="+mj-ea"/>
                <a:cs typeface="Arial" panose="020B0604020202020204" pitchFamily="34" charset="0"/>
              </a:rPr>
              <a:t>Spread </a:t>
            </a:r>
            <a:r>
              <a:rPr lang="ko-KR" altLang="en-US" sz="1000" b="1" dirty="0">
                <a:solidFill>
                  <a:srgbClr val="002997"/>
                </a:solidFill>
                <a:latin typeface="Arial" panose="020B0604020202020204" pitchFamily="34" charset="0"/>
                <a:ea typeface="+mj-ea"/>
                <a:cs typeface="Arial" panose="020B0604020202020204" pitchFamily="34" charset="0"/>
              </a:rPr>
              <a:t>축소는 판매되는 </a:t>
            </a:r>
            <a:r>
              <a:rPr lang="ko-KR" altLang="en-US" sz="1000" b="1" dirty="0" err="1">
                <a:solidFill>
                  <a:srgbClr val="002997"/>
                </a:solidFill>
                <a:latin typeface="Arial" panose="020B0604020202020204" pitchFamily="34" charset="0"/>
                <a:ea typeface="+mj-ea"/>
                <a:cs typeface="Arial" panose="020B0604020202020204" pitchFamily="34" charset="0"/>
              </a:rPr>
              <a:t>동박</a:t>
            </a:r>
            <a:r>
              <a:rPr lang="ko-KR" altLang="en-US" sz="1000" b="1" dirty="0">
                <a:solidFill>
                  <a:srgbClr val="002997"/>
                </a:solidFill>
                <a:latin typeface="Arial" panose="020B0604020202020204" pitchFamily="34" charset="0"/>
                <a:ea typeface="+mj-ea"/>
                <a:cs typeface="Arial" panose="020B0604020202020204" pitchFamily="34" charset="0"/>
              </a:rPr>
              <a:t> 종류의 </a:t>
            </a:r>
            <a:r>
              <a:rPr lang="en-US" altLang="ko-KR" sz="1000" b="1" dirty="0">
                <a:solidFill>
                  <a:srgbClr val="002997"/>
                </a:solidFill>
                <a:latin typeface="Arial" panose="020B0604020202020204" pitchFamily="34" charset="0"/>
                <a:ea typeface="+mj-ea"/>
                <a:cs typeface="Arial" panose="020B0604020202020204" pitchFamily="34" charset="0"/>
              </a:rPr>
              <a:t>Mix</a:t>
            </a:r>
            <a:r>
              <a:rPr lang="ko-KR" altLang="en-US" sz="1000" b="1" dirty="0">
                <a:solidFill>
                  <a:srgbClr val="002997"/>
                </a:solidFill>
                <a:latin typeface="Arial" panose="020B0604020202020204" pitchFamily="34" charset="0"/>
                <a:ea typeface="+mj-ea"/>
                <a:cs typeface="Arial" panose="020B0604020202020204" pitchFamily="34" charset="0"/>
              </a:rPr>
              <a:t> 변경에 기인함</a:t>
            </a:r>
            <a:r>
              <a:rPr lang="en-US" altLang="ko-KR" sz="1000" b="1" dirty="0">
                <a:solidFill>
                  <a:srgbClr val="002997"/>
                </a:solidFill>
                <a:latin typeface="Arial" panose="020B0604020202020204" pitchFamily="34" charset="0"/>
                <a:ea typeface="+mj-ea"/>
                <a:cs typeface="Arial" panose="020B0604020202020204" pitchFamily="34" charset="0"/>
              </a:rPr>
              <a:t>  </a:t>
            </a:r>
            <a:endParaRPr lang="en-US" altLang="ko-KR" sz="1000" b="1" dirty="0">
              <a:solidFill>
                <a:srgbClr val="002997"/>
              </a:solidFill>
              <a:highlight>
                <a:srgbClr val="FFFF00"/>
              </a:highlight>
              <a:latin typeface="Arial" panose="020B0604020202020204" pitchFamily="34" charset="0"/>
              <a:ea typeface="+mj-ea"/>
              <a:cs typeface="Arial" panose="020B0604020202020204" pitchFamily="34" charset="0"/>
            </a:endParaRPr>
          </a:p>
        </p:txBody>
      </p:sp>
      <p:graphicFrame>
        <p:nvGraphicFramePr>
          <p:cNvPr id="41" name="차트 40">
            <a:extLst>
              <a:ext uri="{FF2B5EF4-FFF2-40B4-BE49-F238E27FC236}">
                <a16:creationId xmlns:a16="http://schemas.microsoft.com/office/drawing/2014/main" id="{DABFD889-F92A-4122-91F4-48B48A1E8627}"/>
              </a:ext>
            </a:extLst>
          </p:cNvPr>
          <p:cNvGraphicFramePr>
            <a:graphicFrameLocks/>
          </p:cNvGraphicFramePr>
          <p:nvPr/>
        </p:nvGraphicFramePr>
        <p:xfrm>
          <a:off x="540000" y="1800000"/>
          <a:ext cx="3048000" cy="18434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 name="차트 41">
            <a:extLst>
              <a:ext uri="{FF2B5EF4-FFF2-40B4-BE49-F238E27FC236}">
                <a16:creationId xmlns:a16="http://schemas.microsoft.com/office/drawing/2014/main" id="{90D9F65C-47EF-4372-8983-55934BFCA1D8}"/>
              </a:ext>
            </a:extLst>
          </p:cNvPr>
          <p:cNvGraphicFramePr>
            <a:graphicFrameLocks/>
          </p:cNvGraphicFramePr>
          <p:nvPr/>
        </p:nvGraphicFramePr>
        <p:xfrm>
          <a:off x="616132" y="4024116"/>
          <a:ext cx="3075034" cy="2044210"/>
        </p:xfrm>
        <a:graphic>
          <a:graphicData uri="http://schemas.openxmlformats.org/drawingml/2006/chart">
            <c:chart xmlns:c="http://schemas.openxmlformats.org/drawingml/2006/chart" xmlns:r="http://schemas.openxmlformats.org/officeDocument/2006/relationships" r:id="rId5"/>
          </a:graphicData>
        </a:graphic>
      </p:graphicFrame>
      <p:sp>
        <p:nvSpPr>
          <p:cNvPr id="44" name="직사각형 43">
            <a:extLst>
              <a:ext uri="{FF2B5EF4-FFF2-40B4-BE49-F238E27FC236}">
                <a16:creationId xmlns:a16="http://schemas.microsoft.com/office/drawing/2014/main" id="{4914E092-B4A0-419D-B146-450EB4E65BF9}"/>
              </a:ext>
            </a:extLst>
          </p:cNvPr>
          <p:cNvSpPr/>
          <p:nvPr/>
        </p:nvSpPr>
        <p:spPr>
          <a:xfrm>
            <a:off x="1543055" y="4886325"/>
            <a:ext cx="557212" cy="43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sp>
        <p:nvSpPr>
          <p:cNvPr id="45" name="직사각형 44">
            <a:extLst>
              <a:ext uri="{FF2B5EF4-FFF2-40B4-BE49-F238E27FC236}">
                <a16:creationId xmlns:a16="http://schemas.microsoft.com/office/drawing/2014/main" id="{164AD394-88E6-4C63-B844-DA11BA79DE14}"/>
              </a:ext>
            </a:extLst>
          </p:cNvPr>
          <p:cNvSpPr/>
          <p:nvPr/>
        </p:nvSpPr>
        <p:spPr>
          <a:xfrm>
            <a:off x="2590914" y="4886327"/>
            <a:ext cx="557212" cy="447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graphicFrame>
        <p:nvGraphicFramePr>
          <p:cNvPr id="43" name="차트 42">
            <a:extLst>
              <a:ext uri="{FF2B5EF4-FFF2-40B4-BE49-F238E27FC236}">
                <a16:creationId xmlns:a16="http://schemas.microsoft.com/office/drawing/2014/main" id="{B647FE4F-5FF1-4A8D-AC01-CCA29C7E6FF7}"/>
              </a:ext>
            </a:extLst>
          </p:cNvPr>
          <p:cNvGraphicFramePr>
            <a:graphicFrameLocks/>
          </p:cNvGraphicFramePr>
          <p:nvPr/>
        </p:nvGraphicFramePr>
        <p:xfrm>
          <a:off x="615600" y="4024800"/>
          <a:ext cx="3075034" cy="2044210"/>
        </p:xfrm>
        <a:graphic>
          <a:graphicData uri="http://schemas.openxmlformats.org/drawingml/2006/chart">
            <c:chart xmlns:c="http://schemas.openxmlformats.org/drawingml/2006/chart" xmlns:r="http://schemas.openxmlformats.org/officeDocument/2006/relationships" r:id="rId6"/>
          </a:graphicData>
        </a:graphic>
      </p:graphicFrame>
      <p:grpSp>
        <p:nvGrpSpPr>
          <p:cNvPr id="3" name="그룹 2">
            <a:extLst>
              <a:ext uri="{FF2B5EF4-FFF2-40B4-BE49-F238E27FC236}">
                <a16:creationId xmlns:a16="http://schemas.microsoft.com/office/drawing/2014/main" id="{31025964-E537-41F9-988A-EBF2626E8A49}"/>
              </a:ext>
            </a:extLst>
          </p:cNvPr>
          <p:cNvGrpSpPr/>
          <p:nvPr/>
        </p:nvGrpSpPr>
        <p:grpSpPr>
          <a:xfrm>
            <a:off x="3144929" y="4614715"/>
            <a:ext cx="67302" cy="345603"/>
            <a:chOff x="3178197" y="4528795"/>
            <a:chExt cx="99395" cy="571908"/>
          </a:xfrm>
        </p:grpSpPr>
        <p:cxnSp>
          <p:nvCxnSpPr>
            <p:cNvPr id="46" name="직선 연결선 45">
              <a:extLst>
                <a:ext uri="{FF2B5EF4-FFF2-40B4-BE49-F238E27FC236}">
                  <a16:creationId xmlns:a16="http://schemas.microsoft.com/office/drawing/2014/main" id="{96E48701-006A-4EB7-907B-6BA2C9548193}"/>
                </a:ext>
              </a:extLst>
            </p:cNvPr>
            <p:cNvCxnSpPr>
              <a:cxnSpLocks/>
            </p:cNvCxnSpPr>
            <p:nvPr/>
          </p:nvCxnSpPr>
          <p:spPr>
            <a:xfrm>
              <a:off x="3178197" y="4528795"/>
              <a:ext cx="98179"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A2ED2373-1A58-4B11-A1D2-71541FE21E68}"/>
                </a:ext>
              </a:extLst>
            </p:cNvPr>
            <p:cNvCxnSpPr>
              <a:cxnSpLocks/>
            </p:cNvCxnSpPr>
            <p:nvPr/>
          </p:nvCxnSpPr>
          <p:spPr>
            <a:xfrm>
              <a:off x="3183700" y="5100703"/>
              <a:ext cx="92677"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7389538F-3899-41B5-B8F7-B0408BFD590E}"/>
                </a:ext>
              </a:extLst>
            </p:cNvPr>
            <p:cNvCxnSpPr>
              <a:cxnSpLocks/>
            </p:cNvCxnSpPr>
            <p:nvPr/>
          </p:nvCxnSpPr>
          <p:spPr>
            <a:xfrm>
              <a:off x="3277592" y="4531060"/>
              <a:ext cx="0" cy="563973"/>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8958F14E-770B-4BBA-843D-36A0B43ECF82}"/>
              </a:ext>
            </a:extLst>
          </p:cNvPr>
          <p:cNvSpPr txBox="1"/>
          <p:nvPr/>
        </p:nvSpPr>
        <p:spPr>
          <a:xfrm>
            <a:off x="3231914" y="4714752"/>
            <a:ext cx="398869" cy="125442"/>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C6007E"/>
                </a:solidFill>
              </a:rPr>
              <a:t>RA</a:t>
            </a:r>
            <a:r>
              <a:rPr lang="ko-KR" altLang="en-US" sz="800" b="1">
                <a:solidFill>
                  <a:srgbClr val="C6007E"/>
                </a:solidFill>
              </a:rPr>
              <a:t>양면</a:t>
            </a:r>
            <a:endParaRPr lang="ko-KR" altLang="en-US" sz="800" b="1" dirty="0" err="1">
              <a:solidFill>
                <a:srgbClr val="C6007E"/>
              </a:solidFill>
            </a:endParaRPr>
          </a:p>
        </p:txBody>
      </p:sp>
      <p:sp>
        <p:nvSpPr>
          <p:cNvPr id="50" name="TextBox 49">
            <a:extLst>
              <a:ext uri="{FF2B5EF4-FFF2-40B4-BE49-F238E27FC236}">
                <a16:creationId xmlns:a16="http://schemas.microsoft.com/office/drawing/2014/main" id="{F299D903-BBDA-4B8C-814A-DD29124283AD}"/>
              </a:ext>
            </a:extLst>
          </p:cNvPr>
          <p:cNvSpPr txBox="1"/>
          <p:nvPr/>
        </p:nvSpPr>
        <p:spPr>
          <a:xfrm>
            <a:off x="2675651" y="5044439"/>
            <a:ext cx="468000" cy="126000"/>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6D2077"/>
                </a:solidFill>
              </a:rPr>
              <a:t>RA</a:t>
            </a:r>
            <a:r>
              <a:rPr lang="ko-KR" altLang="en-US" sz="800" b="1">
                <a:solidFill>
                  <a:srgbClr val="6D2077"/>
                </a:solidFill>
              </a:rPr>
              <a:t>단면</a:t>
            </a:r>
            <a:endParaRPr lang="ko-KR" altLang="en-US" sz="800" b="1" dirty="0" err="1">
              <a:solidFill>
                <a:srgbClr val="6D2077"/>
              </a:solidFill>
            </a:endParaRPr>
          </a:p>
        </p:txBody>
      </p:sp>
      <p:grpSp>
        <p:nvGrpSpPr>
          <p:cNvPr id="57" name="그룹 56">
            <a:extLst>
              <a:ext uri="{FF2B5EF4-FFF2-40B4-BE49-F238E27FC236}">
                <a16:creationId xmlns:a16="http://schemas.microsoft.com/office/drawing/2014/main" id="{495173FF-A23B-4520-ACE0-5480C262BFE6}"/>
              </a:ext>
            </a:extLst>
          </p:cNvPr>
          <p:cNvGrpSpPr/>
          <p:nvPr/>
        </p:nvGrpSpPr>
        <p:grpSpPr>
          <a:xfrm>
            <a:off x="2622598" y="4960321"/>
            <a:ext cx="67302" cy="297479"/>
            <a:chOff x="3178197" y="4525393"/>
            <a:chExt cx="99395" cy="575310"/>
          </a:xfrm>
        </p:grpSpPr>
        <p:cxnSp>
          <p:nvCxnSpPr>
            <p:cNvPr id="58" name="직선 연결선 57">
              <a:extLst>
                <a:ext uri="{FF2B5EF4-FFF2-40B4-BE49-F238E27FC236}">
                  <a16:creationId xmlns:a16="http://schemas.microsoft.com/office/drawing/2014/main" id="{7C184356-B647-4F0B-B680-C13044647AEB}"/>
                </a:ext>
              </a:extLst>
            </p:cNvPr>
            <p:cNvCxnSpPr>
              <a:cxnSpLocks/>
            </p:cNvCxnSpPr>
            <p:nvPr/>
          </p:nvCxnSpPr>
          <p:spPr>
            <a:xfrm>
              <a:off x="3178197" y="4528795"/>
              <a:ext cx="98179"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E39379CC-D0D4-49AF-ACC3-DC3AFB051BF0}"/>
                </a:ext>
              </a:extLst>
            </p:cNvPr>
            <p:cNvCxnSpPr>
              <a:cxnSpLocks/>
            </p:cNvCxnSpPr>
            <p:nvPr/>
          </p:nvCxnSpPr>
          <p:spPr>
            <a:xfrm>
              <a:off x="3183700" y="5100703"/>
              <a:ext cx="92677"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4E341F92-3CD0-423B-948B-DE977239638A}"/>
                </a:ext>
              </a:extLst>
            </p:cNvPr>
            <p:cNvCxnSpPr>
              <a:cxnSpLocks/>
            </p:cNvCxnSpPr>
            <p:nvPr/>
          </p:nvCxnSpPr>
          <p:spPr>
            <a:xfrm>
              <a:off x="3277592" y="4525393"/>
              <a:ext cx="0" cy="57531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FA180818-6582-4313-9A24-2EC10680E38A}"/>
              </a:ext>
            </a:extLst>
          </p:cNvPr>
          <p:cNvSpPr txBox="1"/>
          <p:nvPr/>
        </p:nvSpPr>
        <p:spPr>
          <a:xfrm>
            <a:off x="1515312" y="4683531"/>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10,315</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954EC2B5-3128-4E5B-B7DA-4A52415FD166}"/>
              </a:ext>
            </a:extLst>
          </p:cNvPr>
          <p:cNvSpPr txBox="1"/>
          <p:nvPr/>
        </p:nvSpPr>
        <p:spPr>
          <a:xfrm>
            <a:off x="2140132" y="467876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10,892</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CAD66CEF-5994-4582-AC8A-203AC0800088}"/>
              </a:ext>
            </a:extLst>
          </p:cNvPr>
          <p:cNvSpPr txBox="1"/>
          <p:nvPr/>
        </p:nvSpPr>
        <p:spPr>
          <a:xfrm>
            <a:off x="2733829" y="470979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10,505</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16E06D9D-F7DC-40D2-89BF-C9B14AB2D2EA}"/>
              </a:ext>
            </a:extLst>
          </p:cNvPr>
          <p:cNvSpPr txBox="1"/>
          <p:nvPr/>
        </p:nvSpPr>
        <p:spPr>
          <a:xfrm>
            <a:off x="2149676" y="5049824"/>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9,513</a:t>
            </a:r>
            <a:endParaRPr lang="ko-KR" altLang="en-US" sz="800" dirty="0" err="1">
              <a:solidFill>
                <a:srgbClr val="6D2077"/>
              </a:solidFill>
              <a:latin typeface="Arial" panose="020B0604020202020204" pitchFamily="34" charset="0"/>
              <a:cs typeface="Arial" panose="020B0604020202020204" pitchFamily="34" charset="0"/>
            </a:endParaRPr>
          </a:p>
        </p:txBody>
      </p:sp>
      <p:graphicFrame>
        <p:nvGraphicFramePr>
          <p:cNvPr id="65" name="차트 64">
            <a:extLst>
              <a:ext uri="{FF2B5EF4-FFF2-40B4-BE49-F238E27FC236}">
                <a16:creationId xmlns:a16="http://schemas.microsoft.com/office/drawing/2014/main" id="{289004DD-C270-45AE-AE8C-A4569DC5C869}"/>
              </a:ext>
            </a:extLst>
          </p:cNvPr>
          <p:cNvGraphicFramePr>
            <a:graphicFrameLocks/>
          </p:cNvGraphicFramePr>
          <p:nvPr>
            <p:extLst>
              <p:ext uri="{D42A27DB-BD31-4B8C-83A1-F6EECF244321}">
                <p14:modId xmlns:p14="http://schemas.microsoft.com/office/powerpoint/2010/main" val="2022983735"/>
              </p:ext>
            </p:extLst>
          </p:nvPr>
        </p:nvGraphicFramePr>
        <p:xfrm>
          <a:off x="3987514" y="4059605"/>
          <a:ext cx="3082361" cy="1969667"/>
        </p:xfrm>
        <a:graphic>
          <a:graphicData uri="http://schemas.openxmlformats.org/drawingml/2006/chart">
            <c:chart xmlns:c="http://schemas.openxmlformats.org/drawingml/2006/chart" xmlns:r="http://schemas.openxmlformats.org/officeDocument/2006/relationships" r:id="rId7"/>
          </a:graphicData>
        </a:graphic>
      </p:graphicFrame>
      <p:grpSp>
        <p:nvGrpSpPr>
          <p:cNvPr id="71" name="그룹 70">
            <a:extLst>
              <a:ext uri="{FF2B5EF4-FFF2-40B4-BE49-F238E27FC236}">
                <a16:creationId xmlns:a16="http://schemas.microsoft.com/office/drawing/2014/main" id="{93CB6728-C02D-4C9F-B63B-72B482A9FF0F}"/>
              </a:ext>
            </a:extLst>
          </p:cNvPr>
          <p:cNvGrpSpPr/>
          <p:nvPr/>
        </p:nvGrpSpPr>
        <p:grpSpPr>
          <a:xfrm>
            <a:off x="6506380" y="5044439"/>
            <a:ext cx="151426" cy="251461"/>
            <a:chOff x="3178197" y="4528795"/>
            <a:chExt cx="99395" cy="571908"/>
          </a:xfrm>
        </p:grpSpPr>
        <p:cxnSp>
          <p:nvCxnSpPr>
            <p:cNvPr id="72" name="직선 연결선 71">
              <a:extLst>
                <a:ext uri="{FF2B5EF4-FFF2-40B4-BE49-F238E27FC236}">
                  <a16:creationId xmlns:a16="http://schemas.microsoft.com/office/drawing/2014/main" id="{75EDDEAE-A742-4728-AD99-90038EC53A73}"/>
                </a:ext>
              </a:extLst>
            </p:cNvPr>
            <p:cNvCxnSpPr>
              <a:cxnSpLocks/>
            </p:cNvCxnSpPr>
            <p:nvPr/>
          </p:nvCxnSpPr>
          <p:spPr>
            <a:xfrm>
              <a:off x="3178197" y="4528795"/>
              <a:ext cx="98179" cy="0"/>
            </a:xfrm>
            <a:prstGeom prst="line">
              <a:avLst/>
            </a:prstGeom>
            <a:ln>
              <a:solidFill>
                <a:srgbClr val="006600"/>
              </a:solidFill>
              <a:prstDash val="dash"/>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CAEAF97F-872B-41D4-9543-52D0AE45DFF3}"/>
                </a:ext>
              </a:extLst>
            </p:cNvPr>
            <p:cNvCxnSpPr>
              <a:cxnSpLocks/>
            </p:cNvCxnSpPr>
            <p:nvPr/>
          </p:nvCxnSpPr>
          <p:spPr>
            <a:xfrm>
              <a:off x="3183700" y="5100703"/>
              <a:ext cx="92677" cy="0"/>
            </a:xfrm>
            <a:prstGeom prst="line">
              <a:avLst/>
            </a:prstGeom>
            <a:ln>
              <a:solidFill>
                <a:srgbClr val="006600"/>
              </a:solidFill>
              <a:prstDash val="dash"/>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1D7E097E-6856-4132-A01E-A01F85D0E96D}"/>
                </a:ext>
              </a:extLst>
            </p:cNvPr>
            <p:cNvCxnSpPr>
              <a:cxnSpLocks/>
            </p:cNvCxnSpPr>
            <p:nvPr/>
          </p:nvCxnSpPr>
          <p:spPr>
            <a:xfrm>
              <a:off x="3277592" y="4531060"/>
              <a:ext cx="0" cy="563973"/>
            </a:xfrm>
            <a:prstGeom prst="line">
              <a:avLst/>
            </a:prstGeom>
            <a:ln>
              <a:solidFill>
                <a:srgbClr val="006600"/>
              </a:solidFill>
              <a:prstDash val="dash"/>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27D4512-7133-4E79-AD3F-6BF2A54A3EF3}"/>
              </a:ext>
            </a:extLst>
          </p:cNvPr>
          <p:cNvSpPr txBox="1"/>
          <p:nvPr/>
        </p:nvSpPr>
        <p:spPr>
          <a:xfrm>
            <a:off x="6594791" y="530342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006600"/>
                </a:solidFill>
              </a:rPr>
              <a:t>ED</a:t>
            </a:r>
            <a:r>
              <a:rPr lang="ko-KR" altLang="en-US" sz="800" b="1">
                <a:solidFill>
                  <a:srgbClr val="006600"/>
                </a:solidFill>
              </a:rPr>
              <a:t>양면</a:t>
            </a:r>
            <a:endParaRPr lang="ko-KR" altLang="en-US" sz="800" b="1" dirty="0" err="1">
              <a:solidFill>
                <a:srgbClr val="006600"/>
              </a:solidFill>
            </a:endParaRPr>
          </a:p>
        </p:txBody>
      </p:sp>
      <p:grpSp>
        <p:nvGrpSpPr>
          <p:cNvPr id="88" name="그룹 87">
            <a:extLst>
              <a:ext uri="{FF2B5EF4-FFF2-40B4-BE49-F238E27FC236}">
                <a16:creationId xmlns:a16="http://schemas.microsoft.com/office/drawing/2014/main" id="{B36A9BD6-B8CF-4FB9-AB19-C97E9BAFA52E}"/>
              </a:ext>
            </a:extLst>
          </p:cNvPr>
          <p:cNvGrpSpPr/>
          <p:nvPr/>
        </p:nvGrpSpPr>
        <p:grpSpPr>
          <a:xfrm>
            <a:off x="6510965" y="5008719"/>
            <a:ext cx="77013" cy="310991"/>
            <a:chOff x="3178197" y="4528795"/>
            <a:chExt cx="99395" cy="571908"/>
          </a:xfrm>
        </p:grpSpPr>
        <p:cxnSp>
          <p:nvCxnSpPr>
            <p:cNvPr id="89" name="직선 연결선 88">
              <a:extLst>
                <a:ext uri="{FF2B5EF4-FFF2-40B4-BE49-F238E27FC236}">
                  <a16:creationId xmlns:a16="http://schemas.microsoft.com/office/drawing/2014/main" id="{D174484E-C89F-4850-93FE-EACC7CC01152}"/>
                </a:ext>
              </a:extLst>
            </p:cNvPr>
            <p:cNvCxnSpPr>
              <a:cxnSpLocks/>
            </p:cNvCxnSpPr>
            <p:nvPr/>
          </p:nvCxnSpPr>
          <p:spPr>
            <a:xfrm>
              <a:off x="3178197" y="4528795"/>
              <a:ext cx="98179" cy="0"/>
            </a:xfrm>
            <a:prstGeom prst="line">
              <a:avLst/>
            </a:prstGeom>
            <a:ln>
              <a:solidFill>
                <a:srgbClr val="43B02A"/>
              </a:solidFill>
              <a:prstDash val="dash"/>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DD0E7FE5-4388-4703-A1FA-05A9EC201964}"/>
                </a:ext>
              </a:extLst>
            </p:cNvPr>
            <p:cNvCxnSpPr>
              <a:cxnSpLocks/>
            </p:cNvCxnSpPr>
            <p:nvPr/>
          </p:nvCxnSpPr>
          <p:spPr>
            <a:xfrm>
              <a:off x="3183700" y="5100703"/>
              <a:ext cx="92677" cy="0"/>
            </a:xfrm>
            <a:prstGeom prst="line">
              <a:avLst/>
            </a:prstGeom>
            <a:ln>
              <a:solidFill>
                <a:srgbClr val="43B02A"/>
              </a:solidFill>
              <a:prstDash val="dash"/>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3873987A-C3BC-47D6-9F9C-F6AA66232B16}"/>
                </a:ext>
              </a:extLst>
            </p:cNvPr>
            <p:cNvCxnSpPr>
              <a:cxnSpLocks/>
            </p:cNvCxnSpPr>
            <p:nvPr/>
          </p:nvCxnSpPr>
          <p:spPr>
            <a:xfrm>
              <a:off x="3277592" y="4531060"/>
              <a:ext cx="0" cy="563973"/>
            </a:xfrm>
            <a:prstGeom prst="line">
              <a:avLst/>
            </a:prstGeom>
            <a:ln>
              <a:solidFill>
                <a:srgbClr val="43B02A"/>
              </a:solidFill>
              <a:prstDash val="dash"/>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FD446132-D696-4774-AB9E-085C65C23C24}"/>
              </a:ext>
            </a:extLst>
          </p:cNvPr>
          <p:cNvSpPr txBox="1"/>
          <p:nvPr/>
        </p:nvSpPr>
        <p:spPr>
          <a:xfrm>
            <a:off x="6581166" y="4880996"/>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43B02A"/>
                </a:solidFill>
              </a:rPr>
              <a:t>RA</a:t>
            </a:r>
            <a:r>
              <a:rPr lang="ko-KR" altLang="en-US" sz="800" b="1">
                <a:solidFill>
                  <a:srgbClr val="43B02A"/>
                </a:solidFill>
              </a:rPr>
              <a:t>단면</a:t>
            </a:r>
            <a:endParaRPr lang="ko-KR" altLang="en-US" sz="800" b="1" dirty="0" err="1">
              <a:solidFill>
                <a:srgbClr val="43B02A"/>
              </a:solidFill>
            </a:endParaRPr>
          </a:p>
        </p:txBody>
      </p:sp>
      <p:sp>
        <p:nvSpPr>
          <p:cNvPr id="96" name="TextBox 95">
            <a:extLst>
              <a:ext uri="{FF2B5EF4-FFF2-40B4-BE49-F238E27FC236}">
                <a16:creationId xmlns:a16="http://schemas.microsoft.com/office/drawing/2014/main" id="{947FD65F-21AD-44B7-89E7-11028B88B016}"/>
              </a:ext>
            </a:extLst>
          </p:cNvPr>
          <p:cNvSpPr txBox="1"/>
          <p:nvPr/>
        </p:nvSpPr>
        <p:spPr>
          <a:xfrm>
            <a:off x="4873838" y="5030350"/>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43B02A"/>
                </a:solidFill>
                <a:latin typeface="Arial" panose="020B0604020202020204" pitchFamily="34" charset="0"/>
                <a:cs typeface="Arial" panose="020B0604020202020204" pitchFamily="34" charset="0"/>
              </a:rPr>
              <a:t>9,010</a:t>
            </a:r>
            <a:endParaRPr lang="ko-KR" altLang="en-US" sz="800" dirty="0" err="1">
              <a:solidFill>
                <a:srgbClr val="43B02A"/>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C93565F0-86DC-4498-B6EA-D646257F6703}"/>
              </a:ext>
            </a:extLst>
          </p:cNvPr>
          <p:cNvSpPr txBox="1"/>
          <p:nvPr/>
        </p:nvSpPr>
        <p:spPr>
          <a:xfrm>
            <a:off x="5498611" y="503511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43B02A"/>
                </a:solidFill>
                <a:latin typeface="Arial" panose="020B0604020202020204" pitchFamily="34" charset="0"/>
                <a:cs typeface="Arial" panose="020B0604020202020204" pitchFamily="34" charset="0"/>
              </a:rPr>
              <a:t>9,581</a:t>
            </a:r>
            <a:endParaRPr lang="ko-KR" altLang="en-US" sz="800" dirty="0" err="1">
              <a:solidFill>
                <a:srgbClr val="43B02A"/>
              </a:solidFill>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2574FBCC-2E14-4D70-9A49-1D7D8FF29254}"/>
              </a:ext>
            </a:extLst>
          </p:cNvPr>
          <p:cNvSpPr txBox="1"/>
          <p:nvPr/>
        </p:nvSpPr>
        <p:spPr>
          <a:xfrm>
            <a:off x="6134917" y="504737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43B02A"/>
                </a:solidFill>
                <a:latin typeface="Arial" panose="020B0604020202020204" pitchFamily="34" charset="0"/>
                <a:cs typeface="Arial" panose="020B0604020202020204" pitchFamily="34" charset="0"/>
              </a:rPr>
              <a:t>9,549</a:t>
            </a:r>
            <a:endParaRPr lang="ko-KR" altLang="en-US" sz="800" dirty="0" err="1">
              <a:solidFill>
                <a:srgbClr val="43B02A"/>
              </a:solidFill>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E108F604-C94A-499E-809A-04175C50DCE1}"/>
              </a:ext>
            </a:extLst>
          </p:cNvPr>
          <p:cNvSpPr txBox="1"/>
          <p:nvPr/>
        </p:nvSpPr>
        <p:spPr>
          <a:xfrm>
            <a:off x="4873838" y="516796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6600"/>
                </a:solidFill>
                <a:latin typeface="Arial" panose="020B0604020202020204" pitchFamily="34" charset="0"/>
                <a:cs typeface="Arial" panose="020B0604020202020204" pitchFamily="34" charset="0"/>
              </a:rPr>
              <a:t>9,651</a:t>
            </a:r>
            <a:endParaRPr lang="ko-KR" altLang="en-US" sz="800" dirty="0" err="1">
              <a:solidFill>
                <a:srgbClr val="006600"/>
              </a:solidFill>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114A0421-F5B4-47E5-94FB-9BE0C9C5454B}"/>
              </a:ext>
            </a:extLst>
          </p:cNvPr>
          <p:cNvSpPr txBox="1"/>
          <p:nvPr/>
        </p:nvSpPr>
        <p:spPr>
          <a:xfrm>
            <a:off x="5501905" y="5146266"/>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6600"/>
                </a:solidFill>
                <a:latin typeface="Arial" panose="020B0604020202020204" pitchFamily="34" charset="0"/>
                <a:cs typeface="Arial" panose="020B0604020202020204" pitchFamily="34" charset="0"/>
              </a:rPr>
              <a:t>8,601</a:t>
            </a:r>
            <a:endParaRPr lang="ko-KR" altLang="en-US" sz="800" dirty="0" err="1">
              <a:solidFill>
                <a:srgbClr val="006600"/>
              </a:solidFill>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7D574E13-298D-4B30-85EE-47CB13870D08}"/>
              </a:ext>
            </a:extLst>
          </p:cNvPr>
          <p:cNvSpPr txBox="1"/>
          <p:nvPr/>
        </p:nvSpPr>
        <p:spPr>
          <a:xfrm>
            <a:off x="6138708" y="5165560"/>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6600"/>
                </a:solidFill>
                <a:latin typeface="Arial" panose="020B0604020202020204" pitchFamily="34" charset="0"/>
                <a:cs typeface="Arial" panose="020B0604020202020204" pitchFamily="34" charset="0"/>
              </a:rPr>
              <a:t>8,545</a:t>
            </a:r>
            <a:endParaRPr lang="ko-KR" altLang="en-US" sz="800" dirty="0" err="1">
              <a:solidFill>
                <a:srgbClr val="006600"/>
              </a:solidFill>
              <a:latin typeface="Arial" panose="020B0604020202020204" pitchFamily="34" charset="0"/>
              <a:cs typeface="Arial" panose="020B0604020202020204" pitchFamily="34" charset="0"/>
            </a:endParaRPr>
          </a:p>
        </p:txBody>
      </p:sp>
      <p:graphicFrame>
        <p:nvGraphicFramePr>
          <p:cNvPr id="102" name="차트 101">
            <a:extLst>
              <a:ext uri="{FF2B5EF4-FFF2-40B4-BE49-F238E27FC236}">
                <a16:creationId xmlns:a16="http://schemas.microsoft.com/office/drawing/2014/main" id="{49405A4B-060A-457F-B247-D191396C102F}"/>
              </a:ext>
            </a:extLst>
          </p:cNvPr>
          <p:cNvGraphicFramePr>
            <a:graphicFrameLocks/>
          </p:cNvGraphicFramePr>
          <p:nvPr/>
        </p:nvGraphicFramePr>
        <p:xfrm>
          <a:off x="3504998" y="1310229"/>
          <a:ext cx="4334899"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51" name="직사각형 119">
            <a:extLst>
              <a:ext uri="{FF2B5EF4-FFF2-40B4-BE49-F238E27FC236}">
                <a16:creationId xmlns:a16="http://schemas.microsoft.com/office/drawing/2014/main" id="{28D7BBE7-614D-4A6F-8D73-7DC71F7D81A6}"/>
              </a:ext>
            </a:extLst>
          </p:cNvPr>
          <p:cNvSpPr/>
          <p:nvPr/>
        </p:nvSpPr>
        <p:spPr bwMode="auto">
          <a:xfrm>
            <a:off x="4837398" y="575935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4196904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차트 54">
            <a:extLst>
              <a:ext uri="{FF2B5EF4-FFF2-40B4-BE49-F238E27FC236}">
                <a16:creationId xmlns:a16="http://schemas.microsoft.com/office/drawing/2014/main" id="{46912ADC-B312-4E6B-A4E0-44830E482859}"/>
              </a:ext>
            </a:extLst>
          </p:cNvPr>
          <p:cNvGraphicFramePr>
            <a:graphicFrameLocks/>
          </p:cNvGraphicFramePr>
          <p:nvPr/>
        </p:nvGraphicFramePr>
        <p:xfrm>
          <a:off x="6360693" y="4396850"/>
          <a:ext cx="3081406" cy="19639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차트 55">
            <a:extLst>
              <a:ext uri="{FF2B5EF4-FFF2-40B4-BE49-F238E27FC236}">
                <a16:creationId xmlns:a16="http://schemas.microsoft.com/office/drawing/2014/main" id="{59BF08A9-5D28-4BE7-9703-7B8E4AA83B11}"/>
              </a:ext>
            </a:extLst>
          </p:cNvPr>
          <p:cNvGraphicFramePr>
            <a:graphicFrameLocks/>
          </p:cNvGraphicFramePr>
          <p:nvPr/>
        </p:nvGraphicFramePr>
        <p:xfrm>
          <a:off x="6360693" y="4396850"/>
          <a:ext cx="3081406" cy="1963932"/>
        </p:xfrm>
        <a:graphic>
          <a:graphicData uri="http://schemas.openxmlformats.org/drawingml/2006/chart">
            <c:chart xmlns:c="http://schemas.openxmlformats.org/drawingml/2006/chart" xmlns:r="http://schemas.openxmlformats.org/officeDocument/2006/relationships" r:id="rId4"/>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Margin</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Spread (5/6)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Normal </a:t>
            </a:r>
            <a:r>
              <a:rPr lang="ko-KR" altLang="en-US" sz="1000" b="1" dirty="0">
                <a:solidFill>
                  <a:srgbClr val="002997"/>
                </a:solidFill>
                <a:latin typeface="Arial" panose="020B0604020202020204" pitchFamily="34" charset="0"/>
                <a:ea typeface="+mj-ea"/>
                <a:cs typeface="Arial" panose="020B0604020202020204" pitchFamily="34" charset="0"/>
              </a:rPr>
              <a:t>제품군은 약 </a:t>
            </a:r>
            <a:r>
              <a:rPr lang="en-US" altLang="ko-KR" sz="1000" b="1" dirty="0">
                <a:solidFill>
                  <a:srgbClr val="002997"/>
                </a:solidFill>
                <a:latin typeface="Arial" panose="020B0604020202020204" pitchFamily="34" charset="0"/>
                <a:ea typeface="+mj-ea"/>
                <a:cs typeface="Arial" panose="020B0604020202020204" pitchFamily="34" charset="0"/>
              </a:rPr>
              <a:t>60</a:t>
            </a:r>
            <a:r>
              <a:rPr lang="ko-KR" altLang="en-US" sz="1000" b="1" dirty="0">
                <a:solidFill>
                  <a:srgbClr val="002997"/>
                </a:solidFill>
                <a:latin typeface="Arial" panose="020B0604020202020204" pitchFamily="34" charset="0"/>
                <a:ea typeface="+mj-ea"/>
                <a:cs typeface="Arial" panose="020B0604020202020204" pitchFamily="34" charset="0"/>
              </a:rPr>
              <a:t>여개의 다양한 제품들로 구성되며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전반적인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감소</a:t>
            </a:r>
            <a:r>
              <a:rPr lang="en-US" altLang="ko-KR" sz="1000" b="1" dirty="0">
                <a:solidFill>
                  <a:srgbClr val="002997"/>
                </a:solidFill>
                <a:latin typeface="Arial" panose="020B0604020202020204" pitchFamily="34" charset="0"/>
                <a:ea typeface="+mj-ea"/>
                <a:cs typeface="Arial" panose="020B0604020202020204" pitchFamily="34" charset="0"/>
              </a:rPr>
              <a:t>, APP </a:t>
            </a:r>
            <a:r>
              <a:rPr lang="ko-KR" altLang="en-US" sz="1000" b="1" dirty="0">
                <a:solidFill>
                  <a:srgbClr val="002997"/>
                </a:solidFill>
                <a:latin typeface="Arial" panose="020B0604020202020204" pitchFamily="34" charset="0"/>
                <a:ea typeface="+mj-ea"/>
                <a:cs typeface="Arial" panose="020B0604020202020204" pitchFamily="34" charset="0"/>
              </a:rPr>
              <a:t>상승</a:t>
            </a:r>
            <a:r>
              <a:rPr lang="en-US" altLang="ko-KR" sz="1000" b="1" dirty="0">
                <a:solidFill>
                  <a:srgbClr val="002997"/>
                </a:solidFill>
                <a:latin typeface="Arial" panose="020B0604020202020204" pitchFamily="34" charset="0"/>
                <a:ea typeface="+mj-ea"/>
                <a:cs typeface="Arial" panose="020B0604020202020204" pitchFamily="34" charset="0"/>
              </a:rPr>
              <a:t>, Product</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Mix</a:t>
            </a:r>
            <a:r>
              <a:rPr lang="ko-KR" altLang="en-US" sz="1000" b="1" dirty="0">
                <a:solidFill>
                  <a:srgbClr val="002997"/>
                </a:solidFill>
                <a:latin typeface="Arial" panose="020B0604020202020204" pitchFamily="34" charset="0"/>
                <a:ea typeface="+mj-ea"/>
                <a:cs typeface="Arial" panose="020B0604020202020204" pitchFamily="34" charset="0"/>
              </a:rPr>
              <a:t> 악화가 모두 작용하여 </a:t>
            </a:r>
            <a:r>
              <a:rPr lang="en-US" altLang="ko-KR" sz="1000" b="1" dirty="0">
                <a:solidFill>
                  <a:srgbClr val="002997"/>
                </a:solidFill>
                <a:latin typeface="Arial" panose="020B0604020202020204" pitchFamily="34" charset="0"/>
                <a:ea typeface="+mj-ea"/>
                <a:cs typeface="Arial" panose="020B0604020202020204" pitchFamily="34" charset="0"/>
              </a:rPr>
              <a:t>2019~2021</a:t>
            </a:r>
            <a:r>
              <a:rPr lang="ko-KR" altLang="en-US" sz="1000" b="1" dirty="0">
                <a:solidFill>
                  <a:srgbClr val="002997"/>
                </a:solidFill>
                <a:latin typeface="Arial" panose="020B0604020202020204" pitchFamily="34" charset="0"/>
                <a:ea typeface="+mj-ea"/>
                <a:cs typeface="Arial" panose="020B0604020202020204" pitchFamily="34" charset="0"/>
              </a:rPr>
              <a:t>년간 </a:t>
            </a:r>
            <a:r>
              <a:rPr lang="en-US" altLang="ko-KR" sz="1000" b="1" dirty="0">
                <a:solidFill>
                  <a:srgbClr val="002997"/>
                </a:solidFill>
                <a:latin typeface="Arial" panose="020B0604020202020204" pitchFamily="34" charset="0"/>
                <a:ea typeface="+mj-ea"/>
                <a:cs typeface="Arial" panose="020B0604020202020204" pitchFamily="34" charset="0"/>
              </a:rPr>
              <a:t>Spread</a:t>
            </a:r>
            <a:r>
              <a:rPr lang="ko-KR" altLang="en-US" sz="1000" b="1" dirty="0">
                <a:solidFill>
                  <a:srgbClr val="002997"/>
                </a:solidFill>
                <a:latin typeface="Arial" panose="020B0604020202020204" pitchFamily="34" charset="0"/>
                <a:ea typeface="+mj-ea"/>
                <a:cs typeface="Arial" panose="020B0604020202020204" pitchFamily="34" charset="0"/>
              </a:rPr>
              <a:t>가 지속적으로  축소됨</a:t>
            </a:r>
            <a:r>
              <a:rPr lang="en-US" altLang="ko-KR" sz="1000" b="1" dirty="0">
                <a:solidFill>
                  <a:srgbClr val="002997"/>
                </a:solidFill>
                <a:latin typeface="Arial" panose="020B0604020202020204" pitchFamily="34" charset="0"/>
                <a:ea typeface="+mj-ea"/>
                <a:cs typeface="Arial" panose="020B0604020202020204" pitchFamily="34" charset="0"/>
              </a:rPr>
              <a:t>. Set</a:t>
            </a:r>
            <a:r>
              <a:rPr lang="ko-KR" altLang="en-US" sz="1000" b="1" dirty="0">
                <a:solidFill>
                  <a:srgbClr val="002997"/>
                </a:solidFill>
                <a:latin typeface="Arial" panose="020B0604020202020204" pitchFamily="34" charset="0"/>
                <a:ea typeface="+mj-ea"/>
                <a:cs typeface="Arial" panose="020B0604020202020204" pitchFamily="34" charset="0"/>
              </a:rPr>
              <a:t>사별 </a:t>
            </a:r>
            <a:r>
              <a:rPr lang="en-US" altLang="ko-KR" sz="1000" b="1" dirty="0">
                <a:solidFill>
                  <a:srgbClr val="002997"/>
                </a:solidFill>
                <a:latin typeface="Arial" panose="020B0604020202020204" pitchFamily="34" charset="0"/>
                <a:ea typeface="+mj-ea"/>
                <a:cs typeface="Arial" panose="020B0604020202020204" pitchFamily="34" charset="0"/>
              </a:rPr>
              <a:t>ASP </a:t>
            </a:r>
            <a:r>
              <a:rPr lang="ko-KR" altLang="en-US" sz="1000" b="1" dirty="0">
                <a:solidFill>
                  <a:srgbClr val="002997"/>
                </a:solidFill>
                <a:latin typeface="Arial" panose="020B0604020202020204" pitchFamily="34" charset="0"/>
                <a:ea typeface="+mj-ea"/>
                <a:cs typeface="Arial" panose="020B0604020202020204" pitchFamily="34" charset="0"/>
              </a:rPr>
              <a:t>하락 및 </a:t>
            </a:r>
            <a:r>
              <a:rPr lang="en-US" altLang="ko-KR" sz="1000" b="1" dirty="0">
                <a:solidFill>
                  <a:srgbClr val="002997"/>
                </a:solidFill>
                <a:latin typeface="Arial" panose="020B0604020202020204" pitchFamily="34" charset="0"/>
                <a:ea typeface="+mj-ea"/>
                <a:cs typeface="Arial" panose="020B0604020202020204" pitchFamily="34" charset="0"/>
              </a:rPr>
              <a:t>APP </a:t>
            </a:r>
            <a:r>
              <a:rPr lang="ko-KR" altLang="en-US" sz="1000" b="1" dirty="0">
                <a:solidFill>
                  <a:srgbClr val="002997"/>
                </a:solidFill>
                <a:latin typeface="Arial" panose="020B0604020202020204" pitchFamily="34" charset="0"/>
                <a:ea typeface="+mj-ea"/>
                <a:cs typeface="Arial" panose="020B0604020202020204" pitchFamily="34" charset="0"/>
              </a:rPr>
              <a:t>증가로 인한 </a:t>
            </a:r>
            <a:r>
              <a:rPr lang="en-US" altLang="ko-KR" sz="1000" b="1" dirty="0">
                <a:solidFill>
                  <a:srgbClr val="002997"/>
                </a:solidFill>
                <a:latin typeface="Arial" panose="020B0604020202020204" pitchFamily="34" charset="0"/>
                <a:ea typeface="+mj-ea"/>
                <a:cs typeface="Arial" panose="020B0604020202020204" pitchFamily="34" charset="0"/>
              </a:rPr>
              <a:t>Spread </a:t>
            </a:r>
            <a:r>
              <a:rPr lang="ko-KR" altLang="en-US" sz="1000" b="1" dirty="0">
                <a:solidFill>
                  <a:srgbClr val="002997"/>
                </a:solidFill>
                <a:latin typeface="Arial" panose="020B0604020202020204" pitchFamily="34" charset="0"/>
                <a:ea typeface="+mj-ea"/>
                <a:cs typeface="Arial" panose="020B0604020202020204" pitchFamily="34" charset="0"/>
              </a:rPr>
              <a:t>저하는 중국</a:t>
            </a:r>
            <a:r>
              <a:rPr lang="en-US" altLang="ko-KR" sz="1000" b="1" dirty="0">
                <a:solidFill>
                  <a:srgbClr val="002997"/>
                </a:solidFill>
                <a:latin typeface="Arial" panose="020B0604020202020204" pitchFamily="34" charset="0"/>
                <a:ea typeface="+mj-ea"/>
                <a:cs typeface="Arial" panose="020B0604020202020204" pitchFamily="34" charset="0"/>
              </a:rPr>
              <a:t>Local, Apple, </a:t>
            </a:r>
            <a:r>
              <a:rPr lang="ko-KR" altLang="en-US" sz="1000" b="1" dirty="0">
                <a:solidFill>
                  <a:srgbClr val="002997"/>
                </a:solidFill>
                <a:latin typeface="Arial" panose="020B0604020202020204" pitchFamily="34" charset="0"/>
                <a:ea typeface="+mj-ea"/>
                <a:cs typeface="Arial" panose="020B0604020202020204" pitchFamily="34" charset="0"/>
              </a:rPr>
              <a:t>삼성 순으로 악화되는 것으로 나타남</a:t>
            </a:r>
            <a:r>
              <a:rPr lang="en-US" altLang="ko-KR" sz="1000" b="1" dirty="0">
                <a:solidFill>
                  <a:srgbClr val="002997"/>
                </a:solidFill>
                <a:latin typeface="Arial" panose="020B0604020202020204" pitchFamily="34" charset="0"/>
                <a:ea typeface="+mj-ea"/>
                <a:cs typeface="Arial" panose="020B0604020202020204" pitchFamily="34" charset="0"/>
              </a:rPr>
              <a:t>  </a:t>
            </a:r>
            <a:endParaRPr lang="en-US" altLang="ko-KR" sz="1000" b="1" dirty="0">
              <a:solidFill>
                <a:srgbClr val="002997"/>
              </a:solidFill>
              <a:highlight>
                <a:srgbClr val="FFFF00"/>
              </a:highlight>
              <a:latin typeface="Arial" panose="020B0604020202020204" pitchFamily="34" charset="0"/>
              <a:ea typeface="+mj-ea"/>
              <a:cs typeface="Arial" panose="020B0604020202020204" pitchFamily="34" charset="0"/>
            </a:endParaRPr>
          </a:p>
        </p:txBody>
      </p:sp>
      <p:graphicFrame>
        <p:nvGraphicFramePr>
          <p:cNvPr id="42" name="차트 41">
            <a:extLst>
              <a:ext uri="{FF2B5EF4-FFF2-40B4-BE49-F238E27FC236}">
                <a16:creationId xmlns:a16="http://schemas.microsoft.com/office/drawing/2014/main" id="{95AD9E1B-C077-4B7B-9110-7589ADD215DE}"/>
              </a:ext>
            </a:extLst>
          </p:cNvPr>
          <p:cNvGraphicFramePr>
            <a:graphicFrameLocks/>
          </p:cNvGraphicFramePr>
          <p:nvPr/>
        </p:nvGraphicFramePr>
        <p:xfrm>
          <a:off x="495464" y="1841610"/>
          <a:ext cx="2813347" cy="18927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차트 43">
            <a:extLst>
              <a:ext uri="{FF2B5EF4-FFF2-40B4-BE49-F238E27FC236}">
                <a16:creationId xmlns:a16="http://schemas.microsoft.com/office/drawing/2014/main" id="{381BEBFB-6F45-4DA4-A3A8-62B1046A41DA}"/>
              </a:ext>
            </a:extLst>
          </p:cNvPr>
          <p:cNvGraphicFramePr>
            <a:graphicFrameLocks/>
          </p:cNvGraphicFramePr>
          <p:nvPr/>
        </p:nvGraphicFramePr>
        <p:xfrm>
          <a:off x="234848" y="4263939"/>
          <a:ext cx="2988000" cy="20159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5" name="차트 44">
            <a:extLst>
              <a:ext uri="{FF2B5EF4-FFF2-40B4-BE49-F238E27FC236}">
                <a16:creationId xmlns:a16="http://schemas.microsoft.com/office/drawing/2014/main" id="{CF87B037-0E79-4EDB-B088-DAF71EE31EB6}"/>
              </a:ext>
            </a:extLst>
          </p:cNvPr>
          <p:cNvGraphicFramePr>
            <a:graphicFrameLocks/>
          </p:cNvGraphicFramePr>
          <p:nvPr/>
        </p:nvGraphicFramePr>
        <p:xfrm>
          <a:off x="235773" y="4264417"/>
          <a:ext cx="2988000" cy="2015912"/>
        </p:xfrm>
        <a:graphic>
          <a:graphicData uri="http://schemas.openxmlformats.org/drawingml/2006/chart">
            <c:chart xmlns:c="http://schemas.openxmlformats.org/drawingml/2006/chart" xmlns:r="http://schemas.openxmlformats.org/officeDocument/2006/relationships" r:id="rId7"/>
          </a:graphicData>
        </a:graphic>
      </p:graphicFrame>
      <p:grpSp>
        <p:nvGrpSpPr>
          <p:cNvPr id="3" name="그룹 2">
            <a:extLst>
              <a:ext uri="{FF2B5EF4-FFF2-40B4-BE49-F238E27FC236}">
                <a16:creationId xmlns:a16="http://schemas.microsoft.com/office/drawing/2014/main" id="{7284AF17-B264-44C5-B523-665CD7FEA8C2}"/>
              </a:ext>
            </a:extLst>
          </p:cNvPr>
          <p:cNvGrpSpPr/>
          <p:nvPr/>
        </p:nvGrpSpPr>
        <p:grpSpPr>
          <a:xfrm>
            <a:off x="2696891" y="4798974"/>
            <a:ext cx="113702" cy="362737"/>
            <a:chOff x="4399397" y="3675864"/>
            <a:chExt cx="99395" cy="575310"/>
          </a:xfrm>
        </p:grpSpPr>
        <p:cxnSp>
          <p:nvCxnSpPr>
            <p:cNvPr id="46" name="직선 연결선 45">
              <a:extLst>
                <a:ext uri="{FF2B5EF4-FFF2-40B4-BE49-F238E27FC236}">
                  <a16:creationId xmlns:a16="http://schemas.microsoft.com/office/drawing/2014/main" id="{03B2B9BD-0F16-435B-BB5D-DC2B7C87E1CD}"/>
                </a:ext>
              </a:extLst>
            </p:cNvPr>
            <p:cNvCxnSpPr>
              <a:cxnSpLocks/>
            </p:cNvCxnSpPr>
            <p:nvPr/>
          </p:nvCxnSpPr>
          <p:spPr>
            <a:xfrm>
              <a:off x="4399397" y="3675867"/>
              <a:ext cx="98179"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B32C891-B5B2-49B4-9462-89C4C9EF4F54}"/>
                </a:ext>
              </a:extLst>
            </p:cNvPr>
            <p:cNvCxnSpPr>
              <a:cxnSpLocks/>
            </p:cNvCxnSpPr>
            <p:nvPr/>
          </p:nvCxnSpPr>
          <p:spPr>
            <a:xfrm>
              <a:off x="4404899" y="4251174"/>
              <a:ext cx="92677"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2E159D0-5023-472F-9A41-2FD293D28E96}"/>
                </a:ext>
              </a:extLst>
            </p:cNvPr>
            <p:cNvCxnSpPr>
              <a:cxnSpLocks/>
            </p:cNvCxnSpPr>
            <p:nvPr/>
          </p:nvCxnSpPr>
          <p:spPr>
            <a:xfrm>
              <a:off x="4498792" y="3675864"/>
              <a:ext cx="0" cy="57531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DFA0C845-E068-4FB7-8E0E-4060FCBD7F37}"/>
              </a:ext>
            </a:extLst>
          </p:cNvPr>
          <p:cNvGrpSpPr/>
          <p:nvPr/>
        </p:nvGrpSpPr>
        <p:grpSpPr>
          <a:xfrm>
            <a:off x="2717368" y="5039672"/>
            <a:ext cx="211944" cy="476254"/>
            <a:chOff x="4433431" y="3940351"/>
            <a:chExt cx="128291" cy="499742"/>
          </a:xfrm>
        </p:grpSpPr>
        <p:cxnSp>
          <p:nvCxnSpPr>
            <p:cNvPr id="51" name="직선 연결선 50">
              <a:extLst>
                <a:ext uri="{FF2B5EF4-FFF2-40B4-BE49-F238E27FC236}">
                  <a16:creationId xmlns:a16="http://schemas.microsoft.com/office/drawing/2014/main" id="{476A50B3-927B-4AD7-A62B-240BE1D08D28}"/>
                </a:ext>
              </a:extLst>
            </p:cNvPr>
            <p:cNvCxnSpPr>
              <a:cxnSpLocks/>
            </p:cNvCxnSpPr>
            <p:nvPr/>
          </p:nvCxnSpPr>
          <p:spPr>
            <a:xfrm>
              <a:off x="4438326" y="3940353"/>
              <a:ext cx="123396" cy="4705"/>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3557225E-9D59-4D14-9628-E00F1B643472}"/>
                </a:ext>
              </a:extLst>
            </p:cNvPr>
            <p:cNvCxnSpPr>
              <a:cxnSpLocks/>
            </p:cNvCxnSpPr>
            <p:nvPr/>
          </p:nvCxnSpPr>
          <p:spPr>
            <a:xfrm>
              <a:off x="4433431" y="4440093"/>
              <a:ext cx="128291"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B56541B-BA67-4149-949F-34F3E8F9AB1F}"/>
                </a:ext>
              </a:extLst>
            </p:cNvPr>
            <p:cNvCxnSpPr>
              <a:cxnSpLocks/>
            </p:cNvCxnSpPr>
            <p:nvPr/>
          </p:nvCxnSpPr>
          <p:spPr>
            <a:xfrm>
              <a:off x="4561722" y="3940351"/>
              <a:ext cx="0" cy="499742"/>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DBDC5C87-DD57-4643-A461-6361394BEA6F}"/>
              </a:ext>
            </a:extLst>
          </p:cNvPr>
          <p:cNvSpPr txBox="1"/>
          <p:nvPr/>
        </p:nvSpPr>
        <p:spPr>
          <a:xfrm>
            <a:off x="1124519" y="4846799"/>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10,325</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DC5266E-8C7C-4DBB-9711-E83DB4A3547D}"/>
              </a:ext>
            </a:extLst>
          </p:cNvPr>
          <p:cNvSpPr txBox="1"/>
          <p:nvPr/>
        </p:nvSpPr>
        <p:spPr>
          <a:xfrm>
            <a:off x="1121634" y="5239116"/>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13,424</a:t>
            </a:r>
            <a:endParaRPr lang="ko-KR" altLang="en-US" sz="800" dirty="0" err="1">
              <a:solidFill>
                <a:srgbClr val="6D2077"/>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CE38CF1-1669-46F5-8621-5ECE13C59319}"/>
              </a:ext>
            </a:extLst>
          </p:cNvPr>
          <p:cNvSpPr txBox="1"/>
          <p:nvPr/>
        </p:nvSpPr>
        <p:spPr>
          <a:xfrm>
            <a:off x="1740526" y="5257361"/>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13,248</a:t>
            </a:r>
            <a:endParaRPr lang="ko-KR" altLang="en-US" sz="800" dirty="0" err="1">
              <a:solidFill>
                <a:srgbClr val="6D2077"/>
              </a:solidFill>
              <a:latin typeface="Arial" panose="020B0604020202020204" pitchFamily="34" charset="0"/>
              <a:cs typeface="Arial" panose="020B0604020202020204" pitchFamily="34" charset="0"/>
            </a:endParaRPr>
          </a:p>
        </p:txBody>
      </p:sp>
      <p:grpSp>
        <p:nvGrpSpPr>
          <p:cNvPr id="5" name="그룹 4">
            <a:extLst>
              <a:ext uri="{FF2B5EF4-FFF2-40B4-BE49-F238E27FC236}">
                <a16:creationId xmlns:a16="http://schemas.microsoft.com/office/drawing/2014/main" id="{195132CE-6514-4063-82AB-21EA76AD5B27}"/>
              </a:ext>
            </a:extLst>
          </p:cNvPr>
          <p:cNvGrpSpPr/>
          <p:nvPr/>
        </p:nvGrpSpPr>
        <p:grpSpPr>
          <a:xfrm>
            <a:off x="2657982" y="4480279"/>
            <a:ext cx="398869" cy="331639"/>
            <a:chOff x="3252296" y="4623601"/>
            <a:chExt cx="398869" cy="331639"/>
          </a:xfrm>
        </p:grpSpPr>
        <p:sp>
          <p:nvSpPr>
            <p:cNvPr id="49" name="TextBox 48">
              <a:extLst>
                <a:ext uri="{FF2B5EF4-FFF2-40B4-BE49-F238E27FC236}">
                  <a16:creationId xmlns:a16="http://schemas.microsoft.com/office/drawing/2014/main" id="{DBE98108-86EC-4DFB-A698-E072B67E254A}"/>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C6007E"/>
                  </a:solidFill>
                  <a:latin typeface="Arial" panose="020B0604020202020204" pitchFamily="34" charset="0"/>
                  <a:ea typeface="+mj-ea"/>
                  <a:cs typeface="Arial" panose="020B0604020202020204" pitchFamily="34" charset="0"/>
                </a:rPr>
                <a:t>스마트폰</a:t>
              </a:r>
              <a:r>
                <a:rPr lang="en-US" altLang="ko-KR" sz="800" b="1">
                  <a:solidFill>
                    <a:srgbClr val="C6007E"/>
                  </a:solidFill>
                  <a:latin typeface="Arial" panose="020B0604020202020204" pitchFamily="34" charset="0"/>
                  <a:ea typeface="+mj-ea"/>
                  <a:cs typeface="Arial" panose="020B0604020202020204" pitchFamily="34" charset="0"/>
                </a:rPr>
                <a:t>-</a:t>
              </a:r>
              <a:r>
                <a:rPr lang="ko-KR" altLang="en-US" sz="800" b="1">
                  <a:solidFill>
                    <a:srgbClr val="C6007E"/>
                  </a:solidFill>
                  <a:latin typeface="Arial" panose="020B0604020202020204" pitchFamily="34" charset="0"/>
                  <a:ea typeface="+mj-ea"/>
                  <a:cs typeface="Arial" panose="020B0604020202020204" pitchFamily="34" charset="0"/>
                </a:rPr>
                <a:t>센서</a:t>
              </a:r>
              <a:endParaRPr lang="en-US" altLang="ko-KR" sz="800" b="1">
                <a:solidFill>
                  <a:srgbClr val="C6007E"/>
                </a:solidFill>
                <a:latin typeface="Arial" panose="020B0604020202020204" pitchFamily="34" charset="0"/>
                <a:ea typeface="+mj-ea"/>
                <a:cs typeface="Arial" panose="020B0604020202020204" pitchFamily="34" charset="0"/>
              </a:endParaRPr>
            </a:p>
          </p:txBody>
        </p:sp>
        <p:sp>
          <p:nvSpPr>
            <p:cNvPr id="61" name="TextBox 60">
              <a:extLst>
                <a:ext uri="{FF2B5EF4-FFF2-40B4-BE49-F238E27FC236}">
                  <a16:creationId xmlns:a16="http://schemas.microsoft.com/office/drawing/2014/main" id="{88D7C4AA-0062-4BA4-921F-CE7F0D31BBDD}"/>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C6007E"/>
                  </a:solidFill>
                  <a:latin typeface="Arial" panose="020B0604020202020204" pitchFamily="34" charset="0"/>
                  <a:ea typeface="+mj-ea"/>
                  <a:cs typeface="Arial" panose="020B0604020202020204" pitchFamily="34" charset="0"/>
                </a:rPr>
                <a:t>(RA</a:t>
              </a:r>
              <a:r>
                <a:rPr lang="ko-KR" altLang="en-US" sz="800" b="1">
                  <a:solidFill>
                    <a:srgbClr val="C6007E"/>
                  </a:solidFill>
                  <a:latin typeface="Arial" panose="020B0604020202020204" pitchFamily="34" charset="0"/>
                  <a:ea typeface="+mj-ea"/>
                  <a:cs typeface="Arial" panose="020B0604020202020204" pitchFamily="34" charset="0"/>
                </a:rPr>
                <a:t>양면</a:t>
              </a:r>
              <a:r>
                <a:rPr lang="en-US" altLang="ko-KR" sz="800" b="1">
                  <a:solidFill>
                    <a:srgbClr val="C6007E"/>
                  </a:solidFill>
                  <a:latin typeface="Arial" panose="020B0604020202020204" pitchFamily="34" charset="0"/>
                  <a:ea typeface="+mj-ea"/>
                  <a:cs typeface="Arial" panose="020B0604020202020204" pitchFamily="34" charset="0"/>
                </a:rPr>
                <a:t>)</a:t>
              </a:r>
            </a:p>
          </p:txBody>
        </p:sp>
      </p:grpSp>
      <p:grpSp>
        <p:nvGrpSpPr>
          <p:cNvPr id="62" name="그룹 61">
            <a:extLst>
              <a:ext uri="{FF2B5EF4-FFF2-40B4-BE49-F238E27FC236}">
                <a16:creationId xmlns:a16="http://schemas.microsoft.com/office/drawing/2014/main" id="{12CB5BEF-4905-44E5-AC94-94773BF49B51}"/>
              </a:ext>
            </a:extLst>
          </p:cNvPr>
          <p:cNvGrpSpPr/>
          <p:nvPr/>
        </p:nvGrpSpPr>
        <p:grpSpPr>
          <a:xfrm>
            <a:off x="2585542" y="5487110"/>
            <a:ext cx="398869" cy="331639"/>
            <a:chOff x="3252296" y="4623601"/>
            <a:chExt cx="398869" cy="331639"/>
          </a:xfrm>
        </p:grpSpPr>
        <p:sp>
          <p:nvSpPr>
            <p:cNvPr id="63" name="TextBox 62">
              <a:extLst>
                <a:ext uri="{FF2B5EF4-FFF2-40B4-BE49-F238E27FC236}">
                  <a16:creationId xmlns:a16="http://schemas.microsoft.com/office/drawing/2014/main" id="{3A22EDE4-2D13-436F-B52C-E2F3D1F5D082}"/>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6D2077"/>
                  </a:solidFill>
                  <a:latin typeface="Arial" panose="020B0604020202020204" pitchFamily="34" charset="0"/>
                  <a:ea typeface="+mj-ea"/>
                  <a:cs typeface="Arial" panose="020B0604020202020204" pitchFamily="34" charset="0"/>
                </a:rPr>
                <a:t>무선이어폰</a:t>
              </a:r>
              <a:r>
                <a:rPr lang="en-US" altLang="ko-KR" sz="800" b="1">
                  <a:solidFill>
                    <a:srgbClr val="6D2077"/>
                  </a:solidFill>
                  <a:latin typeface="Arial" panose="020B0604020202020204" pitchFamily="34" charset="0"/>
                  <a:ea typeface="+mj-ea"/>
                  <a:cs typeface="Arial" panose="020B0604020202020204" pitchFamily="34" charset="0"/>
                </a:rPr>
                <a:t>-FPCB</a:t>
              </a:r>
            </a:p>
          </p:txBody>
        </p:sp>
        <p:sp>
          <p:nvSpPr>
            <p:cNvPr id="64" name="TextBox 63">
              <a:extLst>
                <a:ext uri="{FF2B5EF4-FFF2-40B4-BE49-F238E27FC236}">
                  <a16:creationId xmlns:a16="http://schemas.microsoft.com/office/drawing/2014/main" id="{7E0E3B89-5106-4FC8-B8F8-067E0AFC2AC4}"/>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6D2077"/>
                  </a:solidFill>
                  <a:latin typeface="Arial" panose="020B0604020202020204" pitchFamily="34" charset="0"/>
                  <a:ea typeface="+mj-ea"/>
                  <a:cs typeface="Arial" panose="020B0604020202020204" pitchFamily="34" charset="0"/>
                </a:rPr>
                <a:t>(ED</a:t>
              </a:r>
              <a:r>
                <a:rPr lang="ko-KR" altLang="en-US" sz="800" b="1">
                  <a:solidFill>
                    <a:srgbClr val="6D2077"/>
                  </a:solidFill>
                  <a:latin typeface="Arial" panose="020B0604020202020204" pitchFamily="34" charset="0"/>
                  <a:ea typeface="+mj-ea"/>
                  <a:cs typeface="Arial" panose="020B0604020202020204" pitchFamily="34" charset="0"/>
                </a:rPr>
                <a:t>양면</a:t>
              </a:r>
              <a:r>
                <a:rPr lang="en-US" altLang="ko-KR" sz="800" b="1">
                  <a:solidFill>
                    <a:srgbClr val="6D2077"/>
                  </a:solidFill>
                  <a:latin typeface="Arial" panose="020B0604020202020204" pitchFamily="34" charset="0"/>
                  <a:ea typeface="+mj-ea"/>
                  <a:cs typeface="Arial" panose="020B0604020202020204" pitchFamily="34" charset="0"/>
                </a:rPr>
                <a:t>)</a:t>
              </a:r>
            </a:p>
          </p:txBody>
        </p:sp>
      </p:grpSp>
      <p:sp>
        <p:nvSpPr>
          <p:cNvPr id="65" name="TextBox 64">
            <a:extLst>
              <a:ext uri="{FF2B5EF4-FFF2-40B4-BE49-F238E27FC236}">
                <a16:creationId xmlns:a16="http://schemas.microsoft.com/office/drawing/2014/main" id="{8A2D124A-365E-48E2-8C65-9596F01CAF3F}"/>
              </a:ext>
            </a:extLst>
          </p:cNvPr>
          <p:cNvSpPr txBox="1"/>
          <p:nvPr/>
        </p:nvSpPr>
        <p:spPr>
          <a:xfrm>
            <a:off x="1740526" y="4875769"/>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9,174</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EDCB8FC6-404B-4B69-9881-A53276C8D2EA}"/>
              </a:ext>
            </a:extLst>
          </p:cNvPr>
          <p:cNvSpPr txBox="1"/>
          <p:nvPr/>
        </p:nvSpPr>
        <p:spPr>
          <a:xfrm>
            <a:off x="2294342" y="4875769"/>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9,377</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D18A10FF-EBCD-4005-BF36-C8B7865F4C28}"/>
              </a:ext>
            </a:extLst>
          </p:cNvPr>
          <p:cNvSpPr txBox="1"/>
          <p:nvPr/>
        </p:nvSpPr>
        <p:spPr>
          <a:xfrm>
            <a:off x="2270954" y="5229986"/>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12,281</a:t>
            </a:r>
            <a:endParaRPr lang="ko-KR" altLang="en-US" sz="800" dirty="0" err="1">
              <a:solidFill>
                <a:srgbClr val="6D2077"/>
              </a:solidFill>
              <a:latin typeface="Arial" panose="020B0604020202020204" pitchFamily="34" charset="0"/>
              <a:cs typeface="Arial" panose="020B0604020202020204" pitchFamily="34" charset="0"/>
            </a:endParaRPr>
          </a:p>
        </p:txBody>
      </p:sp>
      <p:graphicFrame>
        <p:nvGraphicFramePr>
          <p:cNvPr id="72" name="차트 71">
            <a:extLst>
              <a:ext uri="{FF2B5EF4-FFF2-40B4-BE49-F238E27FC236}">
                <a16:creationId xmlns:a16="http://schemas.microsoft.com/office/drawing/2014/main" id="{F413B765-2970-4A10-BCA4-EE976392225A}"/>
              </a:ext>
            </a:extLst>
          </p:cNvPr>
          <p:cNvGraphicFramePr>
            <a:graphicFrameLocks/>
          </p:cNvGraphicFramePr>
          <p:nvPr/>
        </p:nvGraphicFramePr>
        <p:xfrm>
          <a:off x="3245141" y="4317389"/>
          <a:ext cx="2988000" cy="201591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5" name="차트 84">
            <a:extLst>
              <a:ext uri="{FF2B5EF4-FFF2-40B4-BE49-F238E27FC236}">
                <a16:creationId xmlns:a16="http://schemas.microsoft.com/office/drawing/2014/main" id="{9BBCE73A-6EB7-4994-9BD9-7C958FFBD343}"/>
              </a:ext>
            </a:extLst>
          </p:cNvPr>
          <p:cNvGraphicFramePr>
            <a:graphicFrameLocks/>
          </p:cNvGraphicFramePr>
          <p:nvPr/>
        </p:nvGraphicFramePr>
        <p:xfrm>
          <a:off x="3246404" y="4317304"/>
          <a:ext cx="2988000" cy="2015912"/>
        </p:xfrm>
        <a:graphic>
          <a:graphicData uri="http://schemas.openxmlformats.org/drawingml/2006/chart">
            <c:chart xmlns:c="http://schemas.openxmlformats.org/drawingml/2006/chart" xmlns:r="http://schemas.openxmlformats.org/officeDocument/2006/relationships" r:id="rId9"/>
          </a:graphicData>
        </a:graphic>
      </p:graphicFrame>
      <p:grpSp>
        <p:nvGrpSpPr>
          <p:cNvPr id="87" name="그룹 86">
            <a:extLst>
              <a:ext uri="{FF2B5EF4-FFF2-40B4-BE49-F238E27FC236}">
                <a16:creationId xmlns:a16="http://schemas.microsoft.com/office/drawing/2014/main" id="{C211EB44-2D1E-48F0-8FC3-E59FD382CFA0}"/>
              </a:ext>
            </a:extLst>
          </p:cNvPr>
          <p:cNvGrpSpPr/>
          <p:nvPr/>
        </p:nvGrpSpPr>
        <p:grpSpPr>
          <a:xfrm>
            <a:off x="5694292" y="5253840"/>
            <a:ext cx="239425" cy="339951"/>
            <a:chOff x="4433431" y="3940351"/>
            <a:chExt cx="128291" cy="499742"/>
          </a:xfrm>
        </p:grpSpPr>
        <p:cxnSp>
          <p:nvCxnSpPr>
            <p:cNvPr id="88" name="직선 연결선 87">
              <a:extLst>
                <a:ext uri="{FF2B5EF4-FFF2-40B4-BE49-F238E27FC236}">
                  <a16:creationId xmlns:a16="http://schemas.microsoft.com/office/drawing/2014/main" id="{9FE391D9-1C5C-4B5D-9BD0-CD7FC71B7AA7}"/>
                </a:ext>
              </a:extLst>
            </p:cNvPr>
            <p:cNvCxnSpPr>
              <a:cxnSpLocks/>
            </p:cNvCxnSpPr>
            <p:nvPr/>
          </p:nvCxnSpPr>
          <p:spPr>
            <a:xfrm>
              <a:off x="4438326" y="3940353"/>
              <a:ext cx="123396" cy="4705"/>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E56F6C59-866F-486E-A4CC-001DA331DC92}"/>
                </a:ext>
              </a:extLst>
            </p:cNvPr>
            <p:cNvCxnSpPr>
              <a:cxnSpLocks/>
            </p:cNvCxnSpPr>
            <p:nvPr/>
          </p:nvCxnSpPr>
          <p:spPr>
            <a:xfrm>
              <a:off x="4433431" y="4440093"/>
              <a:ext cx="128291" cy="0"/>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5301E624-328B-4780-9AE1-336A2B560732}"/>
                </a:ext>
              </a:extLst>
            </p:cNvPr>
            <p:cNvCxnSpPr>
              <a:cxnSpLocks/>
            </p:cNvCxnSpPr>
            <p:nvPr/>
          </p:nvCxnSpPr>
          <p:spPr>
            <a:xfrm>
              <a:off x="4561722" y="3940351"/>
              <a:ext cx="0" cy="499742"/>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그룹 91">
            <a:extLst>
              <a:ext uri="{FF2B5EF4-FFF2-40B4-BE49-F238E27FC236}">
                <a16:creationId xmlns:a16="http://schemas.microsoft.com/office/drawing/2014/main" id="{FECF4BF5-E22C-4B13-8698-E2EDC59BFA49}"/>
              </a:ext>
            </a:extLst>
          </p:cNvPr>
          <p:cNvGrpSpPr/>
          <p:nvPr/>
        </p:nvGrpSpPr>
        <p:grpSpPr>
          <a:xfrm>
            <a:off x="5809422" y="5556293"/>
            <a:ext cx="398869" cy="324019"/>
            <a:chOff x="3252296" y="4631221"/>
            <a:chExt cx="398869" cy="324019"/>
          </a:xfrm>
        </p:grpSpPr>
        <p:sp>
          <p:nvSpPr>
            <p:cNvPr id="93" name="TextBox 92">
              <a:extLst>
                <a:ext uri="{FF2B5EF4-FFF2-40B4-BE49-F238E27FC236}">
                  <a16:creationId xmlns:a16="http://schemas.microsoft.com/office/drawing/2014/main" id="{6EF16E62-4B99-47E5-8188-8404EB75BCB9}"/>
                </a:ext>
              </a:extLst>
            </p:cNvPr>
            <p:cNvSpPr txBox="1"/>
            <p:nvPr/>
          </p:nvSpPr>
          <p:spPr>
            <a:xfrm>
              <a:off x="3252296" y="463122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00338D"/>
                  </a:solidFill>
                  <a:latin typeface="Arial" panose="020B0604020202020204" pitchFamily="34" charset="0"/>
                  <a:ea typeface="+mj-ea"/>
                  <a:cs typeface="Arial" panose="020B0604020202020204" pitchFamily="34" charset="0"/>
                </a:rPr>
                <a:t>스마트폰</a:t>
              </a:r>
              <a:r>
                <a:rPr lang="en-US" altLang="ko-KR" sz="800" b="1">
                  <a:solidFill>
                    <a:srgbClr val="00338D"/>
                  </a:solidFill>
                  <a:latin typeface="Arial" panose="020B0604020202020204" pitchFamily="34" charset="0"/>
                  <a:ea typeface="+mj-ea"/>
                  <a:cs typeface="Arial" panose="020B0604020202020204" pitchFamily="34" charset="0"/>
                </a:rPr>
                <a:t>-</a:t>
              </a:r>
              <a:r>
                <a:rPr lang="ko-KR" altLang="en-US" sz="800" b="1">
                  <a:solidFill>
                    <a:srgbClr val="00338D"/>
                  </a:solidFill>
                  <a:latin typeface="Arial" panose="020B0604020202020204" pitchFamily="34" charset="0"/>
                  <a:ea typeface="+mj-ea"/>
                  <a:cs typeface="Arial" panose="020B0604020202020204" pitchFamily="34" charset="0"/>
                </a:rPr>
                <a:t>카메라</a:t>
              </a:r>
              <a:endParaRPr lang="en-US" altLang="ko-KR" sz="800" b="1">
                <a:solidFill>
                  <a:srgbClr val="00338D"/>
                </a:solidFill>
                <a:latin typeface="Arial" panose="020B0604020202020204" pitchFamily="34" charset="0"/>
                <a:ea typeface="+mj-ea"/>
                <a:cs typeface="Arial" panose="020B0604020202020204" pitchFamily="34" charset="0"/>
              </a:endParaRPr>
            </a:p>
          </p:txBody>
        </p:sp>
        <p:sp>
          <p:nvSpPr>
            <p:cNvPr id="95" name="TextBox 94">
              <a:extLst>
                <a:ext uri="{FF2B5EF4-FFF2-40B4-BE49-F238E27FC236}">
                  <a16:creationId xmlns:a16="http://schemas.microsoft.com/office/drawing/2014/main" id="{943DEBD7-E8AA-4919-A07D-7A384EB77DF5}"/>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00338D"/>
                  </a:solidFill>
                  <a:latin typeface="Arial" panose="020B0604020202020204" pitchFamily="34" charset="0"/>
                  <a:ea typeface="+mj-ea"/>
                  <a:cs typeface="Arial" panose="020B0604020202020204" pitchFamily="34" charset="0"/>
                </a:rPr>
                <a:t>(ED</a:t>
              </a:r>
              <a:r>
                <a:rPr lang="ko-KR" altLang="en-US" sz="800" b="1">
                  <a:solidFill>
                    <a:srgbClr val="00338D"/>
                  </a:solidFill>
                  <a:latin typeface="Arial" panose="020B0604020202020204" pitchFamily="34" charset="0"/>
                  <a:ea typeface="+mj-ea"/>
                  <a:cs typeface="Arial" panose="020B0604020202020204" pitchFamily="34" charset="0"/>
                </a:rPr>
                <a:t>양면</a:t>
              </a:r>
              <a:r>
                <a:rPr lang="en-US" altLang="ko-KR" sz="800" b="1">
                  <a:solidFill>
                    <a:srgbClr val="00338D"/>
                  </a:solidFill>
                  <a:latin typeface="Arial" panose="020B0604020202020204" pitchFamily="34" charset="0"/>
                  <a:ea typeface="+mj-ea"/>
                  <a:cs typeface="Arial" panose="020B0604020202020204" pitchFamily="34" charset="0"/>
                </a:rPr>
                <a:t>)</a:t>
              </a:r>
            </a:p>
          </p:txBody>
        </p:sp>
      </p:grpSp>
      <p:grpSp>
        <p:nvGrpSpPr>
          <p:cNvPr id="96" name="그룹 95">
            <a:extLst>
              <a:ext uri="{FF2B5EF4-FFF2-40B4-BE49-F238E27FC236}">
                <a16:creationId xmlns:a16="http://schemas.microsoft.com/office/drawing/2014/main" id="{7C96467F-A8D8-48C8-AFEC-399259F07A79}"/>
              </a:ext>
            </a:extLst>
          </p:cNvPr>
          <p:cNvGrpSpPr/>
          <p:nvPr/>
        </p:nvGrpSpPr>
        <p:grpSpPr>
          <a:xfrm>
            <a:off x="5683968" y="5068914"/>
            <a:ext cx="151565" cy="408019"/>
            <a:chOff x="4433431" y="3940351"/>
            <a:chExt cx="128291" cy="499742"/>
          </a:xfrm>
        </p:grpSpPr>
        <p:cxnSp>
          <p:nvCxnSpPr>
            <p:cNvPr id="97" name="직선 연결선 96">
              <a:extLst>
                <a:ext uri="{FF2B5EF4-FFF2-40B4-BE49-F238E27FC236}">
                  <a16:creationId xmlns:a16="http://schemas.microsoft.com/office/drawing/2014/main" id="{E5C6EB42-42AE-48F2-99AA-A9C905E7BA4E}"/>
                </a:ext>
              </a:extLst>
            </p:cNvPr>
            <p:cNvCxnSpPr>
              <a:cxnSpLocks/>
            </p:cNvCxnSpPr>
            <p:nvPr/>
          </p:nvCxnSpPr>
          <p:spPr>
            <a:xfrm>
              <a:off x="4438326" y="3940353"/>
              <a:ext cx="123396" cy="4705"/>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FD71E064-3A0F-4F3F-928E-04C53DA27FBA}"/>
                </a:ext>
              </a:extLst>
            </p:cNvPr>
            <p:cNvCxnSpPr>
              <a:cxnSpLocks/>
            </p:cNvCxnSpPr>
            <p:nvPr/>
          </p:nvCxnSpPr>
          <p:spPr>
            <a:xfrm>
              <a:off x="4433431" y="4440093"/>
              <a:ext cx="128291" cy="0"/>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5266A855-C6BC-4E2E-A11B-53087733DE02}"/>
                </a:ext>
              </a:extLst>
            </p:cNvPr>
            <p:cNvCxnSpPr>
              <a:cxnSpLocks/>
            </p:cNvCxnSpPr>
            <p:nvPr/>
          </p:nvCxnSpPr>
          <p:spPr>
            <a:xfrm>
              <a:off x="4561722" y="3940351"/>
              <a:ext cx="0" cy="499742"/>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grpSp>
      <p:grpSp>
        <p:nvGrpSpPr>
          <p:cNvPr id="100" name="그룹 99">
            <a:extLst>
              <a:ext uri="{FF2B5EF4-FFF2-40B4-BE49-F238E27FC236}">
                <a16:creationId xmlns:a16="http://schemas.microsoft.com/office/drawing/2014/main" id="{0D14E5BF-67CD-451E-8DE6-8B41DC302627}"/>
              </a:ext>
            </a:extLst>
          </p:cNvPr>
          <p:cNvGrpSpPr/>
          <p:nvPr/>
        </p:nvGrpSpPr>
        <p:grpSpPr>
          <a:xfrm>
            <a:off x="5665139" y="4756339"/>
            <a:ext cx="398869" cy="331639"/>
            <a:chOff x="3252296" y="4623601"/>
            <a:chExt cx="398869" cy="331639"/>
          </a:xfrm>
        </p:grpSpPr>
        <p:sp>
          <p:nvSpPr>
            <p:cNvPr id="101" name="TextBox 100">
              <a:extLst>
                <a:ext uri="{FF2B5EF4-FFF2-40B4-BE49-F238E27FC236}">
                  <a16:creationId xmlns:a16="http://schemas.microsoft.com/office/drawing/2014/main" id="{C1485F5F-3782-4441-BE97-20111F38A3CF}"/>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0091DA"/>
                  </a:solidFill>
                  <a:latin typeface="Arial" panose="020B0604020202020204" pitchFamily="34" charset="0"/>
                  <a:ea typeface="+mj-ea"/>
                  <a:cs typeface="Arial" panose="020B0604020202020204" pitchFamily="34" charset="0"/>
                </a:rPr>
                <a:t>스마트폰</a:t>
              </a:r>
              <a:r>
                <a:rPr lang="en-US" altLang="ko-KR" sz="800" b="1">
                  <a:solidFill>
                    <a:srgbClr val="0091DA"/>
                  </a:solidFill>
                  <a:latin typeface="Arial" panose="020B0604020202020204" pitchFamily="34" charset="0"/>
                  <a:ea typeface="+mj-ea"/>
                  <a:cs typeface="Arial" panose="020B0604020202020204" pitchFamily="34" charset="0"/>
                </a:rPr>
                <a:t>-</a:t>
              </a:r>
              <a:r>
                <a:rPr lang="ko-KR" altLang="en-US" sz="800" b="1">
                  <a:solidFill>
                    <a:srgbClr val="0091DA"/>
                  </a:solidFill>
                  <a:latin typeface="Arial" panose="020B0604020202020204" pitchFamily="34" charset="0"/>
                  <a:ea typeface="+mj-ea"/>
                  <a:cs typeface="Arial" panose="020B0604020202020204" pitchFamily="34" charset="0"/>
                </a:rPr>
                <a:t>디스플레이</a:t>
              </a:r>
              <a:endParaRPr lang="en-US" altLang="ko-KR" sz="800" b="1">
                <a:solidFill>
                  <a:srgbClr val="0091DA"/>
                </a:solidFill>
                <a:latin typeface="Arial" panose="020B0604020202020204" pitchFamily="34" charset="0"/>
                <a:ea typeface="+mj-ea"/>
                <a:cs typeface="Arial" panose="020B0604020202020204" pitchFamily="34" charset="0"/>
              </a:endParaRPr>
            </a:p>
          </p:txBody>
        </p:sp>
        <p:sp>
          <p:nvSpPr>
            <p:cNvPr id="102" name="TextBox 101">
              <a:extLst>
                <a:ext uri="{FF2B5EF4-FFF2-40B4-BE49-F238E27FC236}">
                  <a16:creationId xmlns:a16="http://schemas.microsoft.com/office/drawing/2014/main" id="{C1F264F8-B72D-4B45-83CA-FC5DDE316FE0}"/>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0091DA"/>
                  </a:solidFill>
                  <a:latin typeface="Arial" panose="020B0604020202020204" pitchFamily="34" charset="0"/>
                  <a:ea typeface="+mj-ea"/>
                  <a:cs typeface="Arial" panose="020B0604020202020204" pitchFamily="34" charset="0"/>
                </a:rPr>
                <a:t>(ED</a:t>
              </a:r>
              <a:r>
                <a:rPr lang="ko-KR" altLang="en-US" sz="800" b="1">
                  <a:solidFill>
                    <a:srgbClr val="0091DA"/>
                  </a:solidFill>
                  <a:latin typeface="Arial" panose="020B0604020202020204" pitchFamily="34" charset="0"/>
                  <a:ea typeface="+mj-ea"/>
                  <a:cs typeface="Arial" panose="020B0604020202020204" pitchFamily="34" charset="0"/>
                </a:rPr>
                <a:t>양면</a:t>
              </a:r>
              <a:r>
                <a:rPr lang="en-US" altLang="ko-KR" sz="800" b="1">
                  <a:solidFill>
                    <a:srgbClr val="0091DA"/>
                  </a:solidFill>
                  <a:latin typeface="Arial" panose="020B0604020202020204" pitchFamily="34" charset="0"/>
                  <a:ea typeface="+mj-ea"/>
                  <a:cs typeface="Arial" panose="020B0604020202020204" pitchFamily="34" charset="0"/>
                </a:rPr>
                <a:t>)</a:t>
              </a:r>
            </a:p>
          </p:txBody>
        </p:sp>
      </p:grpSp>
      <p:sp>
        <p:nvSpPr>
          <p:cNvPr id="103" name="TextBox 102">
            <a:extLst>
              <a:ext uri="{FF2B5EF4-FFF2-40B4-BE49-F238E27FC236}">
                <a16:creationId xmlns:a16="http://schemas.microsoft.com/office/drawing/2014/main" id="{E468C5BB-F56C-4EE7-A52F-4FE3E3840F18}"/>
              </a:ext>
            </a:extLst>
          </p:cNvPr>
          <p:cNvSpPr txBox="1"/>
          <p:nvPr/>
        </p:nvSpPr>
        <p:spPr>
          <a:xfrm>
            <a:off x="4076853" y="536895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9,439</a:t>
            </a:r>
            <a:endParaRPr lang="ko-KR" altLang="en-US" sz="800" dirty="0" err="1">
              <a:solidFill>
                <a:srgbClr val="00338D"/>
              </a:solidFill>
              <a:latin typeface="Arial" panose="020B0604020202020204" pitchFamily="34" charset="0"/>
              <a:cs typeface="Arial" panose="020B0604020202020204" pitchFamily="34" charset="0"/>
            </a:endParaRPr>
          </a:p>
        </p:txBody>
      </p:sp>
      <p:sp>
        <p:nvSpPr>
          <p:cNvPr id="104" name="TextBox 103">
            <a:extLst>
              <a:ext uri="{FF2B5EF4-FFF2-40B4-BE49-F238E27FC236}">
                <a16:creationId xmlns:a16="http://schemas.microsoft.com/office/drawing/2014/main" id="{BB08BC3C-B45D-4276-8743-27970A9F8B35}"/>
              </a:ext>
            </a:extLst>
          </p:cNvPr>
          <p:cNvSpPr txBox="1"/>
          <p:nvPr/>
        </p:nvSpPr>
        <p:spPr>
          <a:xfrm>
            <a:off x="4688489" y="536895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10,047</a:t>
            </a:r>
            <a:endParaRPr lang="ko-KR" altLang="en-US" sz="800" dirty="0" err="1">
              <a:solidFill>
                <a:srgbClr val="00338D"/>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7357A129-289B-42FD-8503-4F41E8B8FC59}"/>
              </a:ext>
            </a:extLst>
          </p:cNvPr>
          <p:cNvSpPr txBox="1"/>
          <p:nvPr/>
        </p:nvSpPr>
        <p:spPr>
          <a:xfrm>
            <a:off x="5273700" y="537353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338D"/>
                </a:solidFill>
                <a:latin typeface="Arial" panose="020B0604020202020204" pitchFamily="34" charset="0"/>
                <a:cs typeface="Arial" panose="020B0604020202020204" pitchFamily="34" charset="0"/>
              </a:rPr>
              <a:t>9,489</a:t>
            </a:r>
            <a:endParaRPr lang="ko-KR" altLang="en-US" sz="800" dirty="0" err="1">
              <a:solidFill>
                <a:srgbClr val="00338D"/>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275DAA51-E007-4AB0-89EA-F22FBD039361}"/>
              </a:ext>
            </a:extLst>
          </p:cNvPr>
          <p:cNvSpPr txBox="1"/>
          <p:nvPr/>
        </p:nvSpPr>
        <p:spPr>
          <a:xfrm>
            <a:off x="4077286" y="524351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6,489</a:t>
            </a:r>
            <a:endParaRPr lang="ko-KR" altLang="en-US" sz="800" dirty="0" err="1">
              <a:solidFill>
                <a:srgbClr val="0091DA"/>
              </a:solidFill>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77C521AC-6E12-4EB8-84F2-4ADC55A4E3BA}"/>
              </a:ext>
            </a:extLst>
          </p:cNvPr>
          <p:cNvSpPr txBox="1"/>
          <p:nvPr/>
        </p:nvSpPr>
        <p:spPr>
          <a:xfrm>
            <a:off x="4688489" y="509153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9,409</a:t>
            </a:r>
            <a:endParaRPr lang="ko-KR" altLang="en-US" sz="800" dirty="0" err="1">
              <a:solidFill>
                <a:srgbClr val="0091DA"/>
              </a:solidFill>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C4C4DA0F-F080-4C0C-980F-7537F9529C64}"/>
              </a:ext>
            </a:extLst>
          </p:cNvPr>
          <p:cNvSpPr txBox="1"/>
          <p:nvPr/>
        </p:nvSpPr>
        <p:spPr>
          <a:xfrm>
            <a:off x="5266270" y="497583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0091DA"/>
                </a:solidFill>
                <a:latin typeface="Arial" panose="020B0604020202020204" pitchFamily="34" charset="0"/>
                <a:cs typeface="Arial" panose="020B0604020202020204" pitchFamily="34" charset="0"/>
              </a:rPr>
              <a:t>10,963</a:t>
            </a:r>
            <a:endParaRPr lang="ko-KR" altLang="en-US" sz="800" dirty="0" err="1">
              <a:solidFill>
                <a:srgbClr val="0091DA"/>
              </a:solidFill>
              <a:latin typeface="Arial" panose="020B0604020202020204" pitchFamily="34" charset="0"/>
              <a:cs typeface="Arial" panose="020B0604020202020204" pitchFamily="34" charset="0"/>
            </a:endParaRPr>
          </a:p>
        </p:txBody>
      </p:sp>
      <p:graphicFrame>
        <p:nvGraphicFramePr>
          <p:cNvPr id="54" name="차트 53">
            <a:extLst>
              <a:ext uri="{FF2B5EF4-FFF2-40B4-BE49-F238E27FC236}">
                <a16:creationId xmlns:a16="http://schemas.microsoft.com/office/drawing/2014/main" id="{0040CD66-8643-4B90-9158-BB3C1C2B86A3}"/>
              </a:ext>
            </a:extLst>
          </p:cNvPr>
          <p:cNvGraphicFramePr>
            <a:graphicFrameLocks/>
          </p:cNvGraphicFramePr>
          <p:nvPr/>
        </p:nvGraphicFramePr>
        <p:xfrm>
          <a:off x="6361767" y="4397725"/>
          <a:ext cx="3081406" cy="1963932"/>
        </p:xfrm>
        <a:graphic>
          <a:graphicData uri="http://schemas.openxmlformats.org/drawingml/2006/chart">
            <c:chart xmlns:c="http://schemas.openxmlformats.org/drawingml/2006/chart" xmlns:r="http://schemas.openxmlformats.org/officeDocument/2006/relationships" r:id="rId10"/>
          </a:graphicData>
        </a:graphic>
      </p:graphicFrame>
      <p:sp>
        <p:nvSpPr>
          <p:cNvPr id="58" name="TextBox 57">
            <a:extLst>
              <a:ext uri="{FF2B5EF4-FFF2-40B4-BE49-F238E27FC236}">
                <a16:creationId xmlns:a16="http://schemas.microsoft.com/office/drawing/2014/main" id="{8E760606-6FD3-4CF6-AE3A-CF4D3F576B7E}"/>
              </a:ext>
            </a:extLst>
          </p:cNvPr>
          <p:cNvSpPr txBox="1"/>
          <p:nvPr/>
        </p:nvSpPr>
        <p:spPr>
          <a:xfrm>
            <a:off x="7273124" y="499781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EAAA00"/>
                </a:solidFill>
                <a:latin typeface="Arial" panose="020B0604020202020204" pitchFamily="34" charset="0"/>
                <a:cs typeface="Arial" panose="020B0604020202020204" pitchFamily="34" charset="0"/>
              </a:rPr>
              <a:t>21,139</a:t>
            </a:r>
            <a:endParaRPr lang="ko-KR" altLang="en-US" sz="800" dirty="0" err="1">
              <a:solidFill>
                <a:srgbClr val="EAAA00"/>
              </a:solidFill>
              <a:latin typeface="Arial" panose="020B0604020202020204" pitchFamily="34" charset="0"/>
              <a:cs typeface="Arial" panose="020B0604020202020204" pitchFamily="34" charset="0"/>
            </a:endParaRPr>
          </a:p>
        </p:txBody>
      </p:sp>
      <p:grpSp>
        <p:nvGrpSpPr>
          <p:cNvPr id="66" name="그룹 65">
            <a:extLst>
              <a:ext uri="{FF2B5EF4-FFF2-40B4-BE49-F238E27FC236}">
                <a16:creationId xmlns:a16="http://schemas.microsoft.com/office/drawing/2014/main" id="{B3FDCAAF-79E2-49F9-B8BD-AFB16FE93BFF}"/>
              </a:ext>
            </a:extLst>
          </p:cNvPr>
          <p:cNvGrpSpPr/>
          <p:nvPr/>
        </p:nvGrpSpPr>
        <p:grpSpPr>
          <a:xfrm>
            <a:off x="8938456" y="4837394"/>
            <a:ext cx="398869" cy="331639"/>
            <a:chOff x="3252296" y="4623601"/>
            <a:chExt cx="398869" cy="331639"/>
          </a:xfrm>
        </p:grpSpPr>
        <p:sp>
          <p:nvSpPr>
            <p:cNvPr id="67" name="TextBox 66">
              <a:extLst>
                <a:ext uri="{FF2B5EF4-FFF2-40B4-BE49-F238E27FC236}">
                  <a16:creationId xmlns:a16="http://schemas.microsoft.com/office/drawing/2014/main" id="{D3D372A5-587F-4BB2-9057-BBEFECFE2B75}"/>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EAAA00"/>
                  </a:solidFill>
                  <a:latin typeface="Arial" panose="020B0604020202020204" pitchFamily="34" charset="0"/>
                  <a:ea typeface="+mj-ea"/>
                  <a:cs typeface="Arial" panose="020B0604020202020204" pitchFamily="34" charset="0"/>
                </a:rPr>
                <a:t>스마트폰</a:t>
              </a:r>
              <a:r>
                <a:rPr lang="en-US" altLang="ko-KR" sz="800" b="1">
                  <a:solidFill>
                    <a:srgbClr val="EAAA00"/>
                  </a:solidFill>
                  <a:latin typeface="Arial" panose="020B0604020202020204" pitchFamily="34" charset="0"/>
                  <a:ea typeface="+mj-ea"/>
                  <a:cs typeface="Arial" panose="020B0604020202020204" pitchFamily="34" charset="0"/>
                </a:rPr>
                <a:t>-</a:t>
              </a:r>
              <a:r>
                <a:rPr lang="ko-KR" altLang="en-US" sz="800" b="1">
                  <a:solidFill>
                    <a:srgbClr val="EAAA00"/>
                  </a:solidFill>
                  <a:latin typeface="Arial" panose="020B0604020202020204" pitchFamily="34" charset="0"/>
                  <a:ea typeface="+mj-ea"/>
                  <a:cs typeface="Arial" panose="020B0604020202020204" pitchFamily="34" charset="0"/>
                </a:rPr>
                <a:t>배터리</a:t>
              </a:r>
              <a:endParaRPr lang="en-US" altLang="ko-KR" sz="800" b="1">
                <a:solidFill>
                  <a:srgbClr val="EAAA00"/>
                </a:solidFill>
                <a:latin typeface="Arial" panose="020B0604020202020204" pitchFamily="34" charset="0"/>
                <a:ea typeface="+mj-ea"/>
                <a:cs typeface="Arial" panose="020B0604020202020204" pitchFamily="34" charset="0"/>
              </a:endParaRPr>
            </a:p>
          </p:txBody>
        </p:sp>
        <p:sp>
          <p:nvSpPr>
            <p:cNvPr id="68" name="TextBox 67">
              <a:extLst>
                <a:ext uri="{FF2B5EF4-FFF2-40B4-BE49-F238E27FC236}">
                  <a16:creationId xmlns:a16="http://schemas.microsoft.com/office/drawing/2014/main" id="{4C69D336-4BC8-4EE6-A25F-1430147EC61A}"/>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EAAA00"/>
                  </a:solidFill>
                  <a:latin typeface="Arial" panose="020B0604020202020204" pitchFamily="34" charset="0"/>
                  <a:ea typeface="+mj-ea"/>
                  <a:cs typeface="Arial" panose="020B0604020202020204" pitchFamily="34" charset="0"/>
                </a:rPr>
                <a:t>(RA</a:t>
              </a:r>
              <a:r>
                <a:rPr lang="ko-KR" altLang="en-US" sz="800" b="1">
                  <a:solidFill>
                    <a:srgbClr val="EAAA00"/>
                  </a:solidFill>
                  <a:latin typeface="Arial" panose="020B0604020202020204" pitchFamily="34" charset="0"/>
                  <a:ea typeface="+mj-ea"/>
                  <a:cs typeface="Arial" panose="020B0604020202020204" pitchFamily="34" charset="0"/>
                </a:rPr>
                <a:t>양면</a:t>
              </a:r>
              <a:r>
                <a:rPr lang="en-US" altLang="ko-KR" sz="800" b="1">
                  <a:solidFill>
                    <a:srgbClr val="EAAA00"/>
                  </a:solidFill>
                  <a:latin typeface="Arial" panose="020B0604020202020204" pitchFamily="34" charset="0"/>
                  <a:ea typeface="+mj-ea"/>
                  <a:cs typeface="Arial" panose="020B0604020202020204" pitchFamily="34" charset="0"/>
                </a:rPr>
                <a:t>)</a:t>
              </a:r>
            </a:p>
          </p:txBody>
        </p:sp>
      </p:grpSp>
      <p:sp>
        <p:nvSpPr>
          <p:cNvPr id="69" name="TextBox 68">
            <a:extLst>
              <a:ext uri="{FF2B5EF4-FFF2-40B4-BE49-F238E27FC236}">
                <a16:creationId xmlns:a16="http://schemas.microsoft.com/office/drawing/2014/main" id="{EE48C28F-1D61-4F0B-8718-BF144CE2D9E1}"/>
              </a:ext>
            </a:extLst>
          </p:cNvPr>
          <p:cNvSpPr txBox="1"/>
          <p:nvPr/>
        </p:nvSpPr>
        <p:spPr>
          <a:xfrm>
            <a:off x="7890027" y="4997818"/>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EAAA00"/>
                </a:solidFill>
                <a:latin typeface="Arial" panose="020B0604020202020204" pitchFamily="34" charset="0"/>
                <a:cs typeface="Arial" panose="020B0604020202020204" pitchFamily="34" charset="0"/>
              </a:rPr>
              <a:t>12,564</a:t>
            </a:r>
            <a:endParaRPr lang="ko-KR" altLang="en-US" sz="800" dirty="0" err="1">
              <a:solidFill>
                <a:srgbClr val="EAAA00"/>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76F0BF19-BC62-4529-B97D-5B22C9821F0D}"/>
              </a:ext>
            </a:extLst>
          </p:cNvPr>
          <p:cNvSpPr txBox="1"/>
          <p:nvPr/>
        </p:nvSpPr>
        <p:spPr>
          <a:xfrm>
            <a:off x="8492264" y="5046779"/>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EAAA00"/>
                </a:solidFill>
                <a:latin typeface="Arial" panose="020B0604020202020204" pitchFamily="34" charset="0"/>
                <a:cs typeface="Arial" panose="020B0604020202020204" pitchFamily="34" charset="0"/>
              </a:rPr>
              <a:t>11,010</a:t>
            </a:r>
            <a:endParaRPr lang="ko-KR" altLang="en-US" sz="800" dirty="0" err="1">
              <a:solidFill>
                <a:srgbClr val="EAAA00"/>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84899432-1132-4B32-AB56-E19DF71D7BD7}"/>
              </a:ext>
            </a:extLst>
          </p:cNvPr>
          <p:cNvSpPr txBox="1"/>
          <p:nvPr/>
        </p:nvSpPr>
        <p:spPr>
          <a:xfrm>
            <a:off x="7243590" y="5262407"/>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68D2E"/>
                </a:solidFill>
                <a:latin typeface="Arial" panose="020B0604020202020204" pitchFamily="34" charset="0"/>
                <a:cs typeface="Arial" panose="020B0604020202020204" pitchFamily="34" charset="0"/>
              </a:rPr>
              <a:t>9,453</a:t>
            </a:r>
            <a:endParaRPr lang="ko-KR" altLang="en-US" sz="800" dirty="0" err="1">
              <a:solidFill>
                <a:srgbClr val="F68D2E"/>
              </a:solidFill>
              <a:latin typeface="Arial" panose="020B0604020202020204" pitchFamily="34" charset="0"/>
              <a:cs typeface="Arial" panose="020B0604020202020204" pitchFamily="34" charset="0"/>
            </a:endParaRPr>
          </a:p>
        </p:txBody>
      </p:sp>
      <p:grpSp>
        <p:nvGrpSpPr>
          <p:cNvPr id="75" name="그룹 74">
            <a:extLst>
              <a:ext uri="{FF2B5EF4-FFF2-40B4-BE49-F238E27FC236}">
                <a16:creationId xmlns:a16="http://schemas.microsoft.com/office/drawing/2014/main" id="{C3C872C9-A269-4A34-A1C8-20C47C31345B}"/>
              </a:ext>
            </a:extLst>
          </p:cNvPr>
          <p:cNvGrpSpPr/>
          <p:nvPr/>
        </p:nvGrpSpPr>
        <p:grpSpPr>
          <a:xfrm>
            <a:off x="9204710" y="5204242"/>
            <a:ext cx="398869" cy="331639"/>
            <a:chOff x="3252296" y="4623601"/>
            <a:chExt cx="398869" cy="331639"/>
          </a:xfrm>
        </p:grpSpPr>
        <p:sp>
          <p:nvSpPr>
            <p:cNvPr id="76" name="TextBox 75">
              <a:extLst>
                <a:ext uri="{FF2B5EF4-FFF2-40B4-BE49-F238E27FC236}">
                  <a16:creationId xmlns:a16="http://schemas.microsoft.com/office/drawing/2014/main" id="{04E850A0-BF2F-428C-903A-5ED1887F8965}"/>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F68D2E"/>
                  </a:solidFill>
                  <a:latin typeface="Arial" panose="020B0604020202020204" pitchFamily="34" charset="0"/>
                  <a:ea typeface="+mj-ea"/>
                  <a:cs typeface="Arial" panose="020B0604020202020204" pitchFamily="34" charset="0"/>
                </a:rPr>
                <a:t>스마트폰</a:t>
              </a:r>
              <a:r>
                <a:rPr lang="en-US" altLang="ko-KR" sz="800" b="1">
                  <a:solidFill>
                    <a:srgbClr val="F68D2E"/>
                  </a:solidFill>
                  <a:latin typeface="Arial" panose="020B0604020202020204" pitchFamily="34" charset="0"/>
                  <a:ea typeface="+mj-ea"/>
                  <a:cs typeface="Arial" panose="020B0604020202020204" pitchFamily="34" charset="0"/>
                </a:rPr>
                <a:t>-</a:t>
              </a:r>
              <a:r>
                <a:rPr lang="ko-KR" altLang="en-US" sz="800" b="1">
                  <a:solidFill>
                    <a:srgbClr val="F68D2E"/>
                  </a:solidFill>
                  <a:latin typeface="Arial" panose="020B0604020202020204" pitchFamily="34" charset="0"/>
                  <a:ea typeface="+mj-ea"/>
                  <a:cs typeface="Arial" panose="020B0604020202020204" pitchFamily="34" charset="0"/>
                </a:rPr>
                <a:t>카메라</a:t>
              </a:r>
              <a:endParaRPr lang="en-US" altLang="ko-KR" sz="800" b="1">
                <a:solidFill>
                  <a:srgbClr val="F68D2E"/>
                </a:solidFill>
                <a:latin typeface="Arial" panose="020B0604020202020204" pitchFamily="34" charset="0"/>
                <a:ea typeface="+mj-ea"/>
                <a:cs typeface="Arial" panose="020B0604020202020204" pitchFamily="34" charset="0"/>
              </a:endParaRPr>
            </a:p>
          </p:txBody>
        </p:sp>
        <p:sp>
          <p:nvSpPr>
            <p:cNvPr id="77" name="TextBox 76">
              <a:extLst>
                <a:ext uri="{FF2B5EF4-FFF2-40B4-BE49-F238E27FC236}">
                  <a16:creationId xmlns:a16="http://schemas.microsoft.com/office/drawing/2014/main" id="{8A17858B-0968-49ED-8CA3-FE8419CDC776}"/>
                </a:ext>
              </a:extLst>
            </p:cNvPr>
            <p:cNvSpPr txBox="1"/>
            <p:nvPr/>
          </p:nvSpPr>
          <p:spPr>
            <a:xfrm>
              <a:off x="3252296" y="4734147"/>
              <a:ext cx="398869" cy="221093"/>
            </a:xfrm>
            <a:prstGeom prst="rect">
              <a:avLst/>
            </a:prstGeom>
            <a:noFill/>
          </p:spPr>
          <p:txBody>
            <a:bodyPr wrap="none" lIns="54610" tIns="54610" rIns="54610" bIns="54610" rtlCol="0" anchor="ctr" anchorCtr="0">
              <a:noAutofit/>
            </a:bodyPr>
            <a:lstStyle/>
            <a:p>
              <a:pPr algn="ctr">
                <a:spcAft>
                  <a:spcPts val="600"/>
                </a:spcAft>
              </a:pPr>
              <a:r>
                <a:rPr lang="en-US" altLang="ko-KR" sz="800" b="1">
                  <a:solidFill>
                    <a:srgbClr val="F68D2E"/>
                  </a:solidFill>
                  <a:latin typeface="Arial" panose="020B0604020202020204" pitchFamily="34" charset="0"/>
                  <a:ea typeface="+mj-ea"/>
                  <a:cs typeface="Arial" panose="020B0604020202020204" pitchFamily="34" charset="0"/>
                </a:rPr>
                <a:t>(RA</a:t>
              </a:r>
              <a:r>
                <a:rPr lang="ko-KR" altLang="en-US" sz="800" b="1">
                  <a:solidFill>
                    <a:srgbClr val="F68D2E"/>
                  </a:solidFill>
                  <a:latin typeface="Arial" panose="020B0604020202020204" pitchFamily="34" charset="0"/>
                  <a:ea typeface="+mj-ea"/>
                  <a:cs typeface="Arial" panose="020B0604020202020204" pitchFamily="34" charset="0"/>
                </a:rPr>
                <a:t>양면</a:t>
              </a:r>
              <a:r>
                <a:rPr lang="en-US" altLang="ko-KR" sz="800" b="1">
                  <a:solidFill>
                    <a:srgbClr val="F68D2E"/>
                  </a:solidFill>
                  <a:latin typeface="Arial" panose="020B0604020202020204" pitchFamily="34" charset="0"/>
                  <a:ea typeface="+mj-ea"/>
                  <a:cs typeface="Arial" panose="020B0604020202020204" pitchFamily="34" charset="0"/>
                </a:rPr>
                <a:t>)</a:t>
              </a:r>
            </a:p>
          </p:txBody>
        </p:sp>
      </p:grpSp>
      <p:sp>
        <p:nvSpPr>
          <p:cNvPr id="78" name="TextBox 77">
            <a:extLst>
              <a:ext uri="{FF2B5EF4-FFF2-40B4-BE49-F238E27FC236}">
                <a16:creationId xmlns:a16="http://schemas.microsoft.com/office/drawing/2014/main" id="{C6A9CB59-7959-43C9-A965-8BB2355DDBC4}"/>
              </a:ext>
            </a:extLst>
          </p:cNvPr>
          <p:cNvSpPr txBox="1"/>
          <p:nvPr/>
        </p:nvSpPr>
        <p:spPr>
          <a:xfrm>
            <a:off x="7893520" y="524546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68D2E"/>
                </a:solidFill>
                <a:latin typeface="Arial" panose="020B0604020202020204" pitchFamily="34" charset="0"/>
                <a:cs typeface="Arial" panose="020B0604020202020204" pitchFamily="34" charset="0"/>
              </a:rPr>
              <a:t>9,898</a:t>
            </a:r>
            <a:endParaRPr lang="ko-KR" altLang="en-US" sz="800" dirty="0" err="1">
              <a:solidFill>
                <a:srgbClr val="F68D2E"/>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BCA00FCB-5203-4CAF-B4AF-B1F4A47E49FD}"/>
              </a:ext>
            </a:extLst>
          </p:cNvPr>
          <p:cNvSpPr txBox="1"/>
          <p:nvPr/>
        </p:nvSpPr>
        <p:spPr>
          <a:xfrm>
            <a:off x="8502442" y="5265081"/>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68D2E"/>
                </a:solidFill>
                <a:latin typeface="Arial" panose="020B0604020202020204" pitchFamily="34" charset="0"/>
                <a:cs typeface="Arial" panose="020B0604020202020204" pitchFamily="34" charset="0"/>
              </a:rPr>
              <a:t>8,017</a:t>
            </a:r>
            <a:endParaRPr lang="ko-KR" altLang="en-US" sz="800" dirty="0" err="1">
              <a:solidFill>
                <a:srgbClr val="F68D2E"/>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1F4BE8B6-FFE1-497F-B021-84ED650C3BA9}"/>
              </a:ext>
            </a:extLst>
          </p:cNvPr>
          <p:cNvSpPr txBox="1"/>
          <p:nvPr/>
        </p:nvSpPr>
        <p:spPr>
          <a:xfrm>
            <a:off x="7251243" y="5596610"/>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F6F61"/>
                </a:solidFill>
                <a:latin typeface="Arial" panose="020B0604020202020204" pitchFamily="34" charset="0"/>
                <a:cs typeface="Arial" panose="020B0604020202020204" pitchFamily="34" charset="0"/>
              </a:rPr>
              <a:t>5,333</a:t>
            </a:r>
            <a:endParaRPr lang="ko-KR" altLang="en-US" sz="800" dirty="0" err="1">
              <a:solidFill>
                <a:srgbClr val="FF6F61"/>
              </a:solidFill>
              <a:latin typeface="Arial" panose="020B0604020202020204" pitchFamily="34" charset="0"/>
              <a:cs typeface="Arial" panose="020B0604020202020204" pitchFamily="34" charset="0"/>
            </a:endParaRPr>
          </a:p>
        </p:txBody>
      </p:sp>
      <p:grpSp>
        <p:nvGrpSpPr>
          <p:cNvPr id="110" name="그룹 109">
            <a:extLst>
              <a:ext uri="{FF2B5EF4-FFF2-40B4-BE49-F238E27FC236}">
                <a16:creationId xmlns:a16="http://schemas.microsoft.com/office/drawing/2014/main" id="{F43E0FC1-8A77-4A60-8FF8-E42CE0936272}"/>
              </a:ext>
            </a:extLst>
          </p:cNvPr>
          <p:cNvGrpSpPr/>
          <p:nvPr/>
        </p:nvGrpSpPr>
        <p:grpSpPr>
          <a:xfrm>
            <a:off x="9127470" y="5675221"/>
            <a:ext cx="398869" cy="331639"/>
            <a:chOff x="3252296" y="4623601"/>
            <a:chExt cx="398869" cy="331639"/>
          </a:xfrm>
        </p:grpSpPr>
        <p:sp>
          <p:nvSpPr>
            <p:cNvPr id="112" name="TextBox 111">
              <a:extLst>
                <a:ext uri="{FF2B5EF4-FFF2-40B4-BE49-F238E27FC236}">
                  <a16:creationId xmlns:a16="http://schemas.microsoft.com/office/drawing/2014/main" id="{A5F63C0F-1A27-48BE-BA65-FDF4219B5F47}"/>
                </a:ext>
              </a:extLst>
            </p:cNvPr>
            <p:cNvSpPr txBox="1"/>
            <p:nvPr/>
          </p:nvSpPr>
          <p:spPr>
            <a:xfrm>
              <a:off x="3252296" y="4734147"/>
              <a:ext cx="398869" cy="221093"/>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FF6F61"/>
                  </a:solidFill>
                  <a:latin typeface="Arial" panose="020B0604020202020204" pitchFamily="34" charset="0"/>
                  <a:ea typeface="+mj-ea"/>
                  <a:cs typeface="Arial" panose="020B0604020202020204" pitchFamily="34" charset="0"/>
                </a:rPr>
                <a:t>(ED</a:t>
              </a:r>
              <a:r>
                <a:rPr lang="ko-KR" altLang="en-US" sz="800" b="1">
                  <a:solidFill>
                    <a:srgbClr val="FF6F61"/>
                  </a:solidFill>
                  <a:latin typeface="Arial" panose="020B0604020202020204" pitchFamily="34" charset="0"/>
                  <a:ea typeface="+mj-ea"/>
                  <a:cs typeface="Arial" panose="020B0604020202020204" pitchFamily="34" charset="0"/>
                </a:rPr>
                <a:t>양면</a:t>
              </a:r>
              <a:r>
                <a:rPr lang="en-US" altLang="ko-KR" sz="800" b="1">
                  <a:solidFill>
                    <a:srgbClr val="FF6F61"/>
                  </a:solidFill>
                  <a:latin typeface="Arial" panose="020B0604020202020204" pitchFamily="34" charset="0"/>
                  <a:ea typeface="+mj-ea"/>
                  <a:cs typeface="Arial" panose="020B0604020202020204" pitchFamily="34" charset="0"/>
                </a:rPr>
                <a:t>)</a:t>
              </a:r>
            </a:p>
          </p:txBody>
        </p:sp>
        <p:sp>
          <p:nvSpPr>
            <p:cNvPr id="111" name="TextBox 110">
              <a:extLst>
                <a:ext uri="{FF2B5EF4-FFF2-40B4-BE49-F238E27FC236}">
                  <a16:creationId xmlns:a16="http://schemas.microsoft.com/office/drawing/2014/main" id="{CB17AA91-A295-4491-8CE0-4C82039971E6}"/>
                </a:ext>
              </a:extLst>
            </p:cNvPr>
            <p:cNvSpPr txBox="1"/>
            <p:nvPr/>
          </p:nvSpPr>
          <p:spPr>
            <a:xfrm>
              <a:off x="3252296" y="4623601"/>
              <a:ext cx="398869" cy="221093"/>
            </a:xfrm>
            <a:prstGeom prst="rect">
              <a:avLst/>
            </a:prstGeom>
            <a:noFill/>
          </p:spPr>
          <p:txBody>
            <a:bodyPr wrap="none" lIns="54610" tIns="54610" rIns="54610" bIns="54610" rtlCol="0" anchor="ctr" anchorCtr="0">
              <a:noAutofit/>
            </a:bodyPr>
            <a:lstStyle/>
            <a:p>
              <a:pPr algn="ctr">
                <a:spcAft>
                  <a:spcPts val="600"/>
                </a:spcAft>
              </a:pPr>
              <a:r>
                <a:rPr lang="ko-KR" altLang="en-US" sz="800" b="1">
                  <a:solidFill>
                    <a:srgbClr val="FF6F61"/>
                  </a:solidFill>
                  <a:latin typeface="Arial" panose="020B0604020202020204" pitchFamily="34" charset="0"/>
                  <a:ea typeface="+mj-ea"/>
                  <a:cs typeface="Arial" panose="020B0604020202020204" pitchFamily="34" charset="0"/>
                </a:rPr>
                <a:t>스마트폰</a:t>
              </a:r>
              <a:r>
                <a:rPr lang="en-US" altLang="ko-KR" sz="800" b="1">
                  <a:solidFill>
                    <a:srgbClr val="FF6F61"/>
                  </a:solidFill>
                  <a:latin typeface="Arial" panose="020B0604020202020204" pitchFamily="34" charset="0"/>
                  <a:ea typeface="+mj-ea"/>
                  <a:cs typeface="Arial" panose="020B0604020202020204" pitchFamily="34" charset="0"/>
                </a:rPr>
                <a:t>-</a:t>
              </a:r>
              <a:r>
                <a:rPr lang="ko-KR" altLang="en-US" sz="800" b="1">
                  <a:solidFill>
                    <a:srgbClr val="FF6F61"/>
                  </a:solidFill>
                  <a:latin typeface="Arial" panose="020B0604020202020204" pitchFamily="34" charset="0"/>
                  <a:ea typeface="+mj-ea"/>
                  <a:cs typeface="Arial" panose="020B0604020202020204" pitchFamily="34" charset="0"/>
                </a:rPr>
                <a:t>디스플레이</a:t>
              </a:r>
              <a:endParaRPr lang="en-US" altLang="ko-KR" sz="800" b="1">
                <a:solidFill>
                  <a:srgbClr val="FF6F61"/>
                </a:solidFill>
                <a:latin typeface="Arial" panose="020B0604020202020204" pitchFamily="34" charset="0"/>
                <a:ea typeface="+mj-ea"/>
                <a:cs typeface="Arial" panose="020B0604020202020204" pitchFamily="34" charset="0"/>
              </a:endParaRPr>
            </a:p>
          </p:txBody>
        </p:sp>
      </p:grpSp>
      <p:sp>
        <p:nvSpPr>
          <p:cNvPr id="113" name="TextBox 112">
            <a:extLst>
              <a:ext uri="{FF2B5EF4-FFF2-40B4-BE49-F238E27FC236}">
                <a16:creationId xmlns:a16="http://schemas.microsoft.com/office/drawing/2014/main" id="{8D5B54B9-7EF1-4F93-8A76-41B674282964}"/>
              </a:ext>
            </a:extLst>
          </p:cNvPr>
          <p:cNvSpPr txBox="1"/>
          <p:nvPr/>
        </p:nvSpPr>
        <p:spPr>
          <a:xfrm>
            <a:off x="7905989" y="5597911"/>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F6F61"/>
                </a:solidFill>
                <a:latin typeface="Arial" panose="020B0604020202020204" pitchFamily="34" charset="0"/>
                <a:cs typeface="Arial" panose="020B0604020202020204" pitchFamily="34" charset="0"/>
              </a:rPr>
              <a:t>5,773</a:t>
            </a:r>
            <a:endParaRPr lang="ko-KR" altLang="en-US" sz="800" dirty="0" err="1">
              <a:solidFill>
                <a:srgbClr val="FF6F61"/>
              </a:solidFill>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10913974-0E1C-4CB9-9C4F-9DB2B2702B77}"/>
              </a:ext>
            </a:extLst>
          </p:cNvPr>
          <p:cNvSpPr txBox="1"/>
          <p:nvPr/>
        </p:nvSpPr>
        <p:spPr>
          <a:xfrm>
            <a:off x="8529405" y="5588763"/>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FF6F61"/>
                </a:solidFill>
                <a:latin typeface="Arial" panose="020B0604020202020204" pitchFamily="34" charset="0"/>
                <a:cs typeface="Arial" panose="020B0604020202020204" pitchFamily="34" charset="0"/>
              </a:rPr>
              <a:t>5,101</a:t>
            </a:r>
            <a:endParaRPr lang="ko-KR" altLang="en-US" sz="800" dirty="0" err="1">
              <a:solidFill>
                <a:srgbClr val="FF6F61"/>
              </a:solidFill>
              <a:latin typeface="Arial" panose="020B0604020202020204" pitchFamily="34" charset="0"/>
              <a:cs typeface="Arial" panose="020B0604020202020204" pitchFamily="34" charset="0"/>
            </a:endParaRPr>
          </a:p>
        </p:txBody>
      </p:sp>
      <p:grpSp>
        <p:nvGrpSpPr>
          <p:cNvPr id="116" name="그룹 115">
            <a:extLst>
              <a:ext uri="{FF2B5EF4-FFF2-40B4-BE49-F238E27FC236}">
                <a16:creationId xmlns:a16="http://schemas.microsoft.com/office/drawing/2014/main" id="{2708FCDD-48C2-49B0-8341-86DAE9ECA57A}"/>
              </a:ext>
            </a:extLst>
          </p:cNvPr>
          <p:cNvGrpSpPr/>
          <p:nvPr/>
        </p:nvGrpSpPr>
        <p:grpSpPr>
          <a:xfrm>
            <a:off x="8873256" y="5196331"/>
            <a:ext cx="65200" cy="271767"/>
            <a:chOff x="4433431" y="3940351"/>
            <a:chExt cx="128291" cy="499742"/>
          </a:xfrm>
        </p:grpSpPr>
        <p:cxnSp>
          <p:nvCxnSpPr>
            <p:cNvPr id="117" name="직선 연결선 116">
              <a:extLst>
                <a:ext uri="{FF2B5EF4-FFF2-40B4-BE49-F238E27FC236}">
                  <a16:creationId xmlns:a16="http://schemas.microsoft.com/office/drawing/2014/main" id="{9EF5278A-A012-40B0-B1EB-BE82FA347822}"/>
                </a:ext>
              </a:extLst>
            </p:cNvPr>
            <p:cNvCxnSpPr>
              <a:cxnSpLocks/>
            </p:cNvCxnSpPr>
            <p:nvPr/>
          </p:nvCxnSpPr>
          <p:spPr>
            <a:xfrm>
              <a:off x="4438326" y="3940353"/>
              <a:ext cx="123396" cy="4705"/>
            </a:xfrm>
            <a:prstGeom prst="line">
              <a:avLst/>
            </a:prstGeom>
            <a:ln>
              <a:solidFill>
                <a:srgbClr val="FFCE00"/>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B49F93D6-2658-46DA-998A-E992A5D0D236}"/>
                </a:ext>
              </a:extLst>
            </p:cNvPr>
            <p:cNvCxnSpPr>
              <a:cxnSpLocks/>
            </p:cNvCxnSpPr>
            <p:nvPr/>
          </p:nvCxnSpPr>
          <p:spPr>
            <a:xfrm>
              <a:off x="4433431" y="4440093"/>
              <a:ext cx="128291" cy="0"/>
            </a:xfrm>
            <a:prstGeom prst="line">
              <a:avLst/>
            </a:prstGeom>
            <a:ln>
              <a:solidFill>
                <a:srgbClr val="FFCE00"/>
              </a:solidFill>
              <a:prstDash val="dash"/>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6CDDF62A-D980-492C-B398-160A5485E013}"/>
                </a:ext>
              </a:extLst>
            </p:cNvPr>
            <p:cNvCxnSpPr>
              <a:cxnSpLocks/>
            </p:cNvCxnSpPr>
            <p:nvPr/>
          </p:nvCxnSpPr>
          <p:spPr>
            <a:xfrm>
              <a:off x="4561722" y="3940351"/>
              <a:ext cx="0" cy="499742"/>
            </a:xfrm>
            <a:prstGeom prst="line">
              <a:avLst/>
            </a:prstGeom>
            <a:ln>
              <a:solidFill>
                <a:srgbClr val="FFCE00"/>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그룹 119">
            <a:extLst>
              <a:ext uri="{FF2B5EF4-FFF2-40B4-BE49-F238E27FC236}">
                <a16:creationId xmlns:a16="http://schemas.microsoft.com/office/drawing/2014/main" id="{6A9C19D1-A5F2-4615-8AB7-4E7D87B4C6FD}"/>
              </a:ext>
            </a:extLst>
          </p:cNvPr>
          <p:cNvGrpSpPr/>
          <p:nvPr/>
        </p:nvGrpSpPr>
        <p:grpSpPr>
          <a:xfrm>
            <a:off x="8862712" y="5229914"/>
            <a:ext cx="151564" cy="195852"/>
            <a:chOff x="4433431" y="3940351"/>
            <a:chExt cx="128291" cy="499742"/>
          </a:xfrm>
        </p:grpSpPr>
        <p:cxnSp>
          <p:nvCxnSpPr>
            <p:cNvPr id="121" name="직선 연결선 120">
              <a:extLst>
                <a:ext uri="{FF2B5EF4-FFF2-40B4-BE49-F238E27FC236}">
                  <a16:creationId xmlns:a16="http://schemas.microsoft.com/office/drawing/2014/main" id="{E5CCC7D3-2D01-4AFA-9469-B5B71E94BFE7}"/>
                </a:ext>
              </a:extLst>
            </p:cNvPr>
            <p:cNvCxnSpPr>
              <a:cxnSpLocks/>
            </p:cNvCxnSpPr>
            <p:nvPr/>
          </p:nvCxnSpPr>
          <p:spPr>
            <a:xfrm>
              <a:off x="4438326" y="3940353"/>
              <a:ext cx="123396" cy="4705"/>
            </a:xfrm>
            <a:prstGeom prst="line">
              <a:avLst/>
            </a:prstGeom>
            <a:ln>
              <a:solidFill>
                <a:srgbClr val="F68D2E"/>
              </a:solidFill>
              <a:prstDash val="dash"/>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6D26D0E2-0CC7-494C-AFB1-4752337F6D2D}"/>
                </a:ext>
              </a:extLst>
            </p:cNvPr>
            <p:cNvCxnSpPr>
              <a:cxnSpLocks/>
            </p:cNvCxnSpPr>
            <p:nvPr/>
          </p:nvCxnSpPr>
          <p:spPr>
            <a:xfrm>
              <a:off x="4433431" y="4440093"/>
              <a:ext cx="128291" cy="0"/>
            </a:xfrm>
            <a:prstGeom prst="line">
              <a:avLst/>
            </a:prstGeom>
            <a:ln>
              <a:solidFill>
                <a:srgbClr val="F68D2E"/>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76621708-ABB9-4ED5-9797-A203905678FC}"/>
                </a:ext>
              </a:extLst>
            </p:cNvPr>
            <p:cNvCxnSpPr>
              <a:cxnSpLocks/>
            </p:cNvCxnSpPr>
            <p:nvPr/>
          </p:nvCxnSpPr>
          <p:spPr>
            <a:xfrm>
              <a:off x="4561722" y="3940351"/>
              <a:ext cx="0" cy="499742"/>
            </a:xfrm>
            <a:prstGeom prst="line">
              <a:avLst/>
            </a:prstGeom>
            <a:ln>
              <a:solidFill>
                <a:srgbClr val="F68D2E"/>
              </a:solidFill>
              <a:prstDash val="dash"/>
            </a:ln>
          </p:spPr>
          <p:style>
            <a:lnRef idx="1">
              <a:schemeClr val="accent1"/>
            </a:lnRef>
            <a:fillRef idx="0">
              <a:schemeClr val="accent1"/>
            </a:fillRef>
            <a:effectRef idx="0">
              <a:schemeClr val="accent1"/>
            </a:effectRef>
            <a:fontRef idx="minor">
              <a:schemeClr val="tx1"/>
            </a:fontRef>
          </p:style>
        </p:cxnSp>
      </p:grpSp>
      <p:grpSp>
        <p:nvGrpSpPr>
          <p:cNvPr id="124" name="그룹 123">
            <a:extLst>
              <a:ext uri="{FF2B5EF4-FFF2-40B4-BE49-F238E27FC236}">
                <a16:creationId xmlns:a16="http://schemas.microsoft.com/office/drawing/2014/main" id="{7C070618-4B2D-4D01-8E2F-3D2119CED614}"/>
              </a:ext>
            </a:extLst>
          </p:cNvPr>
          <p:cNvGrpSpPr/>
          <p:nvPr/>
        </p:nvGrpSpPr>
        <p:grpSpPr>
          <a:xfrm>
            <a:off x="8892739" y="5589479"/>
            <a:ext cx="45719" cy="125601"/>
            <a:chOff x="4433431" y="3940351"/>
            <a:chExt cx="128291" cy="499742"/>
          </a:xfrm>
        </p:grpSpPr>
        <p:cxnSp>
          <p:nvCxnSpPr>
            <p:cNvPr id="125" name="직선 연결선 124">
              <a:extLst>
                <a:ext uri="{FF2B5EF4-FFF2-40B4-BE49-F238E27FC236}">
                  <a16:creationId xmlns:a16="http://schemas.microsoft.com/office/drawing/2014/main" id="{24C9AE3A-14E3-4ADC-B705-C70BB782F61A}"/>
                </a:ext>
              </a:extLst>
            </p:cNvPr>
            <p:cNvCxnSpPr>
              <a:cxnSpLocks/>
            </p:cNvCxnSpPr>
            <p:nvPr/>
          </p:nvCxnSpPr>
          <p:spPr>
            <a:xfrm>
              <a:off x="4438326" y="3940353"/>
              <a:ext cx="123396" cy="4705"/>
            </a:xfrm>
            <a:prstGeom prst="line">
              <a:avLst/>
            </a:prstGeom>
            <a:ln>
              <a:solidFill>
                <a:srgbClr val="FF6F61"/>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B6AA45C0-8B67-4089-A203-F729FF7AFC1D}"/>
                </a:ext>
              </a:extLst>
            </p:cNvPr>
            <p:cNvCxnSpPr>
              <a:cxnSpLocks/>
            </p:cNvCxnSpPr>
            <p:nvPr/>
          </p:nvCxnSpPr>
          <p:spPr>
            <a:xfrm>
              <a:off x="4433431" y="4440093"/>
              <a:ext cx="128291" cy="0"/>
            </a:xfrm>
            <a:prstGeom prst="line">
              <a:avLst/>
            </a:prstGeom>
            <a:ln>
              <a:solidFill>
                <a:srgbClr val="FF6F61"/>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114FC06-B27A-4692-A899-E2399CC48D4A}"/>
                </a:ext>
              </a:extLst>
            </p:cNvPr>
            <p:cNvCxnSpPr>
              <a:cxnSpLocks/>
            </p:cNvCxnSpPr>
            <p:nvPr/>
          </p:nvCxnSpPr>
          <p:spPr>
            <a:xfrm>
              <a:off x="4561722" y="3940351"/>
              <a:ext cx="0" cy="499742"/>
            </a:xfrm>
            <a:prstGeom prst="line">
              <a:avLst/>
            </a:prstGeom>
            <a:ln>
              <a:solidFill>
                <a:srgbClr val="FF6F61"/>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161" name="차트 160">
            <a:extLst>
              <a:ext uri="{FF2B5EF4-FFF2-40B4-BE49-F238E27FC236}">
                <a16:creationId xmlns:a16="http://schemas.microsoft.com/office/drawing/2014/main" id="{AB331FFA-0B33-4C85-962B-41347FD4D1ED}"/>
              </a:ext>
            </a:extLst>
          </p:cNvPr>
          <p:cNvGraphicFramePr>
            <a:graphicFrameLocks/>
          </p:cNvGraphicFramePr>
          <p:nvPr/>
        </p:nvGraphicFramePr>
        <p:xfrm>
          <a:off x="3506704" y="1765075"/>
          <a:ext cx="3581290" cy="2499342"/>
        </p:xfrm>
        <a:graphic>
          <a:graphicData uri="http://schemas.openxmlformats.org/drawingml/2006/chart">
            <c:chart xmlns:c="http://schemas.openxmlformats.org/drawingml/2006/chart" xmlns:r="http://schemas.openxmlformats.org/officeDocument/2006/relationships" r:id="rId11"/>
          </a:graphicData>
        </a:graphic>
      </p:graphicFrame>
      <p:sp>
        <p:nvSpPr>
          <p:cNvPr id="84" name="직사각형 119">
            <a:extLst>
              <a:ext uri="{FF2B5EF4-FFF2-40B4-BE49-F238E27FC236}">
                <a16:creationId xmlns:a16="http://schemas.microsoft.com/office/drawing/2014/main" id="{CF72989F-F0B6-44E3-9C5D-9E4703FE4279}"/>
              </a:ext>
            </a:extLst>
          </p:cNvPr>
          <p:cNvSpPr/>
          <p:nvPr/>
        </p:nvSpPr>
        <p:spPr bwMode="auto">
          <a:xfrm>
            <a:off x="7578764" y="606858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513896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차트 50">
            <a:extLst>
              <a:ext uri="{FF2B5EF4-FFF2-40B4-BE49-F238E27FC236}">
                <a16:creationId xmlns:a16="http://schemas.microsoft.com/office/drawing/2014/main" id="{DC53CA61-43A4-4E81-A333-EBA2298ADCE9}"/>
              </a:ext>
            </a:extLst>
          </p:cNvPr>
          <p:cNvGraphicFramePr>
            <a:graphicFrameLocks/>
          </p:cNvGraphicFramePr>
          <p:nvPr/>
        </p:nvGraphicFramePr>
        <p:xfrm>
          <a:off x="3744000" y="3969726"/>
          <a:ext cx="3153600" cy="1992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차트 38">
            <a:extLst>
              <a:ext uri="{FF2B5EF4-FFF2-40B4-BE49-F238E27FC236}">
                <a16:creationId xmlns:a16="http://schemas.microsoft.com/office/drawing/2014/main" id="{D625A49C-AA57-4B4C-A3AA-8227B668C568}"/>
              </a:ext>
            </a:extLst>
          </p:cNvPr>
          <p:cNvGraphicFramePr>
            <a:graphicFrameLocks/>
          </p:cNvGraphicFramePr>
          <p:nvPr/>
        </p:nvGraphicFramePr>
        <p:xfrm>
          <a:off x="494519" y="1703249"/>
          <a:ext cx="3154515" cy="19141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차트 49">
            <a:extLst>
              <a:ext uri="{FF2B5EF4-FFF2-40B4-BE49-F238E27FC236}">
                <a16:creationId xmlns:a16="http://schemas.microsoft.com/office/drawing/2014/main" id="{6FF6ED4E-B52C-49EF-8965-DD62D62E7B9B}"/>
              </a:ext>
            </a:extLst>
          </p:cNvPr>
          <p:cNvGraphicFramePr>
            <a:graphicFrameLocks/>
          </p:cNvGraphicFramePr>
          <p:nvPr/>
        </p:nvGraphicFramePr>
        <p:xfrm>
          <a:off x="3744000" y="3969726"/>
          <a:ext cx="3153600" cy="1994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차트 43">
            <a:extLst>
              <a:ext uri="{FF2B5EF4-FFF2-40B4-BE49-F238E27FC236}">
                <a16:creationId xmlns:a16="http://schemas.microsoft.com/office/drawing/2014/main" id="{A71D8E3B-7AD1-4F2D-8D67-52DF31590A70}"/>
              </a:ext>
            </a:extLst>
          </p:cNvPr>
          <p:cNvGraphicFramePr>
            <a:graphicFrameLocks/>
          </p:cNvGraphicFramePr>
          <p:nvPr/>
        </p:nvGraphicFramePr>
        <p:xfrm>
          <a:off x="493200" y="3920400"/>
          <a:ext cx="3153600" cy="19639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차트 42">
            <a:extLst>
              <a:ext uri="{FF2B5EF4-FFF2-40B4-BE49-F238E27FC236}">
                <a16:creationId xmlns:a16="http://schemas.microsoft.com/office/drawing/2014/main" id="{399328B6-6A39-4E66-8ABA-9875BE870996}"/>
              </a:ext>
            </a:extLst>
          </p:cNvPr>
          <p:cNvGraphicFramePr>
            <a:graphicFrameLocks/>
          </p:cNvGraphicFramePr>
          <p:nvPr/>
        </p:nvGraphicFramePr>
        <p:xfrm>
          <a:off x="494519" y="3920883"/>
          <a:ext cx="3153600" cy="1963933"/>
        </p:xfrm>
        <a:graphic>
          <a:graphicData uri="http://schemas.openxmlformats.org/drawingml/2006/chart">
            <c:chart xmlns:c="http://schemas.openxmlformats.org/drawingml/2006/chart" xmlns:r="http://schemas.openxmlformats.org/officeDocument/2006/relationships" r:id="rId7"/>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Margin</a:t>
            </a:r>
            <a:r>
              <a:rPr lang="ko-KR" altLang="en-US" sz="4500" b="1">
                <a:solidFill>
                  <a:srgbClr val="00338D"/>
                </a:solidFill>
                <a:latin typeface="KPMG Extralight" panose="020B0303030202040204" pitchFamily="34" charset="0"/>
              </a:rPr>
              <a:t> </a:t>
            </a:r>
            <a:r>
              <a:rPr lang="en-US" altLang="ko-KR" sz="4500" b="1">
                <a:solidFill>
                  <a:srgbClr val="00338D"/>
                </a:solidFill>
                <a:latin typeface="KPMG Extralight" panose="020B0303030202040204" pitchFamily="34" charset="0"/>
              </a:rPr>
              <a:t>Spread (6/6)</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최근 </a:t>
            </a:r>
            <a:r>
              <a:rPr lang="en-US" altLang="ko-KR" sz="1000" b="1">
                <a:solidFill>
                  <a:srgbClr val="002997"/>
                </a:solidFill>
                <a:latin typeface="Arial" panose="020B0604020202020204" pitchFamily="34" charset="0"/>
                <a:ea typeface="+mj-ea"/>
                <a:cs typeface="Arial" panose="020B0604020202020204" pitchFamily="34" charset="0"/>
              </a:rPr>
              <a:t>2</a:t>
            </a:r>
            <a:r>
              <a:rPr lang="ko-KR" altLang="en-US" sz="1000" b="1">
                <a:solidFill>
                  <a:srgbClr val="002997"/>
                </a:solidFill>
                <a:latin typeface="Arial" panose="020B0604020202020204" pitchFamily="34" charset="0"/>
                <a:ea typeface="+mj-ea"/>
                <a:cs typeface="Arial" panose="020B0604020202020204" pitchFamily="34" charset="0"/>
              </a:rPr>
              <a:t>개월</a:t>
            </a:r>
            <a:r>
              <a:rPr lang="en-US" altLang="ko-KR" sz="1000" b="1">
                <a:solidFill>
                  <a:srgbClr val="002997"/>
                </a:solidFill>
                <a:latin typeface="Arial" panose="020B0604020202020204" pitchFamily="34" charset="0"/>
                <a:ea typeface="+mj-ea"/>
                <a:cs typeface="Arial" panose="020B0604020202020204" pitchFamily="34" charset="0"/>
              </a:rPr>
              <a:t>(2022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간 </a:t>
            </a:r>
            <a:r>
              <a:rPr lang="en-US" altLang="ko-KR" sz="1000" b="1">
                <a:solidFill>
                  <a:srgbClr val="002997"/>
                </a:solidFill>
                <a:latin typeface="Arial" panose="020B0604020202020204" pitchFamily="34" charset="0"/>
                <a:ea typeface="+mj-ea"/>
                <a:cs typeface="Arial" panose="020B0604020202020204" pitchFamily="34" charset="0"/>
              </a:rPr>
              <a:t>Low,</a:t>
            </a:r>
            <a:r>
              <a:rPr lang="ko-KR" altLang="en-US" sz="1000" b="1">
                <a:solidFill>
                  <a:srgbClr val="002997"/>
                </a:solidFill>
                <a:latin typeface="Arial" panose="020B0604020202020204" pitchFamily="34" charset="0"/>
                <a:ea typeface="+mj-ea"/>
                <a:cs typeface="Arial" panose="020B0604020202020204" pitchFamily="34" charset="0"/>
              </a:rPr>
              <a:t> </a:t>
            </a:r>
            <a:r>
              <a:rPr lang="en-US" altLang="ko-KR" sz="1000" b="1">
                <a:solidFill>
                  <a:srgbClr val="002997"/>
                </a:solidFill>
                <a:latin typeface="Arial" panose="020B0604020202020204" pitchFamily="34" charset="0"/>
                <a:ea typeface="+mj-ea"/>
                <a:cs typeface="Arial" panose="020B0604020202020204" pitchFamily="34" charset="0"/>
              </a:rPr>
              <a:t>Normal</a:t>
            </a:r>
            <a:r>
              <a:rPr lang="ko-KR" altLang="en-US" sz="1000" b="1">
                <a:solidFill>
                  <a:srgbClr val="002997"/>
                </a:solidFill>
                <a:latin typeface="Arial" panose="020B0604020202020204" pitchFamily="34" charset="0"/>
                <a:ea typeface="+mj-ea"/>
                <a:cs typeface="Arial" panose="020B0604020202020204" pitchFamily="34" charset="0"/>
              </a:rPr>
              <a:t> 제품군의 </a:t>
            </a:r>
            <a:r>
              <a:rPr lang="en-US" altLang="ko-KR" sz="1000" b="1">
                <a:solidFill>
                  <a:srgbClr val="002997"/>
                </a:solidFill>
                <a:latin typeface="Arial" panose="020B0604020202020204" pitchFamily="34" charset="0"/>
                <a:ea typeface="+mj-ea"/>
                <a:cs typeface="Arial" panose="020B0604020202020204" pitchFamily="34" charset="0"/>
              </a:rPr>
              <a:t>APP</a:t>
            </a:r>
            <a:r>
              <a:rPr lang="ko-KR" altLang="en-US" sz="1000" b="1">
                <a:solidFill>
                  <a:srgbClr val="002997"/>
                </a:solidFill>
                <a:latin typeface="Arial" panose="020B0604020202020204" pitchFamily="34" charset="0"/>
                <a:ea typeface="+mj-ea"/>
                <a:cs typeface="Arial" panose="020B0604020202020204" pitchFamily="34" charset="0"/>
              </a:rPr>
              <a:t>는 직전년도 대비 약 </a:t>
            </a:r>
            <a:r>
              <a:rPr lang="en-US" altLang="ko-KR" sz="1000" b="1">
                <a:solidFill>
                  <a:srgbClr val="002997"/>
                </a:solidFill>
                <a:latin typeface="Arial" panose="020B0604020202020204" pitchFamily="34" charset="0"/>
                <a:ea typeface="+mj-ea"/>
                <a:cs typeface="Arial" panose="020B0604020202020204" pitchFamily="34" charset="0"/>
              </a:rPr>
              <a:t>1,000</a:t>
            </a:r>
            <a:r>
              <a:rPr lang="ko-KR" altLang="en-US" sz="1000" b="1">
                <a:solidFill>
                  <a:srgbClr val="002997"/>
                </a:solidFill>
                <a:latin typeface="Arial" panose="020B0604020202020204" pitchFamily="34" charset="0"/>
                <a:ea typeface="+mj-ea"/>
                <a:cs typeface="Arial" panose="020B0604020202020204" pitchFamily="34" charset="0"/>
              </a:rPr>
              <a:t>원가량 증가하였으며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주요 </a:t>
            </a:r>
            <a:r>
              <a:rPr lang="en-US" altLang="ko-KR" sz="1000" b="1">
                <a:solidFill>
                  <a:srgbClr val="002997"/>
                </a:solidFill>
                <a:latin typeface="Arial" panose="020B0604020202020204" pitchFamily="34" charset="0"/>
                <a:ea typeface="+mj-ea"/>
                <a:cs typeface="Arial" panose="020B0604020202020204" pitchFamily="34" charset="0"/>
              </a:rPr>
              <a:t>Low-Loss </a:t>
            </a:r>
            <a:r>
              <a:rPr lang="ko-KR" altLang="en-US" sz="1000" b="1">
                <a:solidFill>
                  <a:srgbClr val="002997"/>
                </a:solidFill>
                <a:latin typeface="Arial" panose="020B0604020202020204" pitchFamily="34" charset="0"/>
                <a:ea typeface="+mj-ea"/>
                <a:cs typeface="Arial" panose="020B0604020202020204" pitchFamily="34" charset="0"/>
              </a:rPr>
              <a:t>제품인 </a:t>
            </a:r>
            <a:r>
              <a:rPr lang="en-US" altLang="ko-KR" sz="1000" b="1">
                <a:solidFill>
                  <a:srgbClr val="002997"/>
                </a:solidFill>
                <a:latin typeface="Arial" panose="020B0604020202020204" pitchFamily="34" charset="0"/>
                <a:ea typeface="+mj-ea"/>
                <a:cs typeface="Arial" panose="020B0604020202020204" pitchFamily="34" charset="0"/>
              </a:rPr>
              <a:t>USB Dock</a:t>
            </a:r>
            <a:r>
              <a:rPr lang="ko-KR" altLang="en-US" sz="1000" b="1">
                <a:solidFill>
                  <a:srgbClr val="002997"/>
                </a:solidFill>
                <a:latin typeface="Arial" panose="020B0604020202020204" pitchFamily="34" charset="0"/>
                <a:ea typeface="+mj-ea"/>
                <a:cs typeface="Arial" panose="020B0604020202020204" pitchFamily="34" charset="0"/>
              </a:rPr>
              <a:t>은 </a:t>
            </a:r>
            <a:r>
              <a:rPr lang="en-US" altLang="ko-KR" sz="1000" b="1">
                <a:solidFill>
                  <a:srgbClr val="002997"/>
                </a:solidFill>
                <a:latin typeface="Arial" panose="020B0604020202020204" pitchFamily="34" charset="0"/>
                <a:ea typeface="+mj-ea"/>
                <a:cs typeface="Arial" panose="020B0604020202020204" pitchFamily="34" charset="0"/>
              </a:rPr>
              <a:t>APP </a:t>
            </a:r>
            <a:r>
              <a:rPr lang="ko-KR" altLang="en-US" sz="1000" b="1">
                <a:solidFill>
                  <a:srgbClr val="002997"/>
                </a:solidFill>
                <a:latin typeface="Arial" panose="020B0604020202020204" pitchFamily="34" charset="0"/>
                <a:ea typeface="+mj-ea"/>
                <a:cs typeface="Arial" panose="020B0604020202020204" pitchFamily="34" charset="0"/>
              </a:rPr>
              <a:t>상승으로 인하여</a:t>
            </a:r>
            <a:r>
              <a:rPr lang="en-US" altLang="ko-KR" sz="1000" b="1">
                <a:solidFill>
                  <a:srgbClr val="002997"/>
                </a:solidFill>
                <a:latin typeface="Arial" panose="020B0604020202020204" pitchFamily="34" charset="0"/>
                <a:ea typeface="+mj-ea"/>
                <a:cs typeface="Arial" panose="020B0604020202020204" pitchFamily="34" charset="0"/>
              </a:rPr>
              <a:t>, 5G </a:t>
            </a:r>
            <a:r>
              <a:rPr lang="ko-KR" altLang="en-US" sz="1000" b="1">
                <a:solidFill>
                  <a:srgbClr val="002997"/>
                </a:solidFill>
                <a:latin typeface="Arial" panose="020B0604020202020204" pitchFamily="34" charset="0"/>
                <a:ea typeface="+mj-ea"/>
                <a:cs typeface="Arial" panose="020B0604020202020204" pitchFamily="34" charset="0"/>
              </a:rPr>
              <a:t>케이블은 </a:t>
            </a:r>
            <a:r>
              <a:rPr lang="en-US" altLang="ko-KR" sz="1000" b="1">
                <a:solidFill>
                  <a:srgbClr val="002997"/>
                </a:solidFill>
                <a:latin typeface="Arial" panose="020B0604020202020204" pitchFamily="34" charset="0"/>
                <a:ea typeface="+mj-ea"/>
                <a:cs typeface="Arial" panose="020B0604020202020204" pitchFamily="34" charset="0"/>
              </a:rPr>
              <a:t>ASP </a:t>
            </a:r>
            <a:r>
              <a:rPr lang="ko-KR" altLang="en-US" sz="1000" b="1">
                <a:solidFill>
                  <a:srgbClr val="002997"/>
                </a:solidFill>
                <a:latin typeface="Arial" panose="020B0604020202020204" pitchFamily="34" charset="0"/>
                <a:ea typeface="+mj-ea"/>
                <a:cs typeface="Arial" panose="020B0604020202020204" pitchFamily="34" charset="0"/>
              </a:rPr>
              <a:t>하락으로 인하여 </a:t>
            </a:r>
            <a:r>
              <a:rPr lang="en-US" altLang="ko-KR" sz="1000" b="1">
                <a:solidFill>
                  <a:srgbClr val="002997"/>
                </a:solidFill>
                <a:latin typeface="Arial" panose="020B0604020202020204" pitchFamily="34" charset="0"/>
                <a:ea typeface="+mj-ea"/>
                <a:cs typeface="Arial" panose="020B0604020202020204" pitchFamily="34" charset="0"/>
              </a:rPr>
              <a:t>Spread</a:t>
            </a:r>
            <a:r>
              <a:rPr lang="ko-KR" altLang="en-US" sz="1000" b="1">
                <a:solidFill>
                  <a:srgbClr val="002997"/>
                </a:solidFill>
                <a:latin typeface="Arial" panose="020B0604020202020204" pitchFamily="34" charset="0"/>
                <a:ea typeface="+mj-ea"/>
                <a:cs typeface="Arial" panose="020B0604020202020204" pitchFamily="34" charset="0"/>
              </a:rPr>
              <a:t>가 축소됨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CC55CC0-93D0-4AD8-9E52-9B972254E665}"/>
              </a:ext>
            </a:extLst>
          </p:cNvPr>
          <p:cNvSpPr txBox="1"/>
          <p:nvPr/>
        </p:nvSpPr>
        <p:spPr>
          <a:xfrm>
            <a:off x="6488510" y="4663814"/>
            <a:ext cx="468000" cy="204125"/>
          </a:xfrm>
          <a:prstGeom prst="rect">
            <a:avLst/>
          </a:prstGeom>
          <a:solidFill>
            <a:schemeClr val="bg1"/>
          </a:solidFill>
        </p:spPr>
        <p:txBody>
          <a:bodyPr wrap="none" lIns="54610" tIns="54610" rIns="54610" bIns="54610" rtlCol="0">
            <a:noAutofit/>
          </a:bodyPr>
          <a:lstStyle/>
          <a:p>
            <a:pPr algn="ctr">
              <a:spcAft>
                <a:spcPts val="600"/>
              </a:spcAft>
            </a:pPr>
            <a:r>
              <a:rPr lang="en-US" altLang="ko-KR" sz="800" b="1">
                <a:solidFill>
                  <a:srgbClr val="0091DA"/>
                </a:solidFill>
              </a:rPr>
              <a:t>ED</a:t>
            </a:r>
            <a:r>
              <a:rPr lang="ko-KR" altLang="en-US" sz="800" b="1">
                <a:solidFill>
                  <a:srgbClr val="0091DA"/>
                </a:solidFill>
              </a:rPr>
              <a:t>양면</a:t>
            </a:r>
            <a:endParaRPr lang="ko-KR" altLang="en-US" sz="800" b="1" dirty="0" err="1">
              <a:solidFill>
                <a:srgbClr val="0091DA"/>
              </a:solidFill>
            </a:endParaRPr>
          </a:p>
        </p:txBody>
      </p:sp>
      <p:sp>
        <p:nvSpPr>
          <p:cNvPr id="16" name="TextBox 15">
            <a:extLst>
              <a:ext uri="{FF2B5EF4-FFF2-40B4-BE49-F238E27FC236}">
                <a16:creationId xmlns:a16="http://schemas.microsoft.com/office/drawing/2014/main" id="{61B5951E-319A-433E-B8FC-E59D452A1FFC}"/>
              </a:ext>
            </a:extLst>
          </p:cNvPr>
          <p:cNvSpPr txBox="1"/>
          <p:nvPr/>
        </p:nvSpPr>
        <p:spPr>
          <a:xfrm>
            <a:off x="6565912" y="5016942"/>
            <a:ext cx="468000" cy="204125"/>
          </a:xfrm>
          <a:prstGeom prst="rect">
            <a:avLst/>
          </a:prstGeom>
          <a:solidFill>
            <a:schemeClr val="bg1"/>
          </a:solidFill>
        </p:spPr>
        <p:txBody>
          <a:bodyPr wrap="none" lIns="54610" tIns="54610" rIns="54610" bIns="54610" rtlCol="0">
            <a:noAutofit/>
          </a:bodyPr>
          <a:lstStyle/>
          <a:p>
            <a:pPr algn="ctr">
              <a:spcAft>
                <a:spcPts val="600"/>
              </a:spcAft>
            </a:pPr>
            <a:r>
              <a:rPr lang="en-US" altLang="ko-KR" sz="800" b="1">
                <a:solidFill>
                  <a:srgbClr val="00338D"/>
                </a:solidFill>
              </a:rPr>
              <a:t>ED</a:t>
            </a:r>
            <a:r>
              <a:rPr lang="ko-KR" altLang="en-US" sz="800" b="1">
                <a:solidFill>
                  <a:srgbClr val="00338D"/>
                </a:solidFill>
              </a:rPr>
              <a:t>단면</a:t>
            </a:r>
            <a:endParaRPr lang="ko-KR" altLang="en-US" sz="800" b="1" dirty="0" err="1">
              <a:solidFill>
                <a:srgbClr val="00338D"/>
              </a:solidFill>
            </a:endParaRPr>
          </a:p>
        </p:txBody>
      </p:sp>
      <p:cxnSp>
        <p:nvCxnSpPr>
          <p:cNvPr id="35" name="직선 연결선 34">
            <a:extLst>
              <a:ext uri="{FF2B5EF4-FFF2-40B4-BE49-F238E27FC236}">
                <a16:creationId xmlns:a16="http://schemas.microsoft.com/office/drawing/2014/main" id="{06FF774E-A909-4359-BC3F-61440F79EA3F}"/>
              </a:ext>
            </a:extLst>
          </p:cNvPr>
          <p:cNvCxnSpPr>
            <a:cxnSpLocks/>
          </p:cNvCxnSpPr>
          <p:nvPr/>
        </p:nvCxnSpPr>
        <p:spPr>
          <a:xfrm>
            <a:off x="3159509" y="4409076"/>
            <a:ext cx="82079"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F89E362-ABB3-4565-A95D-6485486715EA}"/>
              </a:ext>
            </a:extLst>
          </p:cNvPr>
          <p:cNvCxnSpPr>
            <a:cxnSpLocks/>
          </p:cNvCxnSpPr>
          <p:nvPr/>
        </p:nvCxnSpPr>
        <p:spPr>
          <a:xfrm>
            <a:off x="3235773" y="4408390"/>
            <a:ext cx="0" cy="563974"/>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E388E53-3099-42A2-A30D-1BAD77790105}"/>
              </a:ext>
            </a:extLst>
          </p:cNvPr>
          <p:cNvSpPr txBox="1"/>
          <p:nvPr/>
        </p:nvSpPr>
        <p:spPr>
          <a:xfrm>
            <a:off x="3247931" y="4489231"/>
            <a:ext cx="398869" cy="125442"/>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C6007E"/>
                </a:solidFill>
              </a:rPr>
              <a:t>RA</a:t>
            </a:r>
            <a:r>
              <a:rPr lang="ko-KR" altLang="en-US" sz="800" b="1">
                <a:solidFill>
                  <a:srgbClr val="C6007E"/>
                </a:solidFill>
              </a:rPr>
              <a:t>양면</a:t>
            </a:r>
            <a:endParaRPr lang="ko-KR" altLang="en-US" sz="800" b="1" dirty="0" err="1">
              <a:solidFill>
                <a:srgbClr val="C6007E"/>
              </a:solidFill>
            </a:endParaRPr>
          </a:p>
        </p:txBody>
      </p:sp>
      <p:sp>
        <p:nvSpPr>
          <p:cNvPr id="13" name="TextBox 12">
            <a:extLst>
              <a:ext uri="{FF2B5EF4-FFF2-40B4-BE49-F238E27FC236}">
                <a16:creationId xmlns:a16="http://schemas.microsoft.com/office/drawing/2014/main" id="{72B7AAF8-BEE6-4E29-BFE0-A2B18A045BB2}"/>
              </a:ext>
            </a:extLst>
          </p:cNvPr>
          <p:cNvSpPr txBox="1"/>
          <p:nvPr/>
        </p:nvSpPr>
        <p:spPr>
          <a:xfrm>
            <a:off x="3266738" y="4830723"/>
            <a:ext cx="468000" cy="126000"/>
          </a:xfrm>
          <a:prstGeom prst="rect">
            <a:avLst/>
          </a:prstGeom>
          <a:solidFill>
            <a:schemeClr val="bg1"/>
          </a:solidFill>
        </p:spPr>
        <p:txBody>
          <a:bodyPr wrap="none" lIns="54610" tIns="54610" rIns="54610" bIns="54610" rtlCol="0" anchor="ctr" anchorCtr="0">
            <a:noAutofit/>
          </a:bodyPr>
          <a:lstStyle/>
          <a:p>
            <a:pPr algn="ctr">
              <a:spcAft>
                <a:spcPts val="600"/>
              </a:spcAft>
            </a:pPr>
            <a:r>
              <a:rPr lang="en-US" altLang="ko-KR" sz="800" b="1">
                <a:solidFill>
                  <a:srgbClr val="6D2077"/>
                </a:solidFill>
              </a:rPr>
              <a:t>RA</a:t>
            </a:r>
            <a:r>
              <a:rPr lang="ko-KR" altLang="en-US" sz="800" b="1">
                <a:solidFill>
                  <a:srgbClr val="6D2077"/>
                </a:solidFill>
              </a:rPr>
              <a:t>단면</a:t>
            </a:r>
            <a:endParaRPr lang="ko-KR" altLang="en-US" sz="800" b="1" dirty="0" err="1">
              <a:solidFill>
                <a:srgbClr val="6D2077"/>
              </a:solidFill>
            </a:endParaRPr>
          </a:p>
        </p:txBody>
      </p:sp>
      <p:cxnSp>
        <p:nvCxnSpPr>
          <p:cNvPr id="56" name="직선 연결선 55">
            <a:extLst>
              <a:ext uri="{FF2B5EF4-FFF2-40B4-BE49-F238E27FC236}">
                <a16:creationId xmlns:a16="http://schemas.microsoft.com/office/drawing/2014/main" id="{AF51FCCC-5341-4372-9E4A-674F11D3EB24}"/>
              </a:ext>
            </a:extLst>
          </p:cNvPr>
          <p:cNvCxnSpPr>
            <a:cxnSpLocks/>
          </p:cNvCxnSpPr>
          <p:nvPr/>
        </p:nvCxnSpPr>
        <p:spPr>
          <a:xfrm>
            <a:off x="3295527" y="4680849"/>
            <a:ext cx="0" cy="466119"/>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F5298CED-A81D-4FDE-A9E7-C5BA9F3B01D8}"/>
              </a:ext>
            </a:extLst>
          </p:cNvPr>
          <p:cNvCxnSpPr>
            <a:cxnSpLocks/>
          </p:cNvCxnSpPr>
          <p:nvPr/>
        </p:nvCxnSpPr>
        <p:spPr>
          <a:xfrm>
            <a:off x="6412527" y="4555225"/>
            <a:ext cx="81266" cy="0"/>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B2D64A6A-8F07-495C-919C-6250B7A61065}"/>
              </a:ext>
            </a:extLst>
          </p:cNvPr>
          <p:cNvCxnSpPr>
            <a:cxnSpLocks/>
          </p:cNvCxnSpPr>
          <p:nvPr/>
        </p:nvCxnSpPr>
        <p:spPr>
          <a:xfrm>
            <a:off x="6413364" y="5174982"/>
            <a:ext cx="79827" cy="0"/>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2218B6F2-69E1-4699-B6D9-0541C1E11611}"/>
              </a:ext>
            </a:extLst>
          </p:cNvPr>
          <p:cNvCxnSpPr>
            <a:cxnSpLocks/>
          </p:cNvCxnSpPr>
          <p:nvPr/>
        </p:nvCxnSpPr>
        <p:spPr>
          <a:xfrm>
            <a:off x="6482677" y="4549385"/>
            <a:ext cx="0" cy="631292"/>
          </a:xfrm>
          <a:prstGeom prst="line">
            <a:avLst/>
          </a:prstGeom>
          <a:ln>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91D8847A-E95A-401F-A01C-801D406A0705}"/>
              </a:ext>
            </a:extLst>
          </p:cNvPr>
          <p:cNvCxnSpPr>
            <a:cxnSpLocks/>
          </p:cNvCxnSpPr>
          <p:nvPr/>
        </p:nvCxnSpPr>
        <p:spPr>
          <a:xfrm>
            <a:off x="6419415" y="4940361"/>
            <a:ext cx="119766" cy="0"/>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EE06453B-CDC8-47BE-A93A-9D6A611BC026}"/>
              </a:ext>
            </a:extLst>
          </p:cNvPr>
          <p:cNvCxnSpPr>
            <a:cxnSpLocks/>
          </p:cNvCxnSpPr>
          <p:nvPr/>
        </p:nvCxnSpPr>
        <p:spPr>
          <a:xfrm>
            <a:off x="6414591" y="5319451"/>
            <a:ext cx="124518" cy="0"/>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69CAA438-08FA-44ED-96FB-93320AF4C90E}"/>
              </a:ext>
            </a:extLst>
          </p:cNvPr>
          <p:cNvCxnSpPr>
            <a:cxnSpLocks/>
          </p:cNvCxnSpPr>
          <p:nvPr/>
        </p:nvCxnSpPr>
        <p:spPr>
          <a:xfrm>
            <a:off x="6540996" y="4938169"/>
            <a:ext cx="0" cy="379491"/>
          </a:xfrm>
          <a:prstGeom prst="line">
            <a:avLst/>
          </a:prstGeom>
          <a:ln>
            <a:solidFill>
              <a:srgbClr val="00338D"/>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2" name="차트 41">
            <a:extLst>
              <a:ext uri="{FF2B5EF4-FFF2-40B4-BE49-F238E27FC236}">
                <a16:creationId xmlns:a16="http://schemas.microsoft.com/office/drawing/2014/main" id="{A996FA21-0B2C-45C7-B93C-C13C1FD1A587}"/>
              </a:ext>
            </a:extLst>
          </p:cNvPr>
          <p:cNvGraphicFramePr>
            <a:graphicFrameLocks/>
          </p:cNvGraphicFramePr>
          <p:nvPr/>
        </p:nvGraphicFramePr>
        <p:xfrm>
          <a:off x="3696375" y="1727436"/>
          <a:ext cx="3153600" cy="1914111"/>
        </p:xfrm>
        <a:graphic>
          <a:graphicData uri="http://schemas.openxmlformats.org/drawingml/2006/chart">
            <c:chart xmlns:c="http://schemas.openxmlformats.org/drawingml/2006/chart" xmlns:r="http://schemas.openxmlformats.org/officeDocument/2006/relationships" r:id="rId8"/>
          </a:graphicData>
        </a:graphic>
      </p:graphicFrame>
      <p:sp>
        <p:nvSpPr>
          <p:cNvPr id="30" name="직사각형 29">
            <a:extLst>
              <a:ext uri="{FF2B5EF4-FFF2-40B4-BE49-F238E27FC236}">
                <a16:creationId xmlns:a16="http://schemas.microsoft.com/office/drawing/2014/main" id="{E4E3217E-7778-4E67-80BF-C5DC3ADCD948}"/>
              </a:ext>
            </a:extLst>
          </p:cNvPr>
          <p:cNvSpPr/>
          <p:nvPr/>
        </p:nvSpPr>
        <p:spPr>
          <a:xfrm>
            <a:off x="1152764" y="4181833"/>
            <a:ext cx="787162" cy="1202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sp>
        <p:nvSpPr>
          <p:cNvPr id="45" name="TextBox 44">
            <a:extLst>
              <a:ext uri="{FF2B5EF4-FFF2-40B4-BE49-F238E27FC236}">
                <a16:creationId xmlns:a16="http://schemas.microsoft.com/office/drawing/2014/main" id="{E8733516-349C-4556-B52E-B9175AC2B673}"/>
              </a:ext>
            </a:extLst>
          </p:cNvPr>
          <p:cNvSpPr txBox="1"/>
          <p:nvPr/>
        </p:nvSpPr>
        <p:spPr>
          <a:xfrm>
            <a:off x="1798095" y="4510532"/>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C6007E"/>
                </a:solidFill>
                <a:latin typeface="Arial" panose="020B0604020202020204" pitchFamily="34" charset="0"/>
                <a:cs typeface="Arial" panose="020B0604020202020204" pitchFamily="34" charset="0"/>
              </a:rPr>
              <a:t>37,642</a:t>
            </a:r>
            <a:endParaRPr lang="ko-KR" altLang="en-US" sz="800" dirty="0" err="1">
              <a:solidFill>
                <a:srgbClr val="C6007E"/>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4A0A3F87-BEA6-4D75-9B73-DC013D75F42C}"/>
              </a:ext>
            </a:extLst>
          </p:cNvPr>
          <p:cNvSpPr txBox="1"/>
          <p:nvPr/>
        </p:nvSpPr>
        <p:spPr>
          <a:xfrm>
            <a:off x="1791745" y="4840745"/>
            <a:ext cx="398869" cy="125442"/>
          </a:xfrm>
          <a:prstGeom prst="rect">
            <a:avLst/>
          </a:prstGeom>
          <a:noFill/>
        </p:spPr>
        <p:txBody>
          <a:bodyPr wrap="none" lIns="54610" tIns="54610" rIns="54610" bIns="54610" rtlCol="0" anchor="ctr" anchorCtr="0">
            <a:noAutofit/>
          </a:bodyPr>
          <a:lstStyle/>
          <a:p>
            <a:pPr algn="ctr">
              <a:spcAft>
                <a:spcPts val="600"/>
              </a:spcAft>
            </a:pPr>
            <a:r>
              <a:rPr lang="en-US" altLang="ko-KR" sz="800">
                <a:solidFill>
                  <a:srgbClr val="6D2077"/>
                </a:solidFill>
                <a:latin typeface="Arial" panose="020B0604020202020204" pitchFamily="34" charset="0"/>
                <a:cs typeface="Arial" panose="020B0604020202020204" pitchFamily="34" charset="0"/>
              </a:rPr>
              <a:t>27,863</a:t>
            </a:r>
            <a:endParaRPr lang="ko-KR" altLang="en-US" sz="800" dirty="0" err="1">
              <a:solidFill>
                <a:srgbClr val="6D2077"/>
              </a:solidFill>
              <a:latin typeface="Arial" panose="020B0604020202020204" pitchFamily="34" charset="0"/>
              <a:cs typeface="Arial" panose="020B0604020202020204" pitchFamily="34" charset="0"/>
            </a:endParaRPr>
          </a:p>
        </p:txBody>
      </p:sp>
      <p:cxnSp>
        <p:nvCxnSpPr>
          <p:cNvPr id="47" name="직선 연결선 46">
            <a:extLst>
              <a:ext uri="{FF2B5EF4-FFF2-40B4-BE49-F238E27FC236}">
                <a16:creationId xmlns:a16="http://schemas.microsoft.com/office/drawing/2014/main" id="{5A5B35A9-754D-4D27-929E-D36E68245C17}"/>
              </a:ext>
            </a:extLst>
          </p:cNvPr>
          <p:cNvCxnSpPr>
            <a:cxnSpLocks/>
          </p:cNvCxnSpPr>
          <p:nvPr/>
        </p:nvCxnSpPr>
        <p:spPr>
          <a:xfrm>
            <a:off x="3159509" y="4957094"/>
            <a:ext cx="82079" cy="0"/>
          </a:xfrm>
          <a:prstGeom prst="line">
            <a:avLst/>
          </a:prstGeom>
          <a:ln>
            <a:solidFill>
              <a:srgbClr val="C6007E"/>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8D0A6117-9639-4F76-98AA-4982E7241A15}"/>
              </a:ext>
            </a:extLst>
          </p:cNvPr>
          <p:cNvCxnSpPr>
            <a:cxnSpLocks/>
          </p:cNvCxnSpPr>
          <p:nvPr/>
        </p:nvCxnSpPr>
        <p:spPr>
          <a:xfrm>
            <a:off x="3171604" y="4687202"/>
            <a:ext cx="119799"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50AC397F-184B-4FB0-B09D-E519FA10178C}"/>
              </a:ext>
            </a:extLst>
          </p:cNvPr>
          <p:cNvCxnSpPr>
            <a:cxnSpLocks/>
          </p:cNvCxnSpPr>
          <p:nvPr/>
        </p:nvCxnSpPr>
        <p:spPr>
          <a:xfrm>
            <a:off x="3171604" y="5147815"/>
            <a:ext cx="119799" cy="0"/>
          </a:xfrm>
          <a:prstGeom prst="line">
            <a:avLst/>
          </a:prstGeom>
          <a:ln>
            <a:solidFill>
              <a:srgbClr val="6D2077"/>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37BFA4-C39F-4C3E-9AF6-128C9EA06511}"/>
              </a:ext>
            </a:extLst>
          </p:cNvPr>
          <p:cNvSpPr txBox="1"/>
          <p:nvPr/>
        </p:nvSpPr>
        <p:spPr>
          <a:xfrm>
            <a:off x="5884188" y="626700"/>
            <a:ext cx="616597" cy="321923"/>
          </a:xfrm>
          <a:prstGeom prst="rect">
            <a:avLst/>
          </a:prstGeom>
          <a:noFill/>
        </p:spPr>
        <p:txBody>
          <a:bodyPr wrap="none" lIns="54610" tIns="54610" rIns="54610" bIns="54610" rtlCol="0">
            <a:noAutofit/>
          </a:bodyPr>
          <a:lstStyle/>
          <a:p>
            <a:pPr>
              <a:spcAft>
                <a:spcPts val="600"/>
              </a:spcAft>
            </a:pPr>
            <a:endParaRPr lang="ko-KR" altLang="en-US" sz="800" dirty="0" err="1">
              <a:solidFill>
                <a:schemeClr val="tx2"/>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2EAE2119-1C4D-4F66-9888-B3151765072E}"/>
              </a:ext>
            </a:extLst>
          </p:cNvPr>
          <p:cNvSpPr txBox="1"/>
          <p:nvPr/>
        </p:nvSpPr>
        <p:spPr>
          <a:xfrm>
            <a:off x="7106451" y="1487393"/>
            <a:ext cx="2462665" cy="4475255"/>
          </a:xfrm>
          <a:prstGeom prst="rect">
            <a:avLst/>
          </a:prstGeom>
          <a:noFill/>
          <a:ln>
            <a:noFill/>
          </a:ln>
        </p:spPr>
        <p:txBody>
          <a:bodyPr wrap="square" lIns="36000" tIns="108000" rIns="36000" bIns="36000" rtlCol="0">
            <a:noAutofit/>
          </a:bodyPr>
          <a:lstStyle/>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최근 </a:t>
            </a:r>
            <a:r>
              <a:rPr lang="en-US" altLang="ko-KR" sz="900">
                <a:solidFill>
                  <a:srgbClr val="000000"/>
                </a:solidFill>
                <a:latin typeface="Arial" panose="020B0604020202020204" pitchFamily="34" charset="0"/>
                <a:cs typeface="Arial" panose="020B0604020202020204" pitchFamily="34" charset="0"/>
              </a:rPr>
              <a:t>2</a:t>
            </a:r>
            <a:r>
              <a:rPr lang="ko-KR" altLang="en-US" sz="900">
                <a:solidFill>
                  <a:srgbClr val="000000"/>
                </a:solidFill>
                <a:latin typeface="Arial" panose="020B0604020202020204" pitchFamily="34" charset="0"/>
                <a:cs typeface="Arial" panose="020B0604020202020204" pitchFamily="34" charset="0"/>
              </a:rPr>
              <a:t>개월</a:t>
            </a:r>
            <a:r>
              <a:rPr lang="en-US" altLang="ko-KR" sz="900">
                <a:solidFill>
                  <a:srgbClr val="000000"/>
                </a:solidFill>
                <a:latin typeface="Arial" panose="020B0604020202020204" pitchFamily="34" charset="0"/>
                <a:cs typeface="Arial" panose="020B0604020202020204" pitchFamily="34" charset="0"/>
              </a:rPr>
              <a:t>(2022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a:t>
            </a:r>
            <a:r>
              <a:rPr lang="ko-KR" altLang="en-US" sz="900">
                <a:solidFill>
                  <a:srgbClr val="000000"/>
                </a:solidFill>
                <a:latin typeface="Arial" panose="020B0604020202020204" pitchFamily="34" charset="0"/>
                <a:cs typeface="Arial" panose="020B0604020202020204" pitchFamily="34" charset="0"/>
              </a:rPr>
              <a:t>월</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간의 주요 제품들의 </a:t>
            </a:r>
            <a:r>
              <a:rPr lang="en-US" altLang="ko-KR" sz="900">
                <a:solidFill>
                  <a:srgbClr val="000000"/>
                </a:solidFill>
                <a:latin typeface="Arial" panose="020B0604020202020204" pitchFamily="34" charset="0"/>
                <a:cs typeface="Arial" panose="020B0604020202020204" pitchFamily="34" charset="0"/>
              </a:rPr>
              <a:t>Spread</a:t>
            </a:r>
            <a:r>
              <a:rPr lang="ko-KR" altLang="en-US" sz="900">
                <a:solidFill>
                  <a:srgbClr val="000000"/>
                </a:solidFill>
                <a:latin typeface="Arial" panose="020B0604020202020204" pitchFamily="34" charset="0"/>
                <a:cs typeface="Arial" panose="020B0604020202020204" pitchFamily="34" charset="0"/>
              </a:rPr>
              <a:t>는 다음과 같음</a:t>
            </a:r>
            <a:endParaRPr lang="en-US" altLang="ko-KR" sz="90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Low-Loss </a:t>
            </a:r>
            <a:r>
              <a:rPr lang="ko-KR" altLang="en-US" sz="900" b="1" u="sng">
                <a:solidFill>
                  <a:srgbClr val="000000"/>
                </a:solidFill>
                <a:latin typeface="Arial" panose="020B0604020202020204" pitchFamily="34" charset="0"/>
                <a:cs typeface="Arial" panose="020B0604020202020204" pitchFamily="34" charset="0"/>
              </a:rPr>
              <a:t>제품군</a:t>
            </a: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APP </a:t>
            </a:r>
            <a:r>
              <a:rPr lang="ko-KR" altLang="en-US" sz="900">
                <a:solidFill>
                  <a:srgbClr val="000000"/>
                </a:solidFill>
                <a:latin typeface="Arial" panose="020B0604020202020204" pitchFamily="34" charset="0"/>
                <a:cs typeface="Arial" panose="020B0604020202020204" pitchFamily="34" charset="0"/>
              </a:rPr>
              <a:t>상승이 </a:t>
            </a:r>
            <a:r>
              <a:rPr lang="en-US" altLang="ko-KR" sz="900">
                <a:solidFill>
                  <a:srgbClr val="000000"/>
                </a:solidFill>
                <a:latin typeface="Arial" panose="020B0604020202020204" pitchFamily="34" charset="0"/>
                <a:cs typeface="Arial" panose="020B0604020202020204" pitchFamily="34" charset="0"/>
              </a:rPr>
              <a:t>ASP </a:t>
            </a:r>
            <a:r>
              <a:rPr lang="ko-KR" altLang="en-US" sz="900">
                <a:solidFill>
                  <a:srgbClr val="000000"/>
                </a:solidFill>
                <a:latin typeface="Arial" panose="020B0604020202020204" pitchFamily="34" charset="0"/>
                <a:cs typeface="Arial" panose="020B0604020202020204" pitchFamily="34" charset="0"/>
              </a:rPr>
              <a:t>상승을 상회하여 </a:t>
            </a:r>
            <a:r>
              <a:rPr lang="en-US" altLang="ko-KR" sz="900">
                <a:solidFill>
                  <a:srgbClr val="000000"/>
                </a:solidFill>
                <a:latin typeface="Arial" panose="020B0604020202020204" pitchFamily="34" charset="0"/>
                <a:cs typeface="Arial" panose="020B0604020202020204" pitchFamily="34" charset="0"/>
              </a:rPr>
              <a:t>Spread</a:t>
            </a:r>
            <a:r>
              <a:rPr lang="ko-KR" altLang="en-US" sz="900">
                <a:solidFill>
                  <a:srgbClr val="000000"/>
                </a:solidFill>
                <a:latin typeface="Arial" panose="020B0604020202020204" pitchFamily="34" charset="0"/>
                <a:cs typeface="Arial" panose="020B0604020202020204" pitchFamily="34" charset="0"/>
              </a:rPr>
              <a:t> 축소됨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ko-KR" altLang="en-US" sz="900">
                <a:solidFill>
                  <a:srgbClr val="000000"/>
                </a:solidFill>
                <a:latin typeface="Arial" panose="020B0604020202020204" pitchFamily="34" charset="0"/>
                <a:cs typeface="Arial" panose="020B0604020202020204" pitchFamily="34" charset="0"/>
              </a:rPr>
              <a:t>주요 </a:t>
            </a:r>
            <a:r>
              <a:rPr lang="en-US" altLang="ko-KR" sz="900">
                <a:solidFill>
                  <a:srgbClr val="000000"/>
                </a:solidFill>
                <a:latin typeface="Arial" panose="020B0604020202020204" pitchFamily="34" charset="0"/>
                <a:cs typeface="Arial" panose="020B0604020202020204" pitchFamily="34" charset="0"/>
              </a:rPr>
              <a:t>Low-Loss </a:t>
            </a:r>
            <a:r>
              <a:rPr lang="ko-KR" altLang="en-US" sz="900">
                <a:solidFill>
                  <a:srgbClr val="000000"/>
                </a:solidFill>
                <a:latin typeface="Arial" panose="020B0604020202020204" pitchFamily="34" charset="0"/>
                <a:cs typeface="Arial" panose="020B0604020202020204" pitchFamily="34" charset="0"/>
              </a:rPr>
              <a:t>제품들</a:t>
            </a:r>
            <a:r>
              <a:rPr lang="en-US" altLang="ko-KR" sz="900">
                <a:solidFill>
                  <a:srgbClr val="000000"/>
                </a:solidFill>
                <a:latin typeface="Arial" panose="020B0604020202020204" pitchFamily="34" charset="0"/>
                <a:cs typeface="Arial" panose="020B0604020202020204" pitchFamily="34" charset="0"/>
              </a:rPr>
              <a:t>(USB Dock-RA </a:t>
            </a:r>
            <a:r>
              <a:rPr lang="ko-KR" altLang="en-US" sz="900">
                <a:solidFill>
                  <a:srgbClr val="000000"/>
                </a:solidFill>
                <a:latin typeface="Arial" panose="020B0604020202020204" pitchFamily="34" charset="0"/>
                <a:cs typeface="Arial" panose="020B0604020202020204" pitchFamily="34" charset="0"/>
              </a:rPr>
              <a:t>양∙단면</a:t>
            </a:r>
            <a:r>
              <a:rPr lang="en-US" altLang="ko-KR" sz="900">
                <a:solidFill>
                  <a:srgbClr val="000000"/>
                </a:solidFill>
                <a:latin typeface="Arial" panose="020B0604020202020204" pitchFamily="34" charset="0"/>
                <a:cs typeface="Arial" panose="020B0604020202020204" pitchFamily="34" charset="0"/>
              </a:rPr>
              <a:t>, 5G </a:t>
            </a:r>
            <a:r>
              <a:rPr lang="ko-KR" altLang="en-US" sz="900">
                <a:solidFill>
                  <a:srgbClr val="000000"/>
                </a:solidFill>
                <a:latin typeface="Arial" panose="020B0604020202020204" pitchFamily="34" charset="0"/>
                <a:cs typeface="Arial" panose="020B0604020202020204" pitchFamily="34" charset="0"/>
              </a:rPr>
              <a:t>케이블</a:t>
            </a:r>
            <a:r>
              <a:rPr lang="en-US" altLang="ko-KR" sz="900">
                <a:solidFill>
                  <a:srgbClr val="000000"/>
                </a:solidFill>
                <a:latin typeface="Arial" panose="020B0604020202020204" pitchFamily="34" charset="0"/>
                <a:cs typeface="Arial" panose="020B0604020202020204" pitchFamily="34" charset="0"/>
              </a:rPr>
              <a:t>-ED</a:t>
            </a:r>
            <a:r>
              <a:rPr lang="ko-KR" altLang="en-US" sz="900">
                <a:solidFill>
                  <a:srgbClr val="000000"/>
                </a:solidFill>
                <a:latin typeface="Arial" panose="020B0604020202020204" pitchFamily="34" charset="0"/>
                <a:cs typeface="Arial" panose="020B0604020202020204" pitchFamily="34" charset="0"/>
              </a:rPr>
              <a:t> 양∙단면</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의 </a:t>
            </a:r>
            <a:r>
              <a:rPr lang="en-US" altLang="ko-KR" sz="900">
                <a:solidFill>
                  <a:srgbClr val="000000"/>
                </a:solidFill>
                <a:latin typeface="Arial" panose="020B0604020202020204" pitchFamily="34" charset="0"/>
                <a:cs typeface="Arial" panose="020B0604020202020204" pitchFamily="34" charset="0"/>
              </a:rPr>
              <a:t>Spread</a:t>
            </a:r>
            <a:r>
              <a:rPr lang="ko-KR" altLang="en-US" sz="900">
                <a:solidFill>
                  <a:srgbClr val="000000"/>
                </a:solidFill>
                <a:latin typeface="Arial" panose="020B0604020202020204" pitchFamily="34" charset="0"/>
                <a:cs typeface="Arial" panose="020B0604020202020204" pitchFamily="34" charset="0"/>
              </a:rPr>
              <a:t>가 모두</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축소됨</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[Apple] USB Dock: APP </a:t>
            </a:r>
            <a:r>
              <a:rPr lang="ko-KR" altLang="en-US" sz="900">
                <a:solidFill>
                  <a:srgbClr val="000000"/>
                </a:solidFill>
                <a:latin typeface="Arial" panose="020B0604020202020204" pitchFamily="34" charset="0"/>
                <a:cs typeface="Arial" panose="020B0604020202020204" pitchFamily="34" charset="0"/>
              </a:rPr>
              <a:t>상승이 </a:t>
            </a:r>
            <a:r>
              <a:rPr lang="en-US" altLang="ko-KR" sz="900">
                <a:solidFill>
                  <a:srgbClr val="000000"/>
                </a:solidFill>
                <a:latin typeface="Arial" panose="020B0604020202020204" pitchFamily="34" charset="0"/>
                <a:cs typeface="Arial" panose="020B0604020202020204" pitchFamily="34" charset="0"/>
              </a:rPr>
              <a:t>Spread </a:t>
            </a:r>
            <a:r>
              <a:rPr lang="ko-KR" altLang="en-US" sz="900">
                <a:solidFill>
                  <a:srgbClr val="000000"/>
                </a:solidFill>
                <a:latin typeface="Arial" panose="020B0604020202020204" pitchFamily="34" charset="0"/>
                <a:cs typeface="Arial" panose="020B0604020202020204" pitchFamily="34" charset="0"/>
              </a:rPr>
              <a:t>축소의 주 원인이 되며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특히 </a:t>
            </a:r>
            <a:r>
              <a:rPr lang="en-US" altLang="ko-KR" sz="900">
                <a:solidFill>
                  <a:srgbClr val="000000"/>
                </a:solidFill>
                <a:latin typeface="Arial" panose="020B0604020202020204" pitchFamily="34" charset="0"/>
                <a:cs typeface="Arial" panose="020B0604020202020204" pitchFamily="34" charset="0"/>
              </a:rPr>
              <a:t>RA</a:t>
            </a:r>
            <a:r>
              <a:rPr lang="ko-KR" altLang="en-US" sz="900">
                <a:solidFill>
                  <a:srgbClr val="000000"/>
                </a:solidFill>
                <a:latin typeface="Arial" panose="020B0604020202020204" pitchFamily="34" charset="0"/>
                <a:cs typeface="Arial" panose="020B0604020202020204" pitchFamily="34" charset="0"/>
              </a:rPr>
              <a:t>양면 제품의 </a:t>
            </a:r>
            <a:r>
              <a:rPr lang="en-US" altLang="ko-KR" sz="900">
                <a:solidFill>
                  <a:srgbClr val="000000"/>
                </a:solidFill>
                <a:latin typeface="Arial" panose="020B0604020202020204" pitchFamily="34" charset="0"/>
                <a:cs typeface="Arial" panose="020B0604020202020204" pitchFamily="34" charset="0"/>
              </a:rPr>
              <a:t>APP </a:t>
            </a:r>
            <a:r>
              <a:rPr lang="ko-KR" altLang="en-US" sz="900">
                <a:solidFill>
                  <a:srgbClr val="000000"/>
                </a:solidFill>
                <a:latin typeface="Arial" panose="020B0604020202020204" pitchFamily="34" charset="0"/>
                <a:cs typeface="Arial" panose="020B0604020202020204" pitchFamily="34" charset="0"/>
              </a:rPr>
              <a:t>증가폭이 큼</a:t>
            </a:r>
            <a:endParaRPr lang="en-US" altLang="ko-KR" sz="90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삼성</a:t>
            </a:r>
            <a:r>
              <a:rPr lang="en-US" altLang="ko-KR" sz="900">
                <a:solidFill>
                  <a:srgbClr val="000000"/>
                </a:solidFill>
                <a:latin typeface="Arial" panose="020B0604020202020204" pitchFamily="34" charset="0"/>
                <a:cs typeface="Arial" panose="020B0604020202020204" pitchFamily="34" charset="0"/>
              </a:rPr>
              <a:t>] 5G </a:t>
            </a:r>
            <a:r>
              <a:rPr lang="ko-KR" altLang="en-US" sz="900">
                <a:solidFill>
                  <a:srgbClr val="000000"/>
                </a:solidFill>
                <a:latin typeface="Arial" panose="020B0604020202020204" pitchFamily="34" charset="0"/>
                <a:cs typeface="Arial" panose="020B0604020202020204" pitchFamily="34" charset="0"/>
              </a:rPr>
              <a:t>케이블</a:t>
            </a:r>
            <a:r>
              <a:rPr lang="en-US" altLang="ko-KR" sz="900">
                <a:solidFill>
                  <a:srgbClr val="000000"/>
                </a:solidFill>
                <a:latin typeface="Arial" panose="020B0604020202020204" pitchFamily="34" charset="0"/>
                <a:cs typeface="Arial" panose="020B0604020202020204" pitchFamily="34" charset="0"/>
              </a:rPr>
              <a:t>: ASP </a:t>
            </a:r>
            <a:r>
              <a:rPr lang="ko-KR" altLang="en-US" sz="900">
                <a:solidFill>
                  <a:srgbClr val="000000"/>
                </a:solidFill>
                <a:latin typeface="Arial" panose="020B0604020202020204" pitchFamily="34" charset="0"/>
                <a:cs typeface="Arial" panose="020B0604020202020204" pitchFamily="34" charset="0"/>
              </a:rPr>
              <a:t>하락이 </a:t>
            </a:r>
            <a:r>
              <a:rPr lang="en-US" altLang="ko-KR" sz="900">
                <a:solidFill>
                  <a:srgbClr val="000000"/>
                </a:solidFill>
                <a:latin typeface="Arial" panose="020B0604020202020204" pitchFamily="34" charset="0"/>
                <a:cs typeface="Arial" panose="020B0604020202020204" pitchFamily="34" charset="0"/>
              </a:rPr>
              <a:t>Spread </a:t>
            </a:r>
            <a:r>
              <a:rPr lang="ko-KR" altLang="en-US" sz="900">
                <a:solidFill>
                  <a:srgbClr val="000000"/>
                </a:solidFill>
                <a:latin typeface="Arial" panose="020B0604020202020204" pitchFamily="34" charset="0"/>
                <a:cs typeface="Arial" panose="020B0604020202020204" pitchFamily="34" charset="0"/>
              </a:rPr>
              <a:t>축소의 주 원인으로 작용함</a:t>
            </a:r>
            <a:r>
              <a:rPr lang="en-US" altLang="ko-KR" sz="900">
                <a:solidFill>
                  <a:srgbClr val="000000"/>
                </a:solidFill>
                <a:latin typeface="Arial" panose="020B0604020202020204" pitchFamily="34" charset="0"/>
                <a:cs typeface="Arial" panose="020B0604020202020204" pitchFamily="34" charset="0"/>
              </a:rPr>
              <a:t>. 5G</a:t>
            </a:r>
            <a:r>
              <a:rPr lang="ko-KR" altLang="en-US" sz="900">
                <a:solidFill>
                  <a:srgbClr val="000000"/>
                </a:solidFill>
                <a:latin typeface="Arial" panose="020B0604020202020204" pitchFamily="34" charset="0"/>
                <a:cs typeface="Arial" panose="020B0604020202020204" pitchFamily="34" charset="0"/>
              </a:rPr>
              <a:t>케이블의 </a:t>
            </a:r>
            <a:r>
              <a:rPr lang="en-US" altLang="ko-KR" sz="900">
                <a:solidFill>
                  <a:srgbClr val="000000"/>
                </a:solidFill>
                <a:latin typeface="Arial" panose="020B0604020202020204" pitchFamily="34" charset="0"/>
                <a:cs typeface="Arial" panose="020B0604020202020204" pitchFamily="34" charset="0"/>
              </a:rPr>
              <a:t>ASP</a:t>
            </a:r>
            <a:r>
              <a:rPr lang="ko-KR" altLang="en-US" sz="900">
                <a:solidFill>
                  <a:srgbClr val="000000"/>
                </a:solidFill>
                <a:latin typeface="Arial" panose="020B0604020202020204" pitchFamily="34" charset="0"/>
                <a:cs typeface="Arial" panose="020B0604020202020204" pitchFamily="34" charset="0"/>
              </a:rPr>
              <a:t>는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년부터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년까지 매년 </a:t>
            </a:r>
            <a:r>
              <a:rPr lang="en-US" altLang="ko-KR" sz="900">
                <a:solidFill>
                  <a:srgbClr val="000000"/>
                </a:solidFill>
                <a:latin typeface="Arial" panose="020B0604020202020204" pitchFamily="34" charset="0"/>
                <a:cs typeface="Arial" panose="020B0604020202020204" pitchFamily="34" charset="0"/>
              </a:rPr>
              <a:t>1~8%</a:t>
            </a:r>
            <a:r>
              <a:rPr lang="ko-KR" altLang="en-US" sz="900">
                <a:solidFill>
                  <a:srgbClr val="000000"/>
                </a:solidFill>
                <a:latin typeface="Arial" panose="020B0604020202020204" pitchFamily="34" charset="0"/>
                <a:cs typeface="Arial" panose="020B0604020202020204" pitchFamily="34" charset="0"/>
              </a:rPr>
              <a:t>씩 증가해왔으나</a:t>
            </a:r>
            <a:r>
              <a:rPr lang="en-US" altLang="ko-KR" sz="900">
                <a:solidFill>
                  <a:srgbClr val="000000"/>
                </a:solidFill>
                <a:latin typeface="Arial" panose="020B0604020202020204" pitchFamily="34" charset="0"/>
                <a:cs typeface="Arial" panose="020B0604020202020204" pitchFamily="34" charset="0"/>
              </a:rPr>
              <a:t>, 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a:t>
            </a:r>
            <a:r>
              <a:rPr lang="ko-KR" altLang="en-US" sz="900">
                <a:solidFill>
                  <a:srgbClr val="000000"/>
                </a:solidFill>
                <a:latin typeface="Arial" panose="020B0604020202020204" pitchFamily="34" charset="0"/>
                <a:cs typeface="Arial" panose="020B0604020202020204" pitchFamily="34" charset="0"/>
              </a:rPr>
              <a:t>월의 </a:t>
            </a:r>
            <a:r>
              <a:rPr lang="en-US" altLang="ko-KR" sz="900">
                <a:solidFill>
                  <a:srgbClr val="000000"/>
                </a:solidFill>
                <a:latin typeface="Arial" panose="020B0604020202020204" pitchFamily="34" charset="0"/>
                <a:cs typeface="Arial" panose="020B0604020202020204" pitchFamily="34" charset="0"/>
              </a:rPr>
              <a:t>ASP</a:t>
            </a:r>
            <a:r>
              <a:rPr lang="ko-KR" altLang="en-US" sz="900">
                <a:solidFill>
                  <a:srgbClr val="000000"/>
                </a:solidFill>
                <a:latin typeface="Arial" panose="020B0604020202020204" pitchFamily="34" charset="0"/>
                <a:cs typeface="Arial" panose="020B0604020202020204" pitchFamily="34" charset="0"/>
              </a:rPr>
              <a:t>는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 대비 </a:t>
            </a:r>
            <a:r>
              <a:rPr lang="en-US" altLang="ko-KR" sz="900">
                <a:solidFill>
                  <a:srgbClr val="000000"/>
                </a:solidFill>
                <a:latin typeface="Arial" panose="020B0604020202020204" pitchFamily="34" charset="0"/>
                <a:cs typeface="Arial" panose="020B0604020202020204" pitchFamily="34" charset="0"/>
              </a:rPr>
              <a:t>ED </a:t>
            </a:r>
            <a:r>
              <a:rPr lang="ko-KR" altLang="en-US" sz="900">
                <a:solidFill>
                  <a:srgbClr val="000000"/>
                </a:solidFill>
                <a:latin typeface="Arial" panose="020B0604020202020204" pitchFamily="34" charset="0"/>
                <a:cs typeface="Arial" panose="020B0604020202020204" pitchFamily="34" charset="0"/>
              </a:rPr>
              <a:t>양</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단면 각각 </a:t>
            </a:r>
            <a:r>
              <a:rPr lang="en-US" altLang="ko-KR" sz="900">
                <a:solidFill>
                  <a:srgbClr val="000000"/>
                </a:solidFill>
                <a:latin typeface="Arial" panose="020B0604020202020204" pitchFamily="34" charset="0"/>
                <a:cs typeface="Arial" panose="020B0604020202020204" pitchFamily="34" charset="0"/>
              </a:rPr>
              <a:t>-4%, -15%</a:t>
            </a:r>
            <a:r>
              <a:rPr lang="ko-KR" altLang="en-US" sz="900">
                <a:solidFill>
                  <a:srgbClr val="000000"/>
                </a:solidFill>
                <a:latin typeface="Arial" panose="020B0604020202020204" pitchFamily="34" charset="0"/>
                <a:cs typeface="Arial" panose="020B0604020202020204" pitchFamily="34" charset="0"/>
              </a:rPr>
              <a:t>씩 하락함</a:t>
            </a:r>
            <a:endParaRPr lang="en-US" altLang="ko-KR" sz="900">
              <a:solidFill>
                <a:srgbClr val="000000"/>
              </a:solidFill>
              <a:latin typeface="Arial" panose="020B0604020202020204" pitchFamily="34" charset="0"/>
              <a:cs typeface="Arial" panose="020B0604020202020204" pitchFamily="34" charset="0"/>
            </a:endParaRPr>
          </a:p>
          <a:p>
            <a:pPr marL="100013" marR="0" lvl="0" algn="l" defTabSz="914400" rtl="0" eaLnBrk="1" fontAlgn="auto" latinLnBrk="0" hangingPunct="1">
              <a:lnSpc>
                <a:spcPts val="1200"/>
              </a:lnSpc>
              <a:spcBef>
                <a:spcPts val="300"/>
              </a:spcBef>
              <a:spcAft>
                <a:spcPts val="0"/>
              </a:spcAft>
              <a:buClr>
                <a:srgbClr val="00338D"/>
              </a:buClr>
              <a:buSzTx/>
              <a:tabLst>
                <a:tab pos="4935538" algn="l"/>
              </a:tabLst>
              <a:defRPr/>
            </a:pP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en-US" altLang="ko-KR" sz="900" b="1" u="sng">
                <a:solidFill>
                  <a:srgbClr val="000000"/>
                </a:solidFill>
                <a:latin typeface="Arial" panose="020B0604020202020204" pitchFamily="34" charset="0"/>
                <a:cs typeface="Arial" panose="020B0604020202020204" pitchFamily="34" charset="0"/>
              </a:rPr>
              <a:t>Normal</a:t>
            </a:r>
            <a:r>
              <a:rPr lang="ko-KR" altLang="en-US" sz="900" b="1" u="sng">
                <a:solidFill>
                  <a:srgbClr val="000000"/>
                </a:solidFill>
                <a:latin typeface="Arial" panose="020B0604020202020204" pitchFamily="34" charset="0"/>
                <a:cs typeface="Arial" panose="020B0604020202020204" pitchFamily="34" charset="0"/>
              </a:rPr>
              <a:t> 제품군</a:t>
            </a: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lang="en-US" altLang="ko-KR" sz="900">
                <a:solidFill>
                  <a:srgbClr val="000000"/>
                </a:solidFill>
                <a:latin typeface="Arial" panose="020B0604020202020204" pitchFamily="34" charset="0"/>
                <a:cs typeface="Arial" panose="020B0604020202020204" pitchFamily="34" charset="0"/>
              </a:rPr>
              <a:t>Normal </a:t>
            </a:r>
            <a:r>
              <a:rPr lang="ko-KR" altLang="en-US" sz="900">
                <a:solidFill>
                  <a:srgbClr val="000000"/>
                </a:solidFill>
                <a:latin typeface="Arial" panose="020B0604020202020204" pitchFamily="34" charset="0"/>
                <a:cs typeface="Arial" panose="020B0604020202020204" pitchFamily="34" charset="0"/>
              </a:rPr>
              <a:t>제품군의 </a:t>
            </a:r>
            <a:r>
              <a:rPr lang="en-US" altLang="ko-KR" sz="900">
                <a:solidFill>
                  <a:srgbClr val="000000"/>
                </a:solidFill>
                <a:latin typeface="Arial" panose="020B0604020202020204" pitchFamily="34" charset="0"/>
                <a:cs typeface="Arial" panose="020B0604020202020204" pitchFamily="34" charset="0"/>
              </a:rPr>
              <a:t>Spread</a:t>
            </a:r>
            <a:r>
              <a:rPr lang="ko-KR" altLang="en-US" sz="900">
                <a:solidFill>
                  <a:srgbClr val="000000"/>
                </a:solidFill>
                <a:latin typeface="Arial" panose="020B0604020202020204" pitchFamily="34" charset="0"/>
                <a:cs typeface="Arial" panose="020B0604020202020204" pitchFamily="34" charset="0"/>
              </a:rPr>
              <a:t>는 </a:t>
            </a:r>
            <a:r>
              <a:rPr lang="en-US" altLang="ko-KR" sz="900">
                <a:solidFill>
                  <a:srgbClr val="000000"/>
                </a:solidFill>
                <a:latin typeface="Arial" panose="020B0604020202020204" pitchFamily="34" charset="0"/>
                <a:cs typeface="Arial" panose="020B0604020202020204" pitchFamily="34" charset="0"/>
              </a:rPr>
              <a:t>2019</a:t>
            </a:r>
            <a:r>
              <a:rPr lang="ko-KR" altLang="en-US" sz="900">
                <a:solidFill>
                  <a:srgbClr val="000000"/>
                </a:solidFill>
                <a:latin typeface="Arial" panose="020B0604020202020204" pitchFamily="34" charset="0"/>
                <a:cs typeface="Arial" panose="020B0604020202020204" pitchFamily="34" charset="0"/>
              </a:rPr>
              <a:t>년부터 </a:t>
            </a:r>
            <a:r>
              <a:rPr lang="en-US" altLang="ko-KR" sz="900">
                <a:solidFill>
                  <a:srgbClr val="000000"/>
                </a:solidFill>
                <a:latin typeface="Arial" panose="020B0604020202020204" pitchFamily="34" charset="0"/>
                <a:cs typeface="Arial" panose="020B0604020202020204" pitchFamily="34" charset="0"/>
              </a:rPr>
              <a:t>2021</a:t>
            </a:r>
            <a:r>
              <a:rPr lang="ko-KR" altLang="en-US" sz="900">
                <a:solidFill>
                  <a:srgbClr val="000000"/>
                </a:solidFill>
                <a:latin typeface="Arial" panose="020B0604020202020204" pitchFamily="34" charset="0"/>
                <a:cs typeface="Arial" panose="020B0604020202020204" pitchFamily="34" charset="0"/>
              </a:rPr>
              <a:t>년까지 지속적으로 축소되어 왔으나</a:t>
            </a:r>
            <a:r>
              <a:rPr lang="en-US" altLang="ko-KR" sz="900">
                <a:solidFill>
                  <a:srgbClr val="000000"/>
                </a:solidFill>
                <a:latin typeface="Arial" panose="020B0604020202020204" pitchFamily="34" charset="0"/>
                <a:cs typeface="Arial" panose="020B0604020202020204" pitchFamily="34" charset="0"/>
              </a:rPr>
              <a:t>, 2022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a:t>
            </a:r>
            <a:r>
              <a:rPr lang="ko-KR" altLang="en-US" sz="900">
                <a:solidFill>
                  <a:srgbClr val="000000"/>
                </a:solidFill>
                <a:latin typeface="Arial" panose="020B0604020202020204" pitchFamily="34" charset="0"/>
                <a:cs typeface="Arial" panose="020B0604020202020204" pitchFamily="34" charset="0"/>
              </a:rPr>
              <a:t>월에는 </a:t>
            </a:r>
            <a:r>
              <a:rPr lang="en-US" altLang="ko-KR" sz="900">
                <a:solidFill>
                  <a:srgbClr val="000000"/>
                </a:solidFill>
                <a:latin typeface="Arial" panose="020B0604020202020204" pitchFamily="34" charset="0"/>
                <a:cs typeface="Arial" panose="020B0604020202020204" pitchFamily="34" charset="0"/>
              </a:rPr>
              <a:t>ASP </a:t>
            </a:r>
            <a:r>
              <a:rPr lang="ko-KR" altLang="en-US" sz="900">
                <a:solidFill>
                  <a:srgbClr val="000000"/>
                </a:solidFill>
                <a:latin typeface="Arial" panose="020B0604020202020204" pitchFamily="34" charset="0"/>
                <a:cs typeface="Arial" panose="020B0604020202020204" pitchFamily="34" charset="0"/>
              </a:rPr>
              <a:t>상승이 </a:t>
            </a:r>
            <a:r>
              <a:rPr lang="en-US" altLang="ko-KR" sz="900">
                <a:solidFill>
                  <a:srgbClr val="000000"/>
                </a:solidFill>
                <a:latin typeface="Arial" panose="020B0604020202020204" pitchFamily="34" charset="0"/>
                <a:cs typeface="Arial" panose="020B0604020202020204" pitchFamily="34" charset="0"/>
              </a:rPr>
              <a:t>APP </a:t>
            </a:r>
            <a:r>
              <a:rPr lang="ko-KR" altLang="en-US" sz="900">
                <a:solidFill>
                  <a:srgbClr val="000000"/>
                </a:solidFill>
                <a:latin typeface="Arial" panose="020B0604020202020204" pitchFamily="34" charset="0"/>
                <a:cs typeface="Arial" panose="020B0604020202020204" pitchFamily="34" charset="0"/>
              </a:rPr>
              <a:t>상승을 상회하여</a:t>
            </a:r>
            <a:r>
              <a:rPr lang="en-US" altLang="ko-KR" sz="900">
                <a:solidFill>
                  <a:srgbClr val="000000"/>
                </a:solidFill>
                <a:latin typeface="Arial" panose="020B0604020202020204" pitchFamily="34" charset="0"/>
                <a:cs typeface="Arial" panose="020B0604020202020204" pitchFamily="34" charset="0"/>
              </a:rPr>
              <a:t> Spread </a:t>
            </a:r>
            <a:r>
              <a:rPr lang="ko-KR" altLang="en-US" sz="900">
                <a:solidFill>
                  <a:srgbClr val="000000"/>
                </a:solidFill>
                <a:latin typeface="Arial" panose="020B0604020202020204" pitchFamily="34" charset="0"/>
                <a:cs typeface="Arial" panose="020B0604020202020204" pitchFamily="34" charset="0"/>
              </a:rPr>
              <a:t>확대됨</a:t>
            </a:r>
            <a:endParaRPr lang="en-US" altLang="ko-KR" sz="900" dirty="0">
              <a:solidFill>
                <a:srgbClr val="000000"/>
              </a:solidFill>
              <a:latin typeface="Arial" panose="020B0604020202020204" pitchFamily="34" charset="0"/>
              <a:cs typeface="Arial" panose="020B0604020202020204" pitchFamily="34" charset="0"/>
            </a:endParaRPr>
          </a:p>
        </p:txBody>
      </p:sp>
      <p:sp>
        <p:nvSpPr>
          <p:cNvPr id="32" name="직사각형 119">
            <a:extLst>
              <a:ext uri="{FF2B5EF4-FFF2-40B4-BE49-F238E27FC236}">
                <a16:creationId xmlns:a16="http://schemas.microsoft.com/office/drawing/2014/main" id="{71FF878E-28F5-4C04-A6E6-BCDEE3FE6E1B}"/>
              </a:ext>
            </a:extLst>
          </p:cNvPr>
          <p:cNvSpPr/>
          <p:nvPr/>
        </p:nvSpPr>
        <p:spPr bwMode="auto">
          <a:xfrm>
            <a:off x="4805613" y="573519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125746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Payroll</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기준 회사의 </a:t>
            </a:r>
            <a:r>
              <a:rPr lang="en-US" altLang="ko-KR" sz="1000" b="1" dirty="0">
                <a:solidFill>
                  <a:srgbClr val="002997"/>
                </a:solidFill>
                <a:latin typeface="Arial" panose="020B0604020202020204" pitchFamily="34" charset="0"/>
                <a:ea typeface="+mj-ea"/>
                <a:cs typeface="Arial" panose="020B0604020202020204" pitchFamily="34" charset="0"/>
              </a:rPr>
              <a:t>Per</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Capita</a:t>
            </a:r>
            <a:r>
              <a:rPr lang="ko-KR" altLang="en-US" sz="1000" b="1" dirty="0">
                <a:solidFill>
                  <a:srgbClr val="002997"/>
                </a:solidFill>
                <a:latin typeface="Arial" panose="020B0604020202020204" pitchFamily="34" charset="0"/>
                <a:ea typeface="+mj-ea"/>
                <a:cs typeface="Arial" panose="020B0604020202020204" pitchFamily="34" charset="0"/>
              </a:rPr>
              <a:t>는 </a:t>
            </a:r>
            <a:r>
              <a:rPr lang="en-US" altLang="ko-KR" sz="1000" b="1" dirty="0">
                <a:solidFill>
                  <a:srgbClr val="002997"/>
                </a:solidFill>
                <a:latin typeface="Arial" panose="020B0604020202020204" pitchFamily="34" charset="0"/>
                <a:ea typeface="+mj-ea"/>
                <a:cs typeface="Arial" panose="020B0604020202020204" pitchFamily="34" charset="0"/>
              </a:rPr>
              <a:t>108</a:t>
            </a:r>
            <a:r>
              <a:rPr lang="ko-KR" altLang="en-US" sz="1000" b="1" dirty="0">
                <a:solidFill>
                  <a:srgbClr val="002997"/>
                </a:solidFill>
                <a:latin typeface="Arial" panose="020B0604020202020204" pitchFamily="34" charset="0"/>
                <a:ea typeface="+mj-ea"/>
                <a:cs typeface="Arial" panose="020B0604020202020204" pitchFamily="34" charset="0"/>
              </a:rPr>
              <a:t>백만원이며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제조인력 및 일반 임직원의 인건비가 지속적으로 상승하고 있는 추세임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8" name="TextBox 17">
            <a:extLst>
              <a:ext uri="{FF2B5EF4-FFF2-40B4-BE49-F238E27FC236}">
                <a16:creationId xmlns:a16="http://schemas.microsoft.com/office/drawing/2014/main" id="{0E718AF8-FD30-4433-9FEA-D27E4CAEC7E9}"/>
              </a:ext>
            </a:extLst>
          </p:cNvPr>
          <p:cNvSpPr txBox="1"/>
          <p:nvPr/>
        </p:nvSpPr>
        <p:spPr>
          <a:xfrm>
            <a:off x="4572000" y="1515599"/>
            <a:ext cx="4732800" cy="4641920"/>
          </a:xfrm>
          <a:prstGeom prst="rect">
            <a:avLst/>
          </a:prstGeom>
          <a:noFill/>
          <a:ln>
            <a:noFill/>
          </a:ln>
        </p:spPr>
        <p:txBody>
          <a:bodyPr wrap="square" lIns="36000" tIns="108000" rIns="36000" bIns="36000" rtlCol="0">
            <a:noAutofit/>
          </a:bodyPr>
          <a:lstStyle/>
          <a:p>
            <a:pPr marL="171450" indent="-171450">
              <a:lnSpc>
                <a:spcPts val="1200"/>
              </a:lnSpc>
              <a:spcBef>
                <a:spcPts val="600"/>
              </a:spcBef>
              <a:buClr>
                <a:srgbClr val="00338D"/>
              </a:buClr>
              <a:buFont typeface="Wingdings" panose="05000000000000000000" pitchFamily="2" charset="2"/>
              <a:buChar char="§"/>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인건비성 항목에는 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상여금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수당</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및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 등이 포함됨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PL </a:t>
            </a:r>
            <a:r>
              <a:rPr lang="ko-KR" altLang="en-US" sz="900" dirty="0">
                <a:solidFill>
                  <a:srgbClr val="000000"/>
                </a:solidFill>
                <a:latin typeface="Arial" panose="020B0604020202020204" pitchFamily="34" charset="0"/>
                <a:cs typeface="Arial" panose="020B0604020202020204" pitchFamily="34" charset="0"/>
              </a:rPr>
              <a:t>및 제조원가명세서상 급여는 기본급 및 </a:t>
            </a:r>
            <a:r>
              <a:rPr lang="ko-KR" altLang="en-US" sz="900" dirty="0" err="1">
                <a:solidFill>
                  <a:srgbClr val="000000"/>
                </a:solidFill>
                <a:latin typeface="Arial" panose="020B0604020202020204" pitchFamily="34" charset="0"/>
                <a:cs typeface="Arial" panose="020B0604020202020204" pitchFamily="34" charset="0"/>
              </a:rPr>
              <a:t>기본상여로</a:t>
            </a:r>
            <a:r>
              <a:rPr lang="ko-KR" altLang="en-US" sz="900" dirty="0">
                <a:solidFill>
                  <a:srgbClr val="000000"/>
                </a:solidFill>
                <a:latin typeface="Arial" panose="020B0604020202020204" pitchFamily="34" charset="0"/>
                <a:cs typeface="Arial" panose="020B0604020202020204" pitchFamily="34" charset="0"/>
              </a:rPr>
              <a:t> 이루어져 있으며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연봉계약 시 금액의 </a:t>
            </a:r>
            <a:r>
              <a:rPr lang="en-US" altLang="ko-KR" sz="900" dirty="0">
                <a:solidFill>
                  <a:srgbClr val="000000"/>
                </a:solidFill>
                <a:latin typeface="Arial" panose="020B0604020202020204" pitchFamily="34" charset="0"/>
                <a:cs typeface="Arial" panose="020B0604020202020204" pitchFamily="34" charset="0"/>
              </a:rPr>
              <a:t>60%</a:t>
            </a:r>
            <a:r>
              <a:rPr lang="ko-KR" altLang="en-US" sz="900" dirty="0">
                <a:solidFill>
                  <a:srgbClr val="000000"/>
                </a:solidFill>
                <a:latin typeface="Arial" panose="020B0604020202020204" pitchFamily="34" charset="0"/>
                <a:cs typeface="Arial" panose="020B0604020202020204" pitchFamily="34" charset="0"/>
              </a:rPr>
              <a:t>를 기본급</a:t>
            </a:r>
            <a:r>
              <a:rPr lang="en-US" altLang="ko-KR" sz="900" dirty="0">
                <a:solidFill>
                  <a:srgbClr val="000000"/>
                </a:solidFill>
                <a:latin typeface="Arial" panose="020B0604020202020204" pitchFamily="34" charset="0"/>
                <a:cs typeface="Arial" panose="020B0604020202020204" pitchFamily="34" charset="0"/>
              </a:rPr>
              <a:t>, 40%</a:t>
            </a:r>
            <a:r>
              <a:rPr lang="ko-KR" altLang="en-US" sz="900" dirty="0">
                <a:solidFill>
                  <a:srgbClr val="000000"/>
                </a:solidFill>
                <a:latin typeface="Arial" panose="020B0604020202020204" pitchFamily="34" charset="0"/>
                <a:cs typeface="Arial" panose="020B0604020202020204" pitchFamily="34" charset="0"/>
              </a:rPr>
              <a:t>를 </a:t>
            </a:r>
            <a:r>
              <a:rPr lang="ko-KR" altLang="en-US" sz="900" dirty="0" err="1">
                <a:solidFill>
                  <a:srgbClr val="000000"/>
                </a:solidFill>
                <a:latin typeface="Arial" panose="020B0604020202020204" pitchFamily="34" charset="0"/>
                <a:cs typeface="Arial" panose="020B0604020202020204" pitchFamily="34" charset="0"/>
              </a:rPr>
              <a:t>기본상여로</a:t>
            </a:r>
            <a:r>
              <a:rPr lang="ko-KR" altLang="en-US" sz="900" dirty="0">
                <a:solidFill>
                  <a:srgbClr val="000000"/>
                </a:solidFill>
                <a:latin typeface="Arial" panose="020B0604020202020204" pitchFamily="34" charset="0"/>
                <a:cs typeface="Arial" panose="020B0604020202020204" pitchFamily="34" charset="0"/>
              </a:rPr>
              <a:t> 정하여 지급하고 있음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매월 급여는 총 연봉을 </a:t>
            </a:r>
            <a:r>
              <a:rPr lang="en-US" altLang="ko-KR" sz="900" dirty="0">
                <a:solidFill>
                  <a:srgbClr val="000000"/>
                </a:solidFill>
                <a:latin typeface="Arial" panose="020B0604020202020204" pitchFamily="34" charset="0"/>
                <a:cs typeface="Arial" panose="020B0604020202020204" pitchFamily="34" charset="0"/>
              </a:rPr>
              <a:t>12</a:t>
            </a:r>
            <a:r>
              <a:rPr lang="ko-KR" altLang="en-US" sz="900" dirty="0">
                <a:solidFill>
                  <a:srgbClr val="000000"/>
                </a:solidFill>
                <a:latin typeface="Arial" panose="020B0604020202020204" pitchFamily="34" charset="0"/>
                <a:cs typeface="Arial" panose="020B0604020202020204" pitchFamily="34" charset="0"/>
              </a:rPr>
              <a:t>개월로 나누어 지급</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회사는 </a:t>
            </a:r>
            <a:r>
              <a:rPr lang="en-US" altLang="ko-KR" sz="900" dirty="0">
                <a:solidFill>
                  <a:srgbClr val="000000"/>
                </a:solidFill>
                <a:latin typeface="Arial" panose="020B0604020202020204" pitchFamily="34" charset="0"/>
                <a:cs typeface="Arial" panose="020B0604020202020204" pitchFamily="34" charset="0"/>
              </a:rPr>
              <a:t>DB</a:t>
            </a:r>
            <a:r>
              <a:rPr lang="ko-KR" altLang="en-US" sz="900" dirty="0">
                <a:solidFill>
                  <a:srgbClr val="000000"/>
                </a:solidFill>
                <a:latin typeface="Arial" panose="020B0604020202020204" pitchFamily="34" charset="0"/>
                <a:cs typeface="Arial" panose="020B0604020202020204" pitchFamily="34" charset="0"/>
              </a:rPr>
              <a:t>형 퇴직급여 지급정책을 채택하고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임원의 경우 퇴직 직전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개월간의 일 평균보수액에 근속연수를 곱한 금액을 지급하고 있음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회사는 또한 임직원과 회사가 각 </a:t>
            </a:r>
            <a:r>
              <a:rPr lang="en-US" altLang="ko-KR" sz="900" dirty="0">
                <a:solidFill>
                  <a:srgbClr val="000000"/>
                </a:solidFill>
                <a:latin typeface="Arial" panose="020B0604020202020204" pitchFamily="34" charset="0"/>
                <a:cs typeface="Arial" panose="020B0604020202020204" pitchFamily="34" charset="0"/>
              </a:rPr>
              <a:t>20</a:t>
            </a:r>
            <a:r>
              <a:rPr lang="ko-KR" altLang="en-US" sz="900" dirty="0" err="1">
                <a:solidFill>
                  <a:srgbClr val="000000"/>
                </a:solidFill>
                <a:latin typeface="Arial" panose="020B0604020202020204" pitchFamily="34" charset="0"/>
                <a:cs typeface="Arial" panose="020B0604020202020204" pitchFamily="34" charset="0"/>
              </a:rPr>
              <a:t>만원씩</a:t>
            </a:r>
            <a:r>
              <a:rPr lang="ko-KR" altLang="en-US" sz="900" dirty="0">
                <a:solidFill>
                  <a:srgbClr val="000000"/>
                </a:solidFill>
                <a:latin typeface="Arial" panose="020B0604020202020204" pitchFamily="34" charset="0"/>
                <a:cs typeface="Arial" panose="020B0604020202020204" pitchFamily="34" charset="0"/>
              </a:rPr>
              <a:t> 부담하여 운영하는 퇴직연금을 별도로 운영하고 있으며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 중 회사 부담분을 퇴직급여로 처리하고 있음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복리후생비는 주로 임직원 식대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경조사비</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의료비 및 건강검진비 등으로 구성되어 있음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회사는 상여와 관련하여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PS/PI 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가지 정책을 운영하고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PI: </a:t>
            </a:r>
            <a:r>
              <a:rPr lang="ko-KR" altLang="en-US" sz="900" dirty="0">
                <a:solidFill>
                  <a:srgbClr val="000000"/>
                </a:solidFill>
                <a:latin typeface="Arial" panose="020B0604020202020204" pitchFamily="34" charset="0"/>
                <a:cs typeface="Arial" panose="020B0604020202020204" pitchFamily="34" charset="0"/>
              </a:rPr>
              <a:t>회사 목표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영업이익</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달성률에</a:t>
            </a:r>
            <a:r>
              <a:rPr lang="ko-KR" altLang="en-US" sz="900" dirty="0">
                <a:solidFill>
                  <a:srgbClr val="000000"/>
                </a:solidFill>
                <a:latin typeface="Arial" panose="020B0604020202020204" pitchFamily="34" charset="0"/>
                <a:cs typeface="Arial" panose="020B0604020202020204" pitchFamily="34" charset="0"/>
              </a:rPr>
              <a:t> 따라 차등 지급하며</a:t>
            </a:r>
            <a:r>
              <a:rPr lang="en-US" altLang="ko-KR" sz="900" dirty="0">
                <a:solidFill>
                  <a:srgbClr val="000000"/>
                </a:solidFill>
                <a:latin typeface="Arial" panose="020B0604020202020204" pitchFamily="34" charset="0"/>
                <a:cs typeface="Arial" panose="020B0604020202020204" pitchFamily="34" charset="0"/>
              </a:rPr>
              <a:t>, 100% </a:t>
            </a:r>
            <a:r>
              <a:rPr lang="ko-KR" altLang="en-US" sz="900" dirty="0">
                <a:solidFill>
                  <a:srgbClr val="000000"/>
                </a:solidFill>
                <a:latin typeface="Arial" panose="020B0604020202020204" pitchFamily="34" charset="0"/>
                <a:cs typeface="Arial" panose="020B0604020202020204" pitchFamily="34" charset="0"/>
              </a:rPr>
              <a:t>초과 달성 시 연봉의 </a:t>
            </a:r>
            <a:r>
              <a:rPr lang="en-US" altLang="ko-KR" sz="900" dirty="0">
                <a:solidFill>
                  <a:srgbClr val="000000"/>
                </a:solidFill>
                <a:latin typeface="Arial" panose="020B0604020202020204" pitchFamily="34" charset="0"/>
                <a:cs typeface="Arial" panose="020B0604020202020204" pitchFamily="34" charset="0"/>
              </a:rPr>
              <a:t>10% </a:t>
            </a:r>
            <a:r>
              <a:rPr lang="ko-KR" altLang="en-US" sz="900" dirty="0">
                <a:solidFill>
                  <a:srgbClr val="000000"/>
                </a:solidFill>
                <a:latin typeface="Arial" panose="020B0604020202020204" pitchFamily="34" charset="0"/>
                <a:cs typeface="Arial" panose="020B0604020202020204" pitchFamily="34" charset="0"/>
              </a:rPr>
              <a:t>지급</a:t>
            </a:r>
            <a:r>
              <a:rPr lang="en-US" altLang="ko-KR" sz="900" dirty="0">
                <a:solidFill>
                  <a:srgbClr val="000000"/>
                </a:solidFill>
                <a:latin typeface="Arial" panose="020B0604020202020204" pitchFamily="34" charset="0"/>
                <a:cs typeface="Arial" panose="020B0604020202020204" pitchFamily="34" charset="0"/>
              </a:rPr>
              <a:t>, 80~100% </a:t>
            </a:r>
            <a:r>
              <a:rPr lang="ko-KR" altLang="en-US" sz="900" dirty="0">
                <a:solidFill>
                  <a:srgbClr val="000000"/>
                </a:solidFill>
                <a:latin typeface="Arial" panose="020B0604020202020204" pitchFamily="34" charset="0"/>
                <a:cs typeface="Arial" panose="020B0604020202020204" pitchFamily="34" charset="0"/>
              </a:rPr>
              <a:t>달성 시 연봉의 </a:t>
            </a:r>
            <a:r>
              <a:rPr lang="en-US" altLang="ko-KR" sz="900" dirty="0">
                <a:solidFill>
                  <a:srgbClr val="000000"/>
                </a:solidFill>
                <a:latin typeface="Arial" panose="020B0604020202020204" pitchFamily="34" charset="0"/>
                <a:cs typeface="Arial" panose="020B0604020202020204" pitchFamily="34" charset="0"/>
              </a:rPr>
              <a:t>10%*(50%+(</a:t>
            </a:r>
            <a:r>
              <a:rPr lang="ko-KR" altLang="en-US" sz="900" dirty="0" err="1">
                <a:solidFill>
                  <a:srgbClr val="000000"/>
                </a:solidFill>
                <a:latin typeface="Arial" panose="020B0604020202020204" pitchFamily="34" charset="0"/>
                <a:cs typeface="Arial" panose="020B0604020202020204" pitchFamily="34" charset="0"/>
              </a:rPr>
              <a:t>달성률</a:t>
            </a:r>
            <a:r>
              <a:rPr lang="en-US" altLang="ko-KR" sz="900" dirty="0">
                <a:solidFill>
                  <a:srgbClr val="000000"/>
                </a:solidFill>
                <a:latin typeface="Arial" panose="020B0604020202020204" pitchFamily="34" charset="0"/>
                <a:cs typeface="Arial" panose="020B0604020202020204" pitchFamily="34" charset="0"/>
              </a:rPr>
              <a:t>-80%)*2.5) </a:t>
            </a:r>
            <a:r>
              <a:rPr lang="ko-KR" altLang="en-US" sz="900" dirty="0">
                <a:solidFill>
                  <a:srgbClr val="000000"/>
                </a:solidFill>
                <a:latin typeface="Arial" panose="020B0604020202020204" pitchFamily="34" charset="0"/>
                <a:cs typeface="Arial" panose="020B0604020202020204" pitchFamily="34" charset="0"/>
              </a:rPr>
              <a:t>지급</a:t>
            </a:r>
            <a:r>
              <a:rPr lang="en-US" altLang="ko-KR" sz="900" dirty="0">
                <a:solidFill>
                  <a:srgbClr val="000000"/>
                </a:solidFill>
                <a:latin typeface="Arial" panose="020B0604020202020204" pitchFamily="34" charset="0"/>
                <a:cs typeface="Arial" panose="020B0604020202020204" pitchFamily="34" charset="0"/>
              </a:rPr>
              <a:t>, 80%</a:t>
            </a:r>
            <a:r>
              <a:rPr lang="ko-KR" altLang="en-US" sz="900" dirty="0">
                <a:solidFill>
                  <a:srgbClr val="000000"/>
                </a:solidFill>
                <a:latin typeface="Arial" panose="020B0604020202020204" pitchFamily="34" charset="0"/>
                <a:cs typeface="Arial" panose="020B0604020202020204" pitchFamily="34" charset="0"/>
              </a:rPr>
              <a:t> 미만 달성 시 지급하지 않음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PS: </a:t>
            </a:r>
            <a:r>
              <a:rPr lang="ko-KR" altLang="en-US" sz="900" dirty="0">
                <a:solidFill>
                  <a:srgbClr val="000000"/>
                </a:solidFill>
                <a:latin typeface="Arial" panose="020B0604020202020204" pitchFamily="34" charset="0"/>
                <a:cs typeface="Arial" panose="020B0604020202020204" pitchFamily="34" charset="0"/>
              </a:rPr>
              <a:t>영업이익의 </a:t>
            </a:r>
            <a:r>
              <a:rPr lang="en-US" altLang="ko-KR" sz="900" dirty="0">
                <a:solidFill>
                  <a:srgbClr val="000000"/>
                </a:solidFill>
                <a:latin typeface="Arial" panose="020B0604020202020204" pitchFamily="34" charset="0"/>
                <a:cs typeface="Arial" panose="020B0604020202020204" pitchFamily="34" charset="0"/>
              </a:rPr>
              <a:t>10%</a:t>
            </a:r>
            <a:r>
              <a:rPr lang="ko-KR" altLang="en-US" sz="900" dirty="0">
                <a:solidFill>
                  <a:srgbClr val="000000"/>
                </a:solidFill>
                <a:latin typeface="Arial" panose="020B0604020202020204" pitchFamily="34" charset="0"/>
                <a:cs typeface="Arial" panose="020B0604020202020204" pitchFamily="34" charset="0"/>
              </a:rPr>
              <a:t>를 지급총액으로 하여</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각 개인별 연봉의 </a:t>
            </a:r>
            <a:r>
              <a:rPr lang="en-US" altLang="ko-KR" sz="900" dirty="0">
                <a:solidFill>
                  <a:srgbClr val="000000"/>
                </a:solidFill>
                <a:latin typeface="Arial" panose="020B0604020202020204" pitchFamily="34" charset="0"/>
                <a:cs typeface="Arial" panose="020B0604020202020204" pitchFamily="34" charset="0"/>
              </a:rPr>
              <a:t>50%</a:t>
            </a:r>
            <a:r>
              <a:rPr lang="ko-KR" altLang="en-US" sz="900" dirty="0">
                <a:solidFill>
                  <a:srgbClr val="000000"/>
                </a:solidFill>
                <a:latin typeface="Arial" panose="020B0604020202020204" pitchFamily="34" charset="0"/>
                <a:cs typeface="Arial" panose="020B0604020202020204" pitchFamily="34" charset="0"/>
              </a:rPr>
              <a:t>를 한도로 안분하여 지급함</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회사는 지주사와 논의하여 연초 </a:t>
            </a:r>
            <a:r>
              <a:rPr lang="en-US" altLang="ko-KR" sz="900" dirty="0">
                <a:solidFill>
                  <a:srgbClr val="000000"/>
                </a:solidFill>
                <a:latin typeface="Arial" panose="020B0604020202020204" pitchFamily="34" charset="0"/>
                <a:cs typeface="Arial" panose="020B0604020202020204" pitchFamily="34" charset="0"/>
              </a:rPr>
              <a:t>PI/PS </a:t>
            </a:r>
            <a:r>
              <a:rPr lang="ko-KR" altLang="en-US" sz="900" dirty="0">
                <a:solidFill>
                  <a:srgbClr val="000000"/>
                </a:solidFill>
                <a:latin typeface="Arial" panose="020B0604020202020204" pitchFamily="34" charset="0"/>
                <a:cs typeface="Arial" panose="020B0604020202020204" pitchFamily="34" charset="0"/>
              </a:rPr>
              <a:t>목표를 설정하며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각 </a:t>
            </a:r>
            <a:r>
              <a:rPr lang="ko-KR" altLang="en-US" sz="900" dirty="0" err="1">
                <a:solidFill>
                  <a:srgbClr val="000000"/>
                </a:solidFill>
                <a:latin typeface="Arial" panose="020B0604020202020204" pitchFamily="34" charset="0"/>
                <a:cs typeface="Arial" panose="020B0604020202020204" pitchFamily="34" charset="0"/>
              </a:rPr>
              <a:t>인원별</a:t>
            </a:r>
            <a:r>
              <a:rPr lang="ko-KR" altLang="en-US" sz="900" dirty="0">
                <a:solidFill>
                  <a:srgbClr val="000000"/>
                </a:solidFill>
                <a:latin typeface="Arial" panose="020B0604020202020204" pitchFamily="34" charset="0"/>
                <a:cs typeface="Arial" panose="020B0604020202020204" pitchFamily="34" charset="0"/>
              </a:rPr>
              <a:t> 상여충당금을 매월 적립 후 차년도에 실제 성과급 </a:t>
            </a:r>
            <a:r>
              <a:rPr lang="ko-KR" altLang="en-US" sz="900" dirty="0" err="1">
                <a:solidFill>
                  <a:srgbClr val="000000"/>
                </a:solidFill>
                <a:latin typeface="Arial" panose="020B0604020202020204" pitchFamily="34" charset="0"/>
                <a:cs typeface="Arial" panose="020B0604020202020204" pitchFamily="34" charset="0"/>
              </a:rPr>
              <a:t>지급시</a:t>
            </a:r>
            <a:r>
              <a:rPr lang="ko-KR" altLang="en-US" sz="900" dirty="0">
                <a:solidFill>
                  <a:srgbClr val="000000"/>
                </a:solidFill>
                <a:latin typeface="Arial" panose="020B0604020202020204" pitchFamily="34" charset="0"/>
                <a:cs typeface="Arial" panose="020B0604020202020204" pitchFamily="34" charset="0"/>
              </a:rPr>
              <a:t> 상계 및 차액조정 처리하고 있음</a:t>
            </a:r>
            <a:endParaRPr lang="en-US" altLang="ko-KR" sz="900" dirty="0">
              <a:solidFill>
                <a:srgbClr val="000000"/>
              </a:solidFill>
              <a:latin typeface="Arial" panose="020B0604020202020204" pitchFamily="34" charset="0"/>
              <a:cs typeface="Arial" panose="020B0604020202020204" pitchFamily="34" charset="0"/>
            </a:endParaRPr>
          </a:p>
          <a:p>
            <a:pPr marL="171450" indent="-171450">
              <a:lnSpc>
                <a:spcPts val="1200"/>
              </a:lnSpc>
              <a:spcBef>
                <a:spcPts val="300"/>
              </a:spcBef>
              <a:buClr>
                <a:srgbClr val="00338D"/>
              </a:buClr>
              <a:buFont typeface="Wingdings" panose="05000000000000000000" pitchFamily="2" charset="2"/>
              <a:buChar char="§"/>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회사 전체 임직원의 </a:t>
            </a:r>
            <a:r>
              <a:rPr lang="en-US" altLang="ko-KR" sz="900" dirty="0">
                <a:solidFill>
                  <a:srgbClr val="000000"/>
                </a:solidFill>
                <a:latin typeface="Arial" panose="020B0604020202020204" pitchFamily="34" charset="0"/>
                <a:cs typeface="Arial" panose="020B0604020202020204" pitchFamily="34" charset="0"/>
              </a:rPr>
              <a:t>per capita</a:t>
            </a:r>
            <a:r>
              <a:rPr lang="ko-KR" altLang="en-US" sz="900" dirty="0">
                <a:solidFill>
                  <a:srgbClr val="000000"/>
                </a:solidFill>
                <a:latin typeface="Arial" panose="020B0604020202020204" pitchFamily="34" charset="0"/>
                <a:cs typeface="Arial" panose="020B0604020202020204" pitchFamily="34" charset="0"/>
              </a:rPr>
              <a:t>는 </a:t>
            </a:r>
            <a:r>
              <a:rPr lang="en-US" altLang="ko-KR" sz="900" dirty="0">
                <a:solidFill>
                  <a:srgbClr val="000000"/>
                </a:solidFill>
                <a:latin typeface="Arial" panose="020B0604020202020204" pitchFamily="34" charset="0"/>
                <a:cs typeface="Arial" panose="020B0604020202020204" pitchFamily="34" charset="0"/>
              </a:rPr>
              <a:t>2021</a:t>
            </a:r>
            <a:r>
              <a:rPr lang="ko-KR" altLang="en-US" sz="900" dirty="0">
                <a:solidFill>
                  <a:srgbClr val="000000"/>
                </a:solidFill>
                <a:latin typeface="Arial" panose="020B0604020202020204" pitchFamily="34" charset="0"/>
                <a:cs typeface="Arial" panose="020B0604020202020204" pitchFamily="34" charset="0"/>
              </a:rPr>
              <a:t>년 기준 약 </a:t>
            </a:r>
            <a:r>
              <a:rPr lang="en-US" altLang="ko-KR" sz="900" dirty="0">
                <a:solidFill>
                  <a:srgbClr val="000000"/>
                </a:solidFill>
                <a:latin typeface="Arial" panose="020B0604020202020204" pitchFamily="34" charset="0"/>
                <a:cs typeface="Arial" panose="020B0604020202020204" pitchFamily="34" charset="0"/>
              </a:rPr>
              <a:t>108</a:t>
            </a:r>
            <a:r>
              <a:rPr lang="ko-KR" altLang="en-US" sz="900" dirty="0">
                <a:solidFill>
                  <a:srgbClr val="000000"/>
                </a:solidFill>
                <a:latin typeface="Arial" panose="020B0604020202020204" pitchFamily="34" charset="0"/>
                <a:cs typeface="Arial" panose="020B0604020202020204" pitchFamily="34" charset="0"/>
              </a:rPr>
              <a:t>백만원 수준이며</a:t>
            </a:r>
            <a:r>
              <a:rPr lang="en-US" altLang="ko-KR" sz="900" dirty="0">
                <a:solidFill>
                  <a:srgbClr val="000000"/>
                </a:solidFill>
                <a:latin typeface="Arial" panose="020B0604020202020204" pitchFamily="34" charset="0"/>
                <a:cs typeface="Arial" panose="020B0604020202020204" pitchFamily="34" charset="0"/>
              </a:rPr>
              <a:t>, 2019</a:t>
            </a:r>
            <a:r>
              <a:rPr lang="ko-KR" altLang="en-US" sz="900" dirty="0">
                <a:solidFill>
                  <a:srgbClr val="000000"/>
                </a:solidFill>
                <a:latin typeface="Arial" panose="020B0604020202020204" pitchFamily="34" charset="0"/>
                <a:cs typeface="Arial" panose="020B0604020202020204" pitchFamily="34" charset="0"/>
              </a:rPr>
              <a:t>년부터 지속적으로 상승추세를 기록하고 있음 </a:t>
            </a:r>
            <a:r>
              <a:rPr lang="en-US" altLang="ko-KR" sz="900" dirty="0">
                <a:solidFill>
                  <a:srgbClr val="000000"/>
                </a:solidFill>
                <a:latin typeface="Arial" panose="020B0604020202020204" pitchFamily="34" charset="0"/>
                <a:cs typeface="Arial" panose="020B0604020202020204" pitchFamily="34" charset="0"/>
              </a:rPr>
              <a:t>(CAGR</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7.9% </a:t>
            </a:r>
            <a:r>
              <a:rPr lang="ko-KR" altLang="en-US" sz="900" dirty="0">
                <a:solidFill>
                  <a:srgbClr val="000000"/>
                </a:solidFill>
                <a:latin typeface="Arial" panose="020B0604020202020204" pitchFamily="34" charset="0"/>
                <a:cs typeface="Arial" panose="020B0604020202020204" pitchFamily="34" charset="0"/>
              </a:rPr>
              <a:t>수준</a:t>
            </a:r>
            <a:r>
              <a:rPr lang="en-US" altLang="ko-KR" sz="900" dirty="0">
                <a:solidFill>
                  <a:srgbClr val="000000"/>
                </a:solidFill>
                <a:latin typeface="Arial" panose="020B0604020202020204" pitchFamily="34" charset="0"/>
                <a:cs typeface="Arial" panose="020B0604020202020204" pitchFamily="34" charset="0"/>
              </a:rPr>
              <a:t>)</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제조인력의 인건비는 회사가 제조원가에 포함한 생산팀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품질팀</a:t>
            </a:r>
            <a:r>
              <a:rPr lang="ko-KR" altLang="en-US" sz="900" dirty="0">
                <a:solidFill>
                  <a:srgbClr val="000000"/>
                </a:solidFill>
                <a:latin typeface="Arial" panose="020B0604020202020204" pitchFamily="34" charset="0"/>
                <a:cs typeface="Arial" panose="020B0604020202020204" pitchFamily="34" charset="0"/>
              </a:rPr>
              <a:t> 인력이 포함되어 있으며</a:t>
            </a:r>
            <a:r>
              <a:rPr lang="en-US" altLang="ko-KR" sz="900" dirty="0">
                <a:solidFill>
                  <a:srgbClr val="000000"/>
                </a:solidFill>
                <a:latin typeface="Arial" panose="020B0604020202020204" pitchFamily="34" charset="0"/>
                <a:cs typeface="Arial" panose="020B0604020202020204" pitchFamily="34" charset="0"/>
              </a:rPr>
              <a:t>, per capita</a:t>
            </a:r>
            <a:r>
              <a:rPr lang="ko-KR" altLang="en-US" sz="900" dirty="0">
                <a:solidFill>
                  <a:srgbClr val="000000"/>
                </a:solidFill>
                <a:latin typeface="Arial" panose="020B0604020202020204" pitchFamily="34" charset="0"/>
                <a:cs typeface="Arial" panose="020B0604020202020204" pitchFamily="34" charset="0"/>
              </a:rPr>
              <a:t>는 연평균 </a:t>
            </a:r>
            <a:r>
              <a:rPr lang="en-US" altLang="ko-KR" sz="900" dirty="0">
                <a:solidFill>
                  <a:srgbClr val="000000"/>
                </a:solidFill>
                <a:latin typeface="Arial" panose="020B0604020202020204" pitchFamily="34" charset="0"/>
                <a:cs typeface="Arial" panose="020B0604020202020204" pitchFamily="34" charset="0"/>
              </a:rPr>
              <a:t>14.1% </a:t>
            </a:r>
            <a:r>
              <a:rPr lang="ko-KR" altLang="en-US" sz="900" dirty="0">
                <a:solidFill>
                  <a:srgbClr val="000000"/>
                </a:solidFill>
                <a:latin typeface="Arial" panose="020B0604020202020204" pitchFamily="34" charset="0"/>
                <a:cs typeface="Arial" panose="020B0604020202020204" pitchFamily="34" charset="0"/>
              </a:rPr>
              <a:t>상승하였음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개발인력의 인건비는 회사가 개발팀으로 분류한 인력의 인건비이며</a:t>
            </a:r>
            <a:r>
              <a:rPr lang="en-US" altLang="ko-KR" sz="900" dirty="0">
                <a:solidFill>
                  <a:srgbClr val="000000"/>
                </a:solidFill>
                <a:latin typeface="Arial" panose="020B0604020202020204" pitchFamily="34" charset="0"/>
                <a:cs typeface="Arial" panose="020B0604020202020204" pitchFamily="34" charset="0"/>
              </a:rPr>
              <a:t>, per</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capita</a:t>
            </a:r>
            <a:r>
              <a:rPr lang="ko-KR" altLang="en-US" sz="900" dirty="0">
                <a:solidFill>
                  <a:srgbClr val="000000"/>
                </a:solidFill>
                <a:latin typeface="Arial" panose="020B0604020202020204" pitchFamily="34" charset="0"/>
                <a:cs typeface="Arial" panose="020B0604020202020204" pitchFamily="34" charset="0"/>
              </a:rPr>
              <a:t>의 경우 연평균 </a:t>
            </a:r>
            <a:r>
              <a:rPr lang="en-US" altLang="ko-KR" sz="900" dirty="0">
                <a:solidFill>
                  <a:srgbClr val="000000"/>
                </a:solidFill>
                <a:latin typeface="Arial" panose="020B0604020202020204" pitchFamily="34" charset="0"/>
                <a:cs typeface="Arial" panose="020B0604020202020204" pitchFamily="34" charset="0"/>
              </a:rPr>
              <a:t>3.5% </a:t>
            </a:r>
            <a:r>
              <a:rPr lang="ko-KR" altLang="en-US" sz="900" dirty="0">
                <a:solidFill>
                  <a:srgbClr val="000000"/>
                </a:solidFill>
                <a:latin typeface="Arial" panose="020B0604020202020204" pitchFamily="34" charset="0"/>
                <a:cs typeface="Arial" panose="020B0604020202020204" pitchFamily="34" charset="0"/>
              </a:rPr>
              <a:t>하락하였음</a:t>
            </a:r>
            <a:endParaRPr lang="en-US" altLang="ko-KR" sz="900" dirty="0">
              <a:solidFill>
                <a:srgbClr val="000000"/>
              </a:solidFill>
              <a:latin typeface="Arial" panose="020B0604020202020204" pitchFamily="34" charset="0"/>
              <a:cs typeface="Arial" panose="020B0604020202020204" pitchFamily="34" charset="0"/>
            </a:endParaRPr>
          </a:p>
          <a:p>
            <a:pPr marL="271463" indent="-171450">
              <a:lnSpc>
                <a:spcPts val="1200"/>
              </a:lnSpc>
              <a:spcBef>
                <a:spcPts val="300"/>
              </a:spcBef>
              <a:buClr>
                <a:srgbClr val="00338D"/>
              </a:buClr>
              <a:buFont typeface="Wingdings" panose="05000000000000000000" pitchFamily="2" charset="2"/>
              <a:buChar char="ü"/>
              <a:tabLst>
                <a:tab pos="4935538" algn="l"/>
              </a:tabLst>
              <a:defRPr/>
            </a:pPr>
            <a:r>
              <a:rPr lang="ko-KR" altLang="en-US" sz="900" dirty="0">
                <a:solidFill>
                  <a:srgbClr val="000000"/>
                </a:solidFill>
                <a:latin typeface="Arial" panose="020B0604020202020204" pitchFamily="34" charset="0"/>
                <a:cs typeface="Arial" panose="020B0604020202020204" pitchFamily="34" charset="0"/>
              </a:rPr>
              <a:t>기타 임직원은 상기 두 팀을 제외한 임원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경영지원팀</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영업팀 등 타 팀의 인건비를 모두 포함한 금액이며</a:t>
            </a:r>
            <a:r>
              <a:rPr lang="en-US" altLang="ko-KR" sz="900" dirty="0">
                <a:solidFill>
                  <a:srgbClr val="000000"/>
                </a:solidFill>
                <a:latin typeface="Arial" panose="020B0604020202020204" pitchFamily="34" charset="0"/>
                <a:cs typeface="Arial" panose="020B0604020202020204" pitchFamily="34" charset="0"/>
              </a:rPr>
              <a:t>, per capita</a:t>
            </a:r>
            <a:r>
              <a:rPr lang="ko-KR" altLang="en-US" sz="900" dirty="0">
                <a:solidFill>
                  <a:srgbClr val="000000"/>
                </a:solidFill>
                <a:latin typeface="Arial" panose="020B0604020202020204" pitchFamily="34" charset="0"/>
                <a:cs typeface="Arial" panose="020B0604020202020204" pitchFamily="34" charset="0"/>
              </a:rPr>
              <a:t>는 연평균 </a:t>
            </a:r>
            <a:r>
              <a:rPr lang="en-US" altLang="ko-KR" sz="900" dirty="0">
                <a:solidFill>
                  <a:srgbClr val="000000"/>
                </a:solidFill>
                <a:latin typeface="Arial" panose="020B0604020202020204" pitchFamily="34" charset="0"/>
                <a:cs typeface="Arial" panose="020B0604020202020204" pitchFamily="34" charset="0"/>
              </a:rPr>
              <a:t>11.1% </a:t>
            </a:r>
            <a:r>
              <a:rPr lang="ko-KR" altLang="en-US" sz="900" dirty="0">
                <a:solidFill>
                  <a:srgbClr val="000000"/>
                </a:solidFill>
                <a:latin typeface="Arial" panose="020B0604020202020204" pitchFamily="34" charset="0"/>
                <a:cs typeface="Arial" panose="020B0604020202020204" pitchFamily="34" charset="0"/>
              </a:rPr>
              <a:t>상승하였음</a:t>
            </a:r>
            <a:endParaRPr lang="en-US" altLang="ko-KR" sz="900" dirty="0">
              <a:solidFill>
                <a:srgbClr val="000000"/>
              </a:solidFill>
              <a:latin typeface="Arial" panose="020B0604020202020204" pitchFamily="34" charset="0"/>
              <a:cs typeface="Arial" panose="020B0604020202020204" pitchFamily="34" charset="0"/>
            </a:endParaRPr>
          </a:p>
        </p:txBody>
      </p:sp>
      <p:graphicFrame>
        <p:nvGraphicFramePr>
          <p:cNvPr id="11" name="표 10">
            <a:extLst>
              <a:ext uri="{FF2B5EF4-FFF2-40B4-BE49-F238E27FC236}">
                <a16:creationId xmlns:a16="http://schemas.microsoft.com/office/drawing/2014/main" id="{4FDDC2B0-4413-4867-B8D4-082C042FBEED}"/>
              </a:ext>
            </a:extLst>
          </p:cNvPr>
          <p:cNvGraphicFramePr>
            <a:graphicFrameLocks noGrp="1"/>
          </p:cNvGraphicFramePr>
          <p:nvPr>
            <p:extLst>
              <p:ext uri="{D42A27DB-BD31-4B8C-83A1-F6EECF244321}">
                <p14:modId xmlns:p14="http://schemas.microsoft.com/office/powerpoint/2010/main" val="1123941278"/>
              </p:ext>
            </p:extLst>
          </p:nvPr>
        </p:nvGraphicFramePr>
        <p:xfrm>
          <a:off x="495464" y="1738210"/>
          <a:ext cx="4071059" cy="3219450"/>
        </p:xfrm>
        <a:graphic>
          <a:graphicData uri="http://schemas.openxmlformats.org/drawingml/2006/table">
            <a:tbl>
              <a:tblPr/>
              <a:tblGrid>
                <a:gridCol w="280763">
                  <a:extLst>
                    <a:ext uri="{9D8B030D-6E8A-4147-A177-3AD203B41FA5}">
                      <a16:colId xmlns:a16="http://schemas.microsoft.com/office/drawing/2014/main" val="3281044449"/>
                    </a:ext>
                  </a:extLst>
                </a:gridCol>
                <a:gridCol w="947574">
                  <a:extLst>
                    <a:ext uri="{9D8B030D-6E8A-4147-A177-3AD203B41FA5}">
                      <a16:colId xmlns:a16="http://schemas.microsoft.com/office/drawing/2014/main" val="2204378632"/>
                    </a:ext>
                  </a:extLst>
                </a:gridCol>
                <a:gridCol w="947574">
                  <a:extLst>
                    <a:ext uri="{9D8B030D-6E8A-4147-A177-3AD203B41FA5}">
                      <a16:colId xmlns:a16="http://schemas.microsoft.com/office/drawing/2014/main" val="994214423"/>
                    </a:ext>
                  </a:extLst>
                </a:gridCol>
                <a:gridCol w="947574">
                  <a:extLst>
                    <a:ext uri="{9D8B030D-6E8A-4147-A177-3AD203B41FA5}">
                      <a16:colId xmlns:a16="http://schemas.microsoft.com/office/drawing/2014/main" val="154054384"/>
                    </a:ext>
                  </a:extLst>
                </a:gridCol>
                <a:gridCol w="947574">
                  <a:extLst>
                    <a:ext uri="{9D8B030D-6E8A-4147-A177-3AD203B41FA5}">
                      <a16:colId xmlns:a16="http://schemas.microsoft.com/office/drawing/2014/main" val="1175321875"/>
                    </a:ext>
                  </a:extLst>
                </a:gridCol>
              </a:tblGrid>
              <a:tr h="171450">
                <a:tc gridSpan="2">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Payroll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136695344"/>
                  </a:ext>
                </a:extLst>
              </a:tr>
              <a:tr h="152400">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29268263"/>
                  </a:ext>
                </a:extLst>
              </a:tr>
              <a:tr h="152400">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20916114"/>
                  </a:ext>
                </a:extLst>
              </a:tr>
              <a:tr h="1524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인건비성 항목</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82581144"/>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3,107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40698920"/>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85664657"/>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퇴직급여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8702000"/>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수당 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03915571"/>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복리후생비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37246223"/>
                  </a:ext>
                </a:extLst>
              </a:tr>
              <a:tr h="1524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지급 인건비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5682455"/>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1,558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2606332"/>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8117984"/>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 임직원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2,144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2531709"/>
                  </a:ext>
                </a:extLst>
              </a:tr>
              <a:tr h="1524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연평균 인원 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07625291"/>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43615890"/>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761729"/>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 임직원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30011394"/>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Per Capita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30642409"/>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08429462"/>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개발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53316135"/>
                  </a:ext>
                </a:extLst>
              </a:tr>
              <a:tr h="1524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 임직원</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28803835"/>
                  </a:ext>
                </a:extLst>
              </a:tr>
            </a:tbl>
          </a:graphicData>
        </a:graphic>
      </p:graphicFrame>
      <p:sp>
        <p:nvSpPr>
          <p:cNvPr id="7" name="직사각형 119">
            <a:extLst>
              <a:ext uri="{FF2B5EF4-FFF2-40B4-BE49-F238E27FC236}">
                <a16:creationId xmlns:a16="http://schemas.microsoft.com/office/drawing/2014/main" id="{5F0E1B2F-DF42-410F-809C-F082F82A25EF}"/>
              </a:ext>
            </a:extLst>
          </p:cNvPr>
          <p:cNvSpPr/>
          <p:nvPr/>
        </p:nvSpPr>
        <p:spPr bwMode="auto">
          <a:xfrm>
            <a:off x="-622947" y="494862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814139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NAV Statement</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1" y="1412205"/>
            <a:ext cx="4156708" cy="5047318"/>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Net Cash</a:t>
            </a: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회사의 매출 및 영업현금흐름은 매년 증가하고 있는 추세이나</a:t>
            </a:r>
            <a:r>
              <a:rPr lang="en-US" altLang="ko-KR" sz="900" dirty="0">
                <a:solidFill>
                  <a:srgbClr val="000000"/>
                </a:solidFill>
                <a:latin typeface="Arial" panose="020B0604020202020204" pitchFamily="34" charset="0"/>
                <a:ea typeface="맑은 고딕"/>
                <a:cs typeface="Arial" panose="020B0604020202020204" pitchFamily="34" charset="0"/>
              </a:rPr>
              <a:t>, 2019</a:t>
            </a:r>
            <a:r>
              <a:rPr lang="ko-KR" altLang="en-US" sz="900" dirty="0">
                <a:solidFill>
                  <a:srgbClr val="000000"/>
                </a:solidFill>
                <a:latin typeface="Arial" panose="020B0604020202020204" pitchFamily="34" charset="0"/>
                <a:ea typeface="맑은 고딕"/>
                <a:cs typeface="Arial" panose="020B0604020202020204" pitchFamily="34" charset="0"/>
              </a:rPr>
              <a:t>년 이후 매년 배당을 지급하고 있어 </a:t>
            </a:r>
            <a:r>
              <a:rPr lang="en-US" altLang="ko-KR" sz="900" dirty="0">
                <a:solidFill>
                  <a:srgbClr val="000000"/>
                </a:solidFill>
                <a:latin typeface="Arial" panose="020B0604020202020204" pitchFamily="34" charset="0"/>
                <a:ea typeface="맑은 고딕"/>
                <a:cs typeface="Arial" panose="020B0604020202020204" pitchFamily="34" charset="0"/>
              </a:rPr>
              <a:t>Net cash</a:t>
            </a:r>
            <a:r>
              <a:rPr lang="ko-KR" altLang="en-US" sz="900" dirty="0">
                <a:solidFill>
                  <a:srgbClr val="000000"/>
                </a:solidFill>
                <a:latin typeface="Arial" panose="020B0604020202020204" pitchFamily="34" charset="0"/>
                <a:ea typeface="맑은 고딕"/>
                <a:cs typeface="Arial" panose="020B0604020202020204" pitchFamily="34" charset="0"/>
              </a:rPr>
              <a:t>는 매년 거의 일정한 수준을 보이고 있음</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en-US" altLang="ko-KR" sz="900" dirty="0">
                <a:solidFill>
                  <a:srgbClr val="000000"/>
                </a:solidFill>
                <a:latin typeface="Arial" panose="020B0604020202020204" pitchFamily="34" charset="0"/>
                <a:ea typeface="맑은 고딕"/>
                <a:cs typeface="Arial" panose="020B0604020202020204" pitchFamily="34" charset="0"/>
              </a:rPr>
              <a:t>2020</a:t>
            </a:r>
            <a:r>
              <a:rPr lang="ko-KR" altLang="en-US" sz="900" dirty="0">
                <a:solidFill>
                  <a:srgbClr val="000000"/>
                </a:solidFill>
                <a:latin typeface="Arial" panose="020B0604020202020204" pitchFamily="34" charset="0"/>
                <a:ea typeface="맑은 고딕"/>
                <a:cs typeface="Arial" panose="020B0604020202020204" pitchFamily="34" charset="0"/>
              </a:rPr>
              <a:t>년의 경우에도 지배주주에게 지급한 단기대여금 </a:t>
            </a:r>
            <a:r>
              <a:rPr lang="en-US" altLang="ko-KR" sz="900" dirty="0">
                <a:solidFill>
                  <a:srgbClr val="000000"/>
                </a:solidFill>
                <a:latin typeface="Arial" panose="020B0604020202020204" pitchFamily="34" charset="0"/>
                <a:ea typeface="맑은 고딕"/>
                <a:cs typeface="Arial" panose="020B0604020202020204" pitchFamily="34" charset="0"/>
              </a:rPr>
              <a:t>70</a:t>
            </a:r>
            <a:r>
              <a:rPr lang="ko-KR" altLang="en-US" sz="900" dirty="0">
                <a:solidFill>
                  <a:srgbClr val="000000"/>
                </a:solidFill>
                <a:latin typeface="Arial" panose="020B0604020202020204" pitchFamily="34" charset="0"/>
                <a:ea typeface="맑은 고딕"/>
                <a:cs typeface="Arial" panose="020B0604020202020204" pitchFamily="34" charset="0"/>
              </a:rPr>
              <a:t>억원이 </a:t>
            </a:r>
            <a:r>
              <a:rPr lang="en-US" altLang="ko-KR" sz="900" dirty="0">
                <a:solidFill>
                  <a:srgbClr val="000000"/>
                </a:solidFill>
                <a:latin typeface="Arial" panose="020B0604020202020204" pitchFamily="34" charset="0"/>
                <a:ea typeface="맑은 고딕"/>
                <a:cs typeface="Arial" panose="020B0604020202020204" pitchFamily="34" charset="0"/>
              </a:rPr>
              <a:t>2021</a:t>
            </a:r>
            <a:r>
              <a:rPr lang="ko-KR" altLang="en-US" sz="900" dirty="0">
                <a:solidFill>
                  <a:srgbClr val="000000"/>
                </a:solidFill>
                <a:latin typeface="Arial" panose="020B0604020202020204" pitchFamily="34" charset="0"/>
                <a:ea typeface="맑은 고딕"/>
                <a:cs typeface="Arial" panose="020B0604020202020204" pitchFamily="34" charset="0"/>
              </a:rPr>
              <a:t>년 배당금과 </a:t>
            </a:r>
            <a:r>
              <a:rPr lang="ko-KR" altLang="en-US" sz="900" dirty="0" err="1">
                <a:solidFill>
                  <a:srgbClr val="000000"/>
                </a:solidFill>
                <a:latin typeface="Arial" panose="020B0604020202020204" pitchFamily="34" charset="0"/>
                <a:ea typeface="맑은 고딕"/>
                <a:cs typeface="Arial" panose="020B0604020202020204" pitchFamily="34" charset="0"/>
              </a:rPr>
              <a:t>상계되었음을</a:t>
            </a:r>
            <a:r>
              <a:rPr lang="ko-KR" altLang="en-US" sz="900" dirty="0">
                <a:solidFill>
                  <a:srgbClr val="000000"/>
                </a:solidFill>
                <a:latin typeface="Arial" panose="020B0604020202020204" pitchFamily="34" charset="0"/>
                <a:ea typeface="맑은 고딕"/>
                <a:cs typeface="Arial" panose="020B0604020202020204" pitchFamily="34" charset="0"/>
              </a:rPr>
              <a:t> 고려할 때</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과거 회사의 </a:t>
            </a:r>
            <a:r>
              <a:rPr lang="en-US" altLang="ko-KR" sz="900" dirty="0">
                <a:solidFill>
                  <a:srgbClr val="000000"/>
                </a:solidFill>
                <a:latin typeface="Arial" panose="020B0604020202020204" pitchFamily="34" charset="0"/>
                <a:ea typeface="맑은 고딕"/>
                <a:cs typeface="Arial" panose="020B0604020202020204" pitchFamily="34" charset="0"/>
              </a:rPr>
              <a:t>Net Cash</a:t>
            </a:r>
            <a:r>
              <a:rPr lang="ko-KR" altLang="en-US" sz="900" dirty="0">
                <a:solidFill>
                  <a:srgbClr val="000000"/>
                </a:solidFill>
                <a:latin typeface="Arial" panose="020B0604020202020204" pitchFamily="34" charset="0"/>
                <a:ea typeface="맑은 고딕"/>
                <a:cs typeface="Arial" panose="020B0604020202020204" pitchFamily="34" charset="0"/>
              </a:rPr>
              <a:t>는 </a:t>
            </a:r>
            <a:r>
              <a:rPr lang="en-US" altLang="ko-KR" sz="900" dirty="0">
                <a:solidFill>
                  <a:srgbClr val="000000"/>
                </a:solidFill>
                <a:latin typeface="Arial" panose="020B0604020202020204" pitchFamily="34" charset="0"/>
                <a:ea typeface="맑은 고딕"/>
                <a:cs typeface="Arial" panose="020B0604020202020204" pitchFamily="34" charset="0"/>
              </a:rPr>
              <a:t>160</a:t>
            </a:r>
            <a:r>
              <a:rPr lang="ko-KR" altLang="en-US" sz="900" dirty="0">
                <a:solidFill>
                  <a:srgbClr val="000000"/>
                </a:solidFill>
                <a:latin typeface="Arial" panose="020B0604020202020204" pitchFamily="34" charset="0"/>
                <a:ea typeface="맑은 고딕"/>
                <a:cs typeface="Arial" panose="020B0604020202020204" pitchFamily="34" charset="0"/>
              </a:rPr>
              <a:t>억원 전후 수준에서 거의 일정하게 유지되고 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Net Working Capital</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회사의 운전자본은 매출채권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재고자산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매입채무 외에도 재고자산 매입 관련 선급금이 존재함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원재료 매입과 관련하여 일부 거래처에 선금을 지급하는 정책을 사용함에 따라</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매입채무회전기일 </a:t>
            </a:r>
            <a:r>
              <a:rPr lang="en-US" altLang="ko-KR" sz="900" dirty="0">
                <a:latin typeface="Arial" panose="020B0604020202020204" pitchFamily="34" charset="0"/>
                <a:cs typeface="Arial" panose="020B0604020202020204" pitchFamily="34" charset="0"/>
              </a:rPr>
              <a:t>5~8</a:t>
            </a:r>
            <a:r>
              <a:rPr lang="ko-KR" altLang="en-US" sz="900" dirty="0">
                <a:latin typeface="Arial" panose="020B0604020202020204" pitchFamily="34" charset="0"/>
                <a:cs typeface="Arial" panose="020B0604020202020204" pitchFamily="34" charset="0"/>
              </a:rPr>
              <a:t>일과 매출채권회전기일 </a:t>
            </a:r>
            <a:r>
              <a:rPr lang="en-US" altLang="ko-KR" sz="900" dirty="0">
                <a:latin typeface="Arial" panose="020B0604020202020204" pitchFamily="34" charset="0"/>
                <a:cs typeface="Arial" panose="020B0604020202020204" pitchFamily="34" charset="0"/>
              </a:rPr>
              <a:t>67~87</a:t>
            </a:r>
            <a:r>
              <a:rPr lang="ko-KR" altLang="en-US" sz="900" dirty="0">
                <a:latin typeface="Arial" panose="020B0604020202020204" pitchFamily="34" charset="0"/>
                <a:cs typeface="Arial" panose="020B0604020202020204" pitchFamily="34" charset="0"/>
              </a:rPr>
              <a:t>일 사이에 큰 폭의 차이가 존재하여</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잠재적으로 단기적인 유동성 악화 가능성이 존재함</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PP&amp;E</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회사는 과거 분할설립 이후 신규 라인 증설을 수행하지 아니하였으며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이에 따른 결과로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년말 현재 가동률이 </a:t>
            </a:r>
            <a:r>
              <a:rPr lang="en-US" altLang="ko-KR" sz="900" dirty="0">
                <a:latin typeface="Arial" panose="020B0604020202020204" pitchFamily="34" charset="0"/>
                <a:cs typeface="Arial" panose="020B0604020202020204" pitchFamily="34" charset="0"/>
              </a:rPr>
              <a:t>95%</a:t>
            </a:r>
            <a:r>
              <a:rPr lang="ko-KR" altLang="en-US" sz="900" dirty="0">
                <a:latin typeface="Arial" panose="020B0604020202020204" pitchFamily="34" charset="0"/>
                <a:cs typeface="Arial" panose="020B0604020202020204" pitchFamily="34" charset="0"/>
              </a:rPr>
              <a:t>에 도달하는 등 </a:t>
            </a:r>
            <a:r>
              <a:rPr lang="en-US" altLang="ko-KR" sz="900" dirty="0">
                <a:latin typeface="Arial" panose="020B0604020202020204" pitchFamily="34" charset="0"/>
                <a:cs typeface="Arial" panose="020B0604020202020204" pitchFamily="34" charset="0"/>
              </a:rPr>
              <a:t>Under-</a:t>
            </a:r>
            <a:r>
              <a:rPr lang="en-US" altLang="ko-KR" sz="900" dirty="0" err="1">
                <a:latin typeface="Arial" panose="020B0604020202020204" pitchFamily="34" charset="0"/>
                <a:cs typeface="Arial" panose="020B0604020202020204" pitchFamily="34" charset="0"/>
              </a:rPr>
              <a:t>CapEx</a:t>
            </a:r>
            <a:r>
              <a:rPr lang="en-US" altLang="ko-KR" sz="900" dirty="0">
                <a:latin typeface="Arial" panose="020B0604020202020204" pitchFamily="34" charset="0"/>
                <a:cs typeface="Arial" panose="020B0604020202020204" pitchFamily="34" charset="0"/>
              </a:rPr>
              <a:t> issue</a:t>
            </a:r>
            <a:r>
              <a:rPr lang="ko-KR" altLang="en-US" sz="900" dirty="0">
                <a:latin typeface="Arial" panose="020B0604020202020204" pitchFamily="34" charset="0"/>
                <a:cs typeface="Arial" panose="020B0604020202020204" pitchFamily="34" charset="0"/>
              </a:rPr>
              <a:t>가 존재하는 상황임</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Intangible Assets</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대부분의 무형자산은 분할설립 시 인식한 영업권에 해당하며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과거 특허권 취득 과정에서 발생한 취득부대비용이 산업재산권 장부가액에 계상되어 있음</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Net Asset Value</a:t>
            </a: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매출 및 영업현금흐름의 증가에도 불구하고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매년 지배주주에게 지급되는 배당금으로 인해 </a:t>
            </a:r>
            <a:r>
              <a:rPr lang="en-US" altLang="ko-KR" sz="900" dirty="0">
                <a:latin typeface="Arial" panose="020B0604020202020204" pitchFamily="34" charset="0"/>
                <a:cs typeface="Arial" panose="020B0604020202020204" pitchFamily="34" charset="0"/>
              </a:rPr>
              <a:t>NAV</a:t>
            </a:r>
            <a:r>
              <a:rPr lang="ko-KR" altLang="en-US" sz="900" dirty="0">
                <a:latin typeface="Arial" panose="020B0604020202020204" pitchFamily="34" charset="0"/>
                <a:cs typeface="Arial" panose="020B0604020202020204" pitchFamily="34" charset="0"/>
              </a:rPr>
              <a:t>의 성장률은 낮게 나타남</a:t>
            </a:r>
            <a:endParaRPr lang="en-US" altLang="ko-KR" sz="900" dirty="0">
              <a:latin typeface="Arial" panose="020B0604020202020204" pitchFamily="34" charset="0"/>
              <a:cs typeface="Arial" panose="020B0604020202020204" pitchFamily="34" charset="0"/>
            </a:endParaRPr>
          </a:p>
          <a:p>
            <a:pPr marL="179025" lvl="0" defTabSz="914400" latinLnBrk="1">
              <a:lnSpc>
                <a:spcPts val="1200"/>
              </a:lnSpc>
              <a:spcBef>
                <a:spcPts val="600"/>
              </a:spcBef>
              <a:buClr>
                <a:srgbClr val="00338D"/>
              </a:buClr>
              <a:tabLst>
                <a:tab pos="266700" algn="l"/>
              </a:tabLst>
              <a:defRPr/>
            </a:pPr>
            <a:endParaRPr lang="en-US" altLang="ko-KR" sz="900" dirty="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매출 및 영업현금흐름은 매년 증가하는 추세에 있음에도 불구하고</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회사의 순자산금액의 성장률은 낮게 나타나고 있음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대부분 지배주주에게 </a:t>
            </a:r>
            <a:r>
              <a:rPr lang="ko-KR" altLang="en-US" sz="1000" b="1" dirty="0" err="1">
                <a:solidFill>
                  <a:srgbClr val="002997"/>
                </a:solidFill>
                <a:latin typeface="Arial" panose="020B0604020202020204" pitchFamily="34" charset="0"/>
                <a:ea typeface="+mj-ea"/>
                <a:cs typeface="Arial" panose="020B0604020202020204" pitchFamily="34" charset="0"/>
              </a:rPr>
              <a:t>사외유출되는</a:t>
            </a:r>
            <a:r>
              <a:rPr lang="ko-KR" altLang="en-US" sz="1000" b="1" dirty="0">
                <a:solidFill>
                  <a:srgbClr val="002997"/>
                </a:solidFill>
                <a:latin typeface="Arial" panose="020B0604020202020204" pitchFamily="34" charset="0"/>
                <a:ea typeface="+mj-ea"/>
                <a:cs typeface="Arial" panose="020B0604020202020204" pitchFamily="34" charset="0"/>
              </a:rPr>
              <a:t> 배당금에 기인함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6B7E076E-68C6-45E8-8C90-5CA1BC5B1A5E}"/>
              </a:ext>
            </a:extLst>
          </p:cNvPr>
          <p:cNvGraphicFramePr>
            <a:graphicFrameLocks noGrp="1"/>
          </p:cNvGraphicFramePr>
          <p:nvPr/>
        </p:nvGraphicFramePr>
        <p:xfrm>
          <a:off x="601200" y="1530000"/>
          <a:ext cx="3978001" cy="4663440"/>
        </p:xfrm>
        <a:graphic>
          <a:graphicData uri="http://schemas.openxmlformats.org/drawingml/2006/table">
            <a:tbl>
              <a:tblPr/>
              <a:tblGrid>
                <a:gridCol w="259240">
                  <a:extLst>
                    <a:ext uri="{9D8B030D-6E8A-4147-A177-3AD203B41FA5}">
                      <a16:colId xmlns:a16="http://schemas.microsoft.com/office/drawing/2014/main" val="3587754647"/>
                    </a:ext>
                  </a:extLst>
                </a:gridCol>
                <a:gridCol w="262220">
                  <a:extLst>
                    <a:ext uri="{9D8B030D-6E8A-4147-A177-3AD203B41FA5}">
                      <a16:colId xmlns:a16="http://schemas.microsoft.com/office/drawing/2014/main" val="2778227528"/>
                    </a:ext>
                  </a:extLst>
                </a:gridCol>
                <a:gridCol w="882013">
                  <a:extLst>
                    <a:ext uri="{9D8B030D-6E8A-4147-A177-3AD203B41FA5}">
                      <a16:colId xmlns:a16="http://schemas.microsoft.com/office/drawing/2014/main" val="702956320"/>
                    </a:ext>
                  </a:extLst>
                </a:gridCol>
                <a:gridCol w="643632">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35404">
                <a:tc gridSpan="3">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135404">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135404">
                <a:tc gridSpan="2">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135404">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Cash</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16,094</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15,421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8,606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(5,456)</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r h="135404">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Working Capital</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26,448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30,512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37,323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82,918</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98798475"/>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010194852"/>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51438742"/>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54604663"/>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1,446</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1,258</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7211772"/>
                  </a:ext>
                </a:extLst>
              </a:tr>
              <a:tr h="135404">
                <a:tc gridSpan="2">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48,993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45,578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41,417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38,411</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9421408"/>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2308533"/>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b"/>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13,562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13,220</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12,879</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12,543</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59141399"/>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30,927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27,944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21,152</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22110382"/>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479407"/>
                  </a:ext>
                </a:extLst>
              </a:tr>
              <a:tr h="135404">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Intangible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10,264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5,382</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19556309"/>
                  </a:ext>
                </a:extLst>
              </a:tr>
              <a:tr h="135404">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9,981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8,373</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5,157</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92216146"/>
                  </a:ext>
                </a:extLst>
              </a:tr>
              <a:tr h="135404">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산업재산권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54823194"/>
                  </a:ext>
                </a:extLst>
              </a:tr>
              <a:tr h="135404">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소프트웨어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3694526"/>
                  </a:ext>
                </a:extLst>
              </a:tr>
              <a:tr h="135404">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13,331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9,280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3,650</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48713682"/>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95714176"/>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10,180</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9662538"/>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29663039"/>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6166296"/>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9,539</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6194539"/>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2,565</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7717185"/>
                  </a:ext>
                </a:extLst>
              </a:tr>
              <a:tr h="135404">
                <a:tc gridSpan="3">
                  <a:txBody>
                    <a:bodyPr/>
                    <a:lstStyle/>
                    <a:p>
                      <a:pPr algn="l" fontAlgn="b"/>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 Liabilities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(18,428)</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71642924"/>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(1,683)</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(2,340)</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(4,208)</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20420760"/>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(1,097)</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(1,661)</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66120395"/>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상여충당금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6084479"/>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미지급법인세</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(10,405)</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11263090"/>
                  </a:ext>
                </a:extLst>
              </a:tr>
              <a:tr h="135404">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b"/>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78349037"/>
                  </a:ext>
                </a:extLst>
              </a:tr>
              <a:tr h="135404">
                <a:tc gridSpan="3">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Asset Value</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111,303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106,694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97,741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128,028</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5622586"/>
                  </a:ext>
                </a:extLst>
              </a:tr>
            </a:tbl>
          </a:graphicData>
        </a:graphic>
      </p:graphicFrame>
      <p:sp>
        <p:nvSpPr>
          <p:cNvPr id="7" name="직사각형 119">
            <a:extLst>
              <a:ext uri="{FF2B5EF4-FFF2-40B4-BE49-F238E27FC236}">
                <a16:creationId xmlns:a16="http://schemas.microsoft.com/office/drawing/2014/main" id="{BAE6922F-FDFE-490C-AB74-21DF35C1856A}"/>
              </a:ext>
            </a:extLst>
          </p:cNvPr>
          <p:cNvSpPr/>
          <p:nvPr/>
        </p:nvSpPr>
        <p:spPr bwMode="auto">
          <a:xfrm>
            <a:off x="-511734" y="6163567"/>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4031161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Cash</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 보유 </a:t>
            </a:r>
            <a:r>
              <a:rPr lang="en-US" altLang="ko-KR" sz="1000" b="1" dirty="0">
                <a:solidFill>
                  <a:srgbClr val="002997"/>
                </a:solidFill>
                <a:latin typeface="Arial" panose="020B0604020202020204" pitchFamily="34" charset="0"/>
                <a:ea typeface="+mj-ea"/>
                <a:cs typeface="Arial" panose="020B0604020202020204" pitchFamily="34" charset="0"/>
              </a:rPr>
              <a:t>Net Cash</a:t>
            </a:r>
            <a:r>
              <a:rPr lang="ko-KR" altLang="en-US" sz="1000" b="1" dirty="0">
                <a:solidFill>
                  <a:srgbClr val="002997"/>
                </a:solidFill>
                <a:latin typeface="Arial" panose="020B0604020202020204" pitchFamily="34" charset="0"/>
                <a:ea typeface="+mj-ea"/>
                <a:cs typeface="Arial" panose="020B0604020202020204" pitchFamily="34" charset="0"/>
              </a:rPr>
              <a:t>는 지배주주 </a:t>
            </a:r>
            <a:r>
              <a:rPr lang="ko-KR" altLang="en-US" sz="1000" b="1" dirty="0" err="1">
                <a:solidFill>
                  <a:srgbClr val="002997"/>
                </a:solidFill>
                <a:latin typeface="Arial" panose="020B0604020202020204" pitchFamily="34" charset="0"/>
                <a:ea typeface="+mj-ea"/>
                <a:cs typeface="Arial" panose="020B0604020202020204" pitchFamily="34" charset="0"/>
              </a:rPr>
              <a:t>스카이플렉스</a:t>
            </a:r>
            <a:r>
              <a:rPr lang="ko-KR" altLang="en-US" sz="1000" b="1" dirty="0">
                <a:solidFill>
                  <a:srgbClr val="002997"/>
                </a:solidFill>
                <a:latin typeface="Arial" panose="020B0604020202020204" pitchFamily="34" charset="0"/>
                <a:ea typeface="+mj-ea"/>
                <a:cs typeface="Arial" panose="020B0604020202020204" pitchFamily="34" charset="0"/>
              </a:rPr>
              <a:t> 유한회사에 공탁금 지급을 위한 용도로 </a:t>
            </a:r>
            <a:r>
              <a:rPr lang="en-US" altLang="ko-KR" sz="1000" b="1" dirty="0">
                <a:solidFill>
                  <a:srgbClr val="002997"/>
                </a:solidFill>
                <a:latin typeface="Arial" panose="020B0604020202020204" pitchFamily="34" charset="0"/>
                <a:ea typeface="+mj-ea"/>
                <a:cs typeface="Arial" panose="020B0604020202020204" pitchFamily="34" charset="0"/>
              </a:rPr>
              <a:t>70</a:t>
            </a:r>
            <a:r>
              <a:rPr lang="ko-KR" altLang="en-US" sz="1000" b="1" dirty="0">
                <a:solidFill>
                  <a:srgbClr val="002997"/>
                </a:solidFill>
                <a:latin typeface="Arial" panose="020B0604020202020204" pitchFamily="34" charset="0"/>
                <a:ea typeface="+mj-ea"/>
                <a:cs typeface="Arial" panose="020B0604020202020204" pitchFamily="34" charset="0"/>
              </a:rPr>
              <a:t>억원을 대여한 </a:t>
            </a:r>
            <a:r>
              <a:rPr lang="en-US" altLang="ko-KR" sz="1000" b="1" dirty="0">
                <a:solidFill>
                  <a:srgbClr val="002997"/>
                </a:solidFill>
                <a:latin typeface="Arial" panose="020B0604020202020204" pitchFamily="34" charset="0"/>
                <a:ea typeface="+mj-ea"/>
                <a:cs typeface="Arial" panose="020B0604020202020204" pitchFamily="34" charset="0"/>
              </a:rPr>
              <a:t>2020</a:t>
            </a:r>
            <a:r>
              <a:rPr lang="ko-KR" altLang="en-US" sz="1000" b="1" dirty="0">
                <a:solidFill>
                  <a:srgbClr val="002997"/>
                </a:solidFill>
                <a:latin typeface="Arial" panose="020B0604020202020204" pitchFamily="34" charset="0"/>
                <a:ea typeface="+mj-ea"/>
                <a:cs typeface="Arial" panose="020B0604020202020204" pitchFamily="34" charset="0"/>
              </a:rPr>
              <a:t>년을 제외하고는 매년 약 </a:t>
            </a:r>
            <a:r>
              <a:rPr lang="en-US" altLang="ko-KR" sz="1000" b="1" dirty="0">
                <a:solidFill>
                  <a:srgbClr val="002997"/>
                </a:solidFill>
                <a:latin typeface="Arial" panose="020B0604020202020204" pitchFamily="34" charset="0"/>
                <a:ea typeface="+mj-ea"/>
                <a:cs typeface="Arial" panose="020B0604020202020204" pitchFamily="34" charset="0"/>
              </a:rPr>
              <a:t>160</a:t>
            </a:r>
            <a:r>
              <a:rPr lang="ko-KR" altLang="en-US" sz="1000" b="1" dirty="0">
                <a:solidFill>
                  <a:srgbClr val="002997"/>
                </a:solidFill>
                <a:latin typeface="Arial" panose="020B0604020202020204" pitchFamily="34" charset="0"/>
                <a:ea typeface="+mj-ea"/>
                <a:cs typeface="Arial" panose="020B0604020202020204" pitchFamily="34" charset="0"/>
              </a:rPr>
              <a:t>억원 내외의 수준에서 일정하게 유지되고 있음</a:t>
            </a:r>
            <a:r>
              <a:rPr lang="en-US" altLang="ko-KR" sz="1000" b="1" dirty="0">
                <a:solidFill>
                  <a:srgbClr val="002997"/>
                </a:solidFill>
                <a:latin typeface="Arial" panose="020B0604020202020204" pitchFamily="34" charset="0"/>
                <a:ea typeface="+mj-ea"/>
                <a:cs typeface="Arial" panose="020B0604020202020204" pitchFamily="34" charset="0"/>
              </a:rPr>
              <a:t> </a:t>
            </a:r>
          </a:p>
        </p:txBody>
      </p:sp>
      <p:graphicFrame>
        <p:nvGraphicFramePr>
          <p:cNvPr id="36" name="표 35">
            <a:extLst>
              <a:ext uri="{FF2B5EF4-FFF2-40B4-BE49-F238E27FC236}">
                <a16:creationId xmlns:a16="http://schemas.microsoft.com/office/drawing/2014/main" id="{F33F4A98-C7AA-4C3D-867E-79FB1BE65445}"/>
              </a:ext>
            </a:extLst>
          </p:cNvPr>
          <p:cNvGraphicFramePr>
            <a:graphicFrameLocks noGrp="1"/>
          </p:cNvGraphicFramePr>
          <p:nvPr>
            <p:extLst>
              <p:ext uri="{D42A27DB-BD31-4B8C-83A1-F6EECF244321}">
                <p14:modId xmlns:p14="http://schemas.microsoft.com/office/powerpoint/2010/main" val="2798119742"/>
              </p:ext>
            </p:extLst>
          </p:nvPr>
        </p:nvGraphicFramePr>
        <p:xfrm>
          <a:off x="601200" y="1530000"/>
          <a:ext cx="3978001" cy="822960"/>
        </p:xfrm>
        <a:graphic>
          <a:graphicData uri="http://schemas.openxmlformats.org/drawingml/2006/table">
            <a:tbl>
              <a:tblPr/>
              <a:tblGrid>
                <a:gridCol w="259240">
                  <a:extLst>
                    <a:ext uri="{9D8B030D-6E8A-4147-A177-3AD203B41FA5}">
                      <a16:colId xmlns:a16="http://schemas.microsoft.com/office/drawing/2014/main" val="3587754647"/>
                    </a:ext>
                  </a:extLst>
                </a:gridCol>
                <a:gridCol w="262220">
                  <a:extLst>
                    <a:ext uri="{9D8B030D-6E8A-4147-A177-3AD203B41FA5}">
                      <a16:colId xmlns:a16="http://schemas.microsoft.com/office/drawing/2014/main" val="2778227528"/>
                    </a:ext>
                  </a:extLst>
                </a:gridCol>
                <a:gridCol w="882013">
                  <a:extLst>
                    <a:ext uri="{9D8B030D-6E8A-4147-A177-3AD203B41FA5}">
                      <a16:colId xmlns:a16="http://schemas.microsoft.com/office/drawing/2014/main" val="702956320"/>
                    </a:ext>
                  </a:extLst>
                </a:gridCol>
                <a:gridCol w="643632">
                  <a:extLst>
                    <a:ext uri="{9D8B030D-6E8A-4147-A177-3AD203B41FA5}">
                      <a16:colId xmlns:a16="http://schemas.microsoft.com/office/drawing/2014/main" val="3537996988"/>
                    </a:ext>
                  </a:extLst>
                </a:gridCol>
                <a:gridCol w="643632">
                  <a:extLst>
                    <a:ext uri="{9D8B030D-6E8A-4147-A177-3AD203B41FA5}">
                      <a16:colId xmlns:a16="http://schemas.microsoft.com/office/drawing/2014/main" val="4207345821"/>
                    </a:ext>
                  </a:extLst>
                </a:gridCol>
                <a:gridCol w="643632">
                  <a:extLst>
                    <a:ext uri="{9D8B030D-6E8A-4147-A177-3AD203B41FA5}">
                      <a16:colId xmlns:a16="http://schemas.microsoft.com/office/drawing/2014/main" val="3325587860"/>
                    </a:ext>
                  </a:extLst>
                </a:gridCol>
                <a:gridCol w="643632">
                  <a:extLst>
                    <a:ext uri="{9D8B030D-6E8A-4147-A177-3AD203B41FA5}">
                      <a16:colId xmlns:a16="http://schemas.microsoft.com/office/drawing/2014/main" val="1260251397"/>
                    </a:ext>
                  </a:extLst>
                </a:gridCol>
              </a:tblGrid>
              <a:tr h="135404">
                <a:tc gridSpan="3">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Net Cash</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53124229"/>
                  </a:ext>
                </a:extLst>
              </a:tr>
              <a:tr h="135404">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8864364"/>
                  </a:ext>
                </a:extLst>
              </a:tr>
              <a:tr h="135404">
                <a:tc gridSpan="2">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1002985"/>
                  </a:ext>
                </a:extLst>
              </a:tr>
              <a:tr h="135404">
                <a:tc gridSpan="3">
                  <a:txBody>
                    <a:bodyPr/>
                    <a:lstStyle/>
                    <a:p>
                      <a:pPr algn="l" fontAlgn="b"/>
                      <a:r>
                        <a:rPr lang="en-US" sz="900" b="1" i="0" u="none" strike="noStrike" dirty="0">
                          <a:solidFill>
                            <a:srgbClr val="000000"/>
                          </a:solidFill>
                          <a:effectLst/>
                          <a:latin typeface="맑은 고딕" panose="020B0503020000020004" pitchFamily="50" charset="-127"/>
                          <a:ea typeface="맑은 고딕" panose="020B0503020000020004" pitchFamily="50" charset="-127"/>
                        </a:rPr>
                        <a:t>Net Cash</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15,405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15,421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8,606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16,094</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2793250"/>
                  </a:ext>
                </a:extLst>
              </a:tr>
              <a:tr h="135404">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15,405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15,421</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8,606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21,549</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54108033"/>
                  </a:ext>
                </a:extLst>
              </a:tr>
              <a:tr h="135404">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(5,456)</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37985486"/>
                  </a:ext>
                </a:extLst>
              </a:tr>
            </a:tbl>
          </a:graphicData>
        </a:graphic>
      </p:graphicFrame>
      <p:sp>
        <p:nvSpPr>
          <p:cNvPr id="37" name="TextBox 36">
            <a:extLst>
              <a:ext uri="{FF2B5EF4-FFF2-40B4-BE49-F238E27FC236}">
                <a16:creationId xmlns:a16="http://schemas.microsoft.com/office/drawing/2014/main" id="{0B0F5313-5CA3-4825-BFFC-CA4587C22665}"/>
              </a:ext>
            </a:extLst>
          </p:cNvPr>
          <p:cNvSpPr txBox="1"/>
          <p:nvPr/>
        </p:nvSpPr>
        <p:spPr>
          <a:xfrm>
            <a:off x="606958" y="2352960"/>
            <a:ext cx="4156708" cy="3544501"/>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단기차입금</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회사의 </a:t>
            </a:r>
            <a:r>
              <a:rPr lang="en-US" altLang="ko-KR" sz="900" dirty="0">
                <a:solidFill>
                  <a:srgbClr val="000000"/>
                </a:solidFill>
                <a:latin typeface="Arial" panose="020B0604020202020204" pitchFamily="34" charset="0"/>
                <a:ea typeface="맑은 고딕"/>
                <a:cs typeface="Arial" panose="020B0604020202020204" pitchFamily="34" charset="0"/>
              </a:rPr>
              <a:t>2021</a:t>
            </a:r>
            <a:r>
              <a:rPr lang="ko-KR" altLang="en-US" sz="900" dirty="0">
                <a:solidFill>
                  <a:srgbClr val="000000"/>
                </a:solidFill>
                <a:latin typeface="Arial" panose="020B0604020202020204" pitchFamily="34" charset="0"/>
                <a:ea typeface="맑은 고딕"/>
                <a:cs typeface="Arial" panose="020B0604020202020204" pitchFamily="34" charset="0"/>
              </a:rPr>
              <a:t>년말 현재 단기차입금은 다음과 같이 구성됨</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상기 차입금 항목 중 국민은행 대출 </a:t>
            </a:r>
            <a:r>
              <a:rPr lang="en-US" altLang="ko-KR" sz="900" dirty="0">
                <a:solidFill>
                  <a:srgbClr val="000000"/>
                </a:solidFill>
                <a:latin typeface="Arial" panose="020B0604020202020204" pitchFamily="34" charset="0"/>
                <a:ea typeface="맑은 고딕"/>
                <a:cs typeface="Arial" panose="020B0604020202020204" pitchFamily="34" charset="0"/>
              </a:rPr>
              <a:t>40</a:t>
            </a:r>
            <a:r>
              <a:rPr lang="ko-KR" altLang="en-US" sz="900" dirty="0">
                <a:solidFill>
                  <a:srgbClr val="000000"/>
                </a:solidFill>
                <a:latin typeface="Arial" panose="020B0604020202020204" pitchFamily="34" charset="0"/>
                <a:ea typeface="맑은 고딕"/>
                <a:cs typeface="Arial" panose="020B0604020202020204" pitchFamily="34" charset="0"/>
              </a:rPr>
              <a:t>억원에 대해서는 회사 보유 토지 및 건물 합산 </a:t>
            </a:r>
            <a:r>
              <a:rPr lang="en-US" altLang="ko-KR" sz="900" dirty="0">
                <a:solidFill>
                  <a:srgbClr val="000000"/>
                </a:solidFill>
                <a:latin typeface="Arial" panose="020B0604020202020204" pitchFamily="34" charset="0"/>
                <a:ea typeface="맑은 고딕"/>
                <a:cs typeface="Arial" panose="020B0604020202020204" pitchFamily="34" charset="0"/>
              </a:rPr>
              <a:t>72</a:t>
            </a:r>
            <a:r>
              <a:rPr lang="ko-KR" altLang="en-US" sz="900" dirty="0">
                <a:solidFill>
                  <a:srgbClr val="000000"/>
                </a:solidFill>
                <a:latin typeface="Arial" panose="020B0604020202020204" pitchFamily="34" charset="0"/>
                <a:ea typeface="맑은 고딕"/>
                <a:cs typeface="Arial" panose="020B0604020202020204" pitchFamily="34" charset="0"/>
              </a:rPr>
              <a:t>억원의 담보가 설정되어 있으며</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별도의 연대보증인은 존재하지 아니함</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en-US" altLang="ko-KR" sz="900" dirty="0">
                <a:solidFill>
                  <a:srgbClr val="000000"/>
                </a:solidFill>
                <a:latin typeface="Arial" panose="020B0604020202020204" pitchFamily="34" charset="0"/>
                <a:ea typeface="맑은 고딕"/>
                <a:cs typeface="Arial" panose="020B0604020202020204" pitchFamily="34" charset="0"/>
              </a:rPr>
              <a:t>2022</a:t>
            </a:r>
            <a:r>
              <a:rPr lang="ko-KR" altLang="en-US" sz="900" dirty="0">
                <a:solidFill>
                  <a:srgbClr val="000000"/>
                </a:solidFill>
                <a:latin typeface="Arial" panose="020B0604020202020204" pitchFamily="34" charset="0"/>
                <a:ea typeface="맑은 고딕"/>
                <a:cs typeface="Arial" panose="020B0604020202020204" pitchFamily="34" charset="0"/>
              </a:rPr>
              <a:t>년 </a:t>
            </a:r>
            <a:r>
              <a:rPr lang="en-US" altLang="ko-KR" sz="900" dirty="0">
                <a:solidFill>
                  <a:srgbClr val="000000"/>
                </a:solidFill>
                <a:latin typeface="Arial" panose="020B0604020202020204" pitchFamily="34" charset="0"/>
                <a:ea typeface="맑은 고딕"/>
                <a:cs typeface="Arial" panose="020B0604020202020204" pitchFamily="34" charset="0"/>
              </a:rPr>
              <a:t>3</a:t>
            </a:r>
            <a:r>
              <a:rPr lang="ko-KR" altLang="en-US" sz="900" dirty="0">
                <a:solidFill>
                  <a:srgbClr val="000000"/>
                </a:solidFill>
                <a:latin typeface="Arial" panose="020B0604020202020204" pitchFamily="34" charset="0"/>
                <a:ea typeface="맑은 고딕"/>
                <a:cs typeface="Arial" panose="020B0604020202020204" pitchFamily="34" charset="0"/>
              </a:rPr>
              <a:t>월말</a:t>
            </a:r>
            <a:r>
              <a:rPr lang="en-US" altLang="ko-KR" sz="900" dirty="0">
                <a:solidFill>
                  <a:srgbClr val="000000"/>
                </a:solidFill>
                <a:latin typeface="Arial" panose="020B0604020202020204" pitchFamily="34" charset="0"/>
                <a:ea typeface="맑은 고딕"/>
                <a:cs typeface="Arial" panose="020B0604020202020204" pitchFamily="34" charset="0"/>
              </a:rPr>
              <a:t>(3/23) </a:t>
            </a:r>
            <a:r>
              <a:rPr lang="ko-KR" altLang="en-US" sz="900" dirty="0">
                <a:solidFill>
                  <a:srgbClr val="000000"/>
                </a:solidFill>
                <a:latin typeface="Arial" panose="020B0604020202020204" pitchFamily="34" charset="0"/>
                <a:ea typeface="맑은 고딕"/>
                <a:cs typeface="Arial" panose="020B0604020202020204" pitchFamily="34" charset="0"/>
              </a:rPr>
              <a:t>현재 회사의 단기차입금 잔액은 국민은행 대출 </a:t>
            </a:r>
            <a:r>
              <a:rPr lang="en-US" altLang="ko-KR" sz="900" dirty="0">
                <a:solidFill>
                  <a:srgbClr val="000000"/>
                </a:solidFill>
                <a:latin typeface="Arial" panose="020B0604020202020204" pitchFamily="34" charset="0"/>
                <a:ea typeface="맑은 고딕"/>
                <a:cs typeface="Arial" panose="020B0604020202020204" pitchFamily="34" charset="0"/>
              </a:rPr>
              <a:t>40</a:t>
            </a:r>
            <a:r>
              <a:rPr lang="ko-KR" altLang="en-US" sz="900" dirty="0">
                <a:solidFill>
                  <a:srgbClr val="000000"/>
                </a:solidFill>
                <a:latin typeface="Arial" panose="020B0604020202020204" pitchFamily="34" charset="0"/>
                <a:ea typeface="맑은 고딕"/>
                <a:cs typeface="Arial" panose="020B0604020202020204" pitchFamily="34" charset="0"/>
              </a:rPr>
              <a:t>억원으로 구성됨</a:t>
            </a:r>
            <a:endParaRPr lang="en-US" altLang="ko-KR" sz="900" dirty="0">
              <a:solidFill>
                <a:srgbClr val="000000"/>
              </a:solidFill>
              <a:latin typeface="Arial" panose="020B0604020202020204" pitchFamily="34" charset="0"/>
              <a:ea typeface="맑은 고딕"/>
              <a:cs typeface="Arial" panose="020B0604020202020204" pitchFamily="34" charset="0"/>
            </a:endParaRPr>
          </a:p>
        </p:txBody>
      </p:sp>
      <p:sp>
        <p:nvSpPr>
          <p:cNvPr id="44" name="TextBox 43">
            <a:extLst>
              <a:ext uri="{FF2B5EF4-FFF2-40B4-BE49-F238E27FC236}">
                <a16:creationId xmlns:a16="http://schemas.microsoft.com/office/drawing/2014/main" id="{94CDB949-CE4A-4EE9-B5C3-A18802333BA4}"/>
              </a:ext>
            </a:extLst>
          </p:cNvPr>
          <p:cNvSpPr txBox="1"/>
          <p:nvPr/>
        </p:nvSpPr>
        <p:spPr>
          <a:xfrm>
            <a:off x="4816800" y="1411200"/>
            <a:ext cx="4156708" cy="2768025"/>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err="1">
                <a:latin typeface="Arial" panose="020B0604020202020204" pitchFamily="34" charset="0"/>
                <a:cs typeface="Arial" panose="020B0604020202020204" pitchFamily="34" charset="0"/>
              </a:rPr>
              <a:t>현금및현금성자산</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회사</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보유 </a:t>
            </a:r>
            <a:r>
              <a:rPr lang="ko-KR" altLang="en-US" sz="900" dirty="0" err="1">
                <a:solidFill>
                  <a:srgbClr val="000000"/>
                </a:solidFill>
                <a:latin typeface="Arial" panose="020B0604020202020204" pitchFamily="34" charset="0"/>
                <a:ea typeface="맑은 고딕"/>
                <a:cs typeface="Arial" panose="020B0604020202020204" pitchFamily="34" charset="0"/>
              </a:rPr>
              <a:t>현금및현금성자산은</a:t>
            </a:r>
            <a:r>
              <a:rPr lang="ko-KR" altLang="en-US" sz="900" dirty="0">
                <a:solidFill>
                  <a:srgbClr val="000000"/>
                </a:solidFill>
                <a:latin typeface="Arial" panose="020B0604020202020204" pitchFamily="34" charset="0"/>
                <a:ea typeface="맑은 고딕"/>
                <a:cs typeface="Arial" panose="020B0604020202020204" pitchFamily="34" charset="0"/>
              </a:rPr>
              <a:t> 전액 원화예금 및 외화예금에 해당하며</a:t>
            </a:r>
            <a:r>
              <a:rPr lang="en-US" altLang="ko-KR" sz="900" dirty="0">
                <a:solidFill>
                  <a:srgbClr val="000000"/>
                </a:solidFill>
                <a:latin typeface="Arial" panose="020B0604020202020204" pitchFamily="34" charset="0"/>
                <a:ea typeface="맑은 고딕"/>
                <a:cs typeface="Arial" panose="020B0604020202020204" pitchFamily="34" charset="0"/>
              </a:rPr>
              <a:t>, 2021</a:t>
            </a:r>
            <a:r>
              <a:rPr lang="ko-KR" altLang="en-US" sz="900" dirty="0">
                <a:solidFill>
                  <a:srgbClr val="000000"/>
                </a:solidFill>
                <a:latin typeface="Arial" panose="020B0604020202020204" pitchFamily="34" charset="0"/>
                <a:ea typeface="맑은 고딕"/>
                <a:cs typeface="Arial" panose="020B0604020202020204" pitchFamily="34" charset="0"/>
              </a:rPr>
              <a:t>년말 현재 보유 예금 잔액은 다음과 같음</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900"/>
              </a:spcBef>
              <a:buClr>
                <a:srgbClr val="00338D"/>
              </a:buClr>
              <a:buFont typeface="Wingdings" panose="05000000000000000000" pitchFamily="2" charset="2"/>
              <a:buChar char="ü"/>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회사의 매출 및 영업현금흐름은 매년 증가하고 있는 추세이나</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지배주주에게 지급하는 배당금으로 인해 회사의 </a:t>
            </a:r>
            <a:r>
              <a:rPr lang="en-US" altLang="ko-KR" sz="900" dirty="0">
                <a:solidFill>
                  <a:srgbClr val="000000"/>
                </a:solidFill>
                <a:latin typeface="Arial" panose="020B0604020202020204" pitchFamily="34" charset="0"/>
                <a:ea typeface="맑은 고딕"/>
                <a:cs typeface="Arial" panose="020B0604020202020204" pitchFamily="34" charset="0"/>
              </a:rPr>
              <a:t>Net Cash</a:t>
            </a:r>
            <a:r>
              <a:rPr lang="ko-KR" altLang="en-US" sz="900" dirty="0">
                <a:solidFill>
                  <a:srgbClr val="000000"/>
                </a:solidFill>
                <a:latin typeface="Arial" panose="020B0604020202020204" pitchFamily="34" charset="0"/>
                <a:ea typeface="맑은 고딕"/>
                <a:cs typeface="Arial" panose="020B0604020202020204" pitchFamily="34" charset="0"/>
              </a:rPr>
              <a:t>는 매년 약 </a:t>
            </a:r>
            <a:r>
              <a:rPr lang="en-US" altLang="ko-KR" sz="900" dirty="0">
                <a:solidFill>
                  <a:srgbClr val="000000"/>
                </a:solidFill>
                <a:latin typeface="Arial" panose="020B0604020202020204" pitchFamily="34" charset="0"/>
                <a:ea typeface="맑은 고딕"/>
                <a:cs typeface="Arial" panose="020B0604020202020204" pitchFamily="34" charset="0"/>
              </a:rPr>
              <a:t>160</a:t>
            </a:r>
            <a:r>
              <a:rPr lang="ko-KR" altLang="en-US" sz="900" dirty="0">
                <a:solidFill>
                  <a:srgbClr val="000000"/>
                </a:solidFill>
                <a:latin typeface="Arial" panose="020B0604020202020204" pitchFamily="34" charset="0"/>
                <a:ea typeface="맑은 고딕"/>
                <a:cs typeface="Arial" panose="020B0604020202020204" pitchFamily="34" charset="0"/>
              </a:rPr>
              <a:t>억원 전후 수준에서 일정하게 유지되고 있는 모습을 보임</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180975" algn="l"/>
              </a:tabLst>
              <a:defRPr/>
            </a:pPr>
            <a:r>
              <a:rPr lang="en-US" altLang="ko-KR" sz="900" dirty="0">
                <a:solidFill>
                  <a:srgbClr val="000000"/>
                </a:solidFill>
                <a:latin typeface="Arial" panose="020B0604020202020204" pitchFamily="34" charset="0"/>
                <a:ea typeface="맑은 고딕"/>
                <a:cs typeface="Arial" panose="020B0604020202020204" pitchFamily="34" charset="0"/>
              </a:rPr>
              <a:t>2022</a:t>
            </a:r>
            <a:r>
              <a:rPr lang="ko-KR" altLang="en-US" sz="900" dirty="0">
                <a:solidFill>
                  <a:srgbClr val="000000"/>
                </a:solidFill>
                <a:latin typeface="Arial" panose="020B0604020202020204" pitchFamily="34" charset="0"/>
                <a:ea typeface="맑은 고딕"/>
                <a:cs typeface="Arial" panose="020B0604020202020204" pitchFamily="34" charset="0"/>
              </a:rPr>
              <a:t>년 </a:t>
            </a:r>
            <a:r>
              <a:rPr lang="en-US" altLang="ko-KR" sz="900" dirty="0">
                <a:solidFill>
                  <a:srgbClr val="000000"/>
                </a:solidFill>
                <a:latin typeface="Arial" panose="020B0604020202020204" pitchFamily="34" charset="0"/>
                <a:ea typeface="맑은 고딕"/>
                <a:cs typeface="Arial" panose="020B0604020202020204" pitchFamily="34" charset="0"/>
              </a:rPr>
              <a:t>3</a:t>
            </a:r>
            <a:r>
              <a:rPr lang="ko-KR" altLang="en-US" sz="900" dirty="0">
                <a:solidFill>
                  <a:srgbClr val="000000"/>
                </a:solidFill>
                <a:latin typeface="Arial" panose="020B0604020202020204" pitchFamily="34" charset="0"/>
                <a:ea typeface="맑은 고딕"/>
                <a:cs typeface="Arial" panose="020B0604020202020204" pitchFamily="34" charset="0"/>
              </a:rPr>
              <a:t>월말</a:t>
            </a:r>
            <a:r>
              <a:rPr lang="en-US" altLang="ko-KR" sz="900" dirty="0">
                <a:solidFill>
                  <a:srgbClr val="000000"/>
                </a:solidFill>
                <a:latin typeface="Arial" panose="020B0604020202020204" pitchFamily="34" charset="0"/>
                <a:ea typeface="맑은 고딕"/>
                <a:cs typeface="Arial" panose="020B0604020202020204" pitchFamily="34" charset="0"/>
              </a:rPr>
              <a:t>(3/23) </a:t>
            </a:r>
            <a:r>
              <a:rPr lang="ko-KR" altLang="en-US" sz="900" dirty="0">
                <a:solidFill>
                  <a:srgbClr val="000000"/>
                </a:solidFill>
                <a:latin typeface="Arial" panose="020B0604020202020204" pitchFamily="34" charset="0"/>
                <a:ea typeface="맑은 고딕"/>
                <a:cs typeface="Arial" panose="020B0604020202020204" pitchFamily="34" charset="0"/>
              </a:rPr>
              <a:t>현재 회사 보유 예금 잔액은 다음과 같음</a:t>
            </a:r>
            <a:endParaRPr lang="en-US" altLang="ko-KR" sz="9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DF1DE806-0BE3-4C5B-A9B5-4BEE93FBF5F5}"/>
              </a:ext>
            </a:extLst>
          </p:cNvPr>
          <p:cNvSpPr txBox="1"/>
          <p:nvPr/>
        </p:nvSpPr>
        <p:spPr>
          <a:xfrm>
            <a:off x="601199" y="4483656"/>
            <a:ext cx="4002691" cy="369332"/>
          </a:xfrm>
          <a:prstGeom prst="rect">
            <a:avLst/>
          </a:prstGeom>
          <a:noFill/>
        </p:spPr>
        <p:txBody>
          <a:bodyPr wrap="square" lIns="0" tIns="0" rIns="0" bIns="0">
            <a:spAutoFit/>
          </a:bodyPr>
          <a:lstStyle/>
          <a:p>
            <a:r>
              <a:rPr lang="en-US" altLang="ko-KR" sz="800" dirty="0">
                <a:solidFill>
                  <a:srgbClr val="000000"/>
                </a:solidFill>
                <a:latin typeface="Arial" panose="020B0604020202020204" pitchFamily="34" charset="0"/>
                <a:ea typeface="맑은 고딕"/>
                <a:cs typeface="Arial" panose="020B0604020202020204" pitchFamily="34" charset="0"/>
              </a:rPr>
              <a:t>Note 1: </a:t>
            </a:r>
            <a:r>
              <a:rPr lang="ko-KR" altLang="en-US" sz="800" dirty="0">
                <a:solidFill>
                  <a:srgbClr val="000000"/>
                </a:solidFill>
                <a:latin typeface="Arial" panose="020B0604020202020204" pitchFamily="34" charset="0"/>
                <a:ea typeface="맑은 고딕"/>
                <a:cs typeface="Arial" panose="020B0604020202020204" pitchFamily="34" charset="0"/>
              </a:rPr>
              <a:t>회사는 </a:t>
            </a:r>
            <a:r>
              <a:rPr lang="en-US" altLang="ko-KR" sz="800" dirty="0">
                <a:solidFill>
                  <a:srgbClr val="000000"/>
                </a:solidFill>
                <a:latin typeface="Arial" panose="020B0604020202020204" pitchFamily="34" charset="0"/>
                <a:ea typeface="맑은 고딕"/>
                <a:cs typeface="Arial" panose="020B0604020202020204" pitchFamily="34" charset="0"/>
              </a:rPr>
              <a:t>USD, JPY </a:t>
            </a:r>
            <a:r>
              <a:rPr lang="ko-KR" altLang="en-US" sz="800" dirty="0">
                <a:solidFill>
                  <a:srgbClr val="000000"/>
                </a:solidFill>
                <a:latin typeface="Arial" panose="020B0604020202020204" pitchFamily="34" charset="0"/>
                <a:ea typeface="맑은 고딕"/>
                <a:cs typeface="Arial" panose="020B0604020202020204" pitchFamily="34" charset="0"/>
              </a:rPr>
              <a:t>환산 시 </a:t>
            </a:r>
            <a:r>
              <a:rPr lang="en-US" altLang="ko-KR" sz="800" dirty="0">
                <a:solidFill>
                  <a:srgbClr val="000000"/>
                </a:solidFill>
                <a:latin typeface="Arial" panose="020B0604020202020204" pitchFamily="34" charset="0"/>
                <a:ea typeface="맑은 고딕"/>
                <a:cs typeface="Arial" panose="020B0604020202020204" pitchFamily="34" charset="0"/>
              </a:rPr>
              <a:t>2021</a:t>
            </a:r>
            <a:r>
              <a:rPr lang="ko-KR" altLang="en-US" sz="800" dirty="0">
                <a:solidFill>
                  <a:srgbClr val="000000"/>
                </a:solidFill>
                <a:latin typeface="Arial" panose="020B0604020202020204" pitchFamily="34" charset="0"/>
                <a:ea typeface="맑은 고딕"/>
                <a:cs typeface="Arial" panose="020B0604020202020204" pitchFamily="34" charset="0"/>
              </a:rPr>
              <a:t>년 </a:t>
            </a:r>
            <a:r>
              <a:rPr lang="en-US" altLang="ko-KR" sz="800" dirty="0">
                <a:solidFill>
                  <a:srgbClr val="000000"/>
                </a:solidFill>
                <a:latin typeface="Arial" panose="020B0604020202020204" pitchFamily="34" charset="0"/>
                <a:ea typeface="맑은 고딕"/>
                <a:cs typeface="Arial" panose="020B0604020202020204" pitchFamily="34" charset="0"/>
              </a:rPr>
              <a:t>12</a:t>
            </a:r>
            <a:r>
              <a:rPr lang="ko-KR" altLang="en-US" sz="800" dirty="0">
                <a:solidFill>
                  <a:srgbClr val="000000"/>
                </a:solidFill>
                <a:latin typeface="Arial" panose="020B0604020202020204" pitchFamily="34" charset="0"/>
                <a:ea typeface="맑은 고딕"/>
                <a:cs typeface="Arial" panose="020B0604020202020204" pitchFamily="34" charset="0"/>
              </a:rPr>
              <a:t>월 </a:t>
            </a:r>
            <a:r>
              <a:rPr lang="en-US" altLang="ko-KR" sz="800" dirty="0">
                <a:solidFill>
                  <a:srgbClr val="000000"/>
                </a:solidFill>
                <a:latin typeface="Arial" panose="020B0604020202020204" pitchFamily="34" charset="0"/>
                <a:ea typeface="맑은 고딕"/>
                <a:cs typeface="Arial" panose="020B0604020202020204" pitchFamily="34" charset="0"/>
              </a:rPr>
              <a:t>31</a:t>
            </a:r>
            <a:r>
              <a:rPr lang="ko-KR" altLang="en-US" sz="800" dirty="0">
                <a:solidFill>
                  <a:srgbClr val="000000"/>
                </a:solidFill>
                <a:latin typeface="Arial" panose="020B0604020202020204" pitchFamily="34" charset="0"/>
                <a:ea typeface="맑은 고딕"/>
                <a:cs typeface="Arial" panose="020B0604020202020204" pitchFamily="34" charset="0"/>
              </a:rPr>
              <a:t>일 매매기준율 </a:t>
            </a:r>
            <a:r>
              <a:rPr lang="en-US" altLang="ko-KR" sz="800" dirty="0">
                <a:solidFill>
                  <a:srgbClr val="000000"/>
                </a:solidFill>
                <a:latin typeface="Arial" panose="020B0604020202020204" pitchFamily="34" charset="0"/>
                <a:ea typeface="맑은 고딕"/>
                <a:cs typeface="Arial" panose="020B0604020202020204" pitchFamily="34" charset="0"/>
              </a:rPr>
              <a:t>1185.5</a:t>
            </a:r>
            <a:r>
              <a:rPr lang="ko-KR" altLang="en-US" sz="800" dirty="0">
                <a:solidFill>
                  <a:srgbClr val="000000"/>
                </a:solidFill>
                <a:latin typeface="Arial" panose="020B0604020202020204" pitchFamily="34" charset="0"/>
                <a:ea typeface="맑은 고딕"/>
                <a:cs typeface="Arial" panose="020B0604020202020204" pitchFamily="34" charset="0"/>
              </a:rPr>
              <a:t>원</a:t>
            </a:r>
            <a:r>
              <a:rPr lang="en-US" altLang="ko-KR" sz="800" dirty="0">
                <a:solidFill>
                  <a:srgbClr val="000000"/>
                </a:solidFill>
                <a:latin typeface="Arial" panose="020B0604020202020204" pitchFamily="34" charset="0"/>
                <a:ea typeface="맑은 고딕"/>
                <a:cs typeface="Arial" panose="020B0604020202020204" pitchFamily="34" charset="0"/>
              </a:rPr>
              <a:t>, 10.3024</a:t>
            </a:r>
            <a:r>
              <a:rPr lang="ko-KR" altLang="en-US" sz="800" dirty="0">
                <a:solidFill>
                  <a:srgbClr val="000000"/>
                </a:solidFill>
                <a:latin typeface="Arial" panose="020B0604020202020204" pitchFamily="34" charset="0"/>
                <a:ea typeface="맑은 고딕"/>
                <a:cs typeface="Arial" panose="020B0604020202020204" pitchFamily="34" charset="0"/>
              </a:rPr>
              <a:t>원을 적용하였음</a:t>
            </a:r>
            <a:endParaRPr lang="en-US" altLang="ko-KR" sz="800" dirty="0">
              <a:solidFill>
                <a:srgbClr val="000000"/>
              </a:solidFill>
              <a:latin typeface="Arial" panose="020B0604020202020204" pitchFamily="34" charset="0"/>
              <a:ea typeface="맑은 고딕"/>
              <a:cs typeface="Arial" panose="020B0604020202020204" pitchFamily="34" charset="0"/>
            </a:endParaRPr>
          </a:p>
          <a:p>
            <a:r>
              <a:rPr lang="en-US" altLang="ko-KR" sz="800" dirty="0">
                <a:solidFill>
                  <a:srgbClr val="000000"/>
                </a:solidFill>
                <a:latin typeface="Arial" panose="020B0604020202020204" pitchFamily="34" charset="0"/>
                <a:ea typeface="맑은 고딕"/>
                <a:cs typeface="Arial" panose="020B0604020202020204" pitchFamily="34" charset="0"/>
              </a:rPr>
              <a:t>Note 2: L/C </a:t>
            </a:r>
            <a:r>
              <a:rPr lang="ko-KR" altLang="en-US" sz="800" dirty="0">
                <a:solidFill>
                  <a:srgbClr val="000000"/>
                </a:solidFill>
                <a:latin typeface="Arial" panose="020B0604020202020204" pitchFamily="34" charset="0"/>
                <a:ea typeface="맑은 고딕"/>
                <a:cs typeface="Arial" panose="020B0604020202020204" pitchFamily="34" charset="0"/>
              </a:rPr>
              <a:t>실행액은 차입금 잔액에 포함되지 아니함</a:t>
            </a:r>
            <a:endParaRPr lang="ko-KR" altLang="en-US" sz="800" dirty="0"/>
          </a:p>
        </p:txBody>
      </p:sp>
      <p:graphicFrame>
        <p:nvGraphicFramePr>
          <p:cNvPr id="46" name="표 45">
            <a:extLst>
              <a:ext uri="{FF2B5EF4-FFF2-40B4-BE49-F238E27FC236}">
                <a16:creationId xmlns:a16="http://schemas.microsoft.com/office/drawing/2014/main" id="{9FA1D262-D245-4747-8AA8-2DD87638686E}"/>
              </a:ext>
            </a:extLst>
          </p:cNvPr>
          <p:cNvGraphicFramePr>
            <a:graphicFrameLocks noGrp="1"/>
          </p:cNvGraphicFramePr>
          <p:nvPr/>
        </p:nvGraphicFramePr>
        <p:xfrm>
          <a:off x="5111514" y="2056462"/>
          <a:ext cx="3672000" cy="1341120"/>
        </p:xfrm>
        <a:graphic>
          <a:graphicData uri="http://schemas.openxmlformats.org/drawingml/2006/table">
            <a:tbl>
              <a:tblPr/>
              <a:tblGrid>
                <a:gridCol w="504000">
                  <a:extLst>
                    <a:ext uri="{9D8B030D-6E8A-4147-A177-3AD203B41FA5}">
                      <a16:colId xmlns:a16="http://schemas.microsoft.com/office/drawing/2014/main" val="2002599884"/>
                    </a:ext>
                  </a:extLst>
                </a:gridCol>
                <a:gridCol w="756000">
                  <a:extLst>
                    <a:ext uri="{9D8B030D-6E8A-4147-A177-3AD203B41FA5}">
                      <a16:colId xmlns:a16="http://schemas.microsoft.com/office/drawing/2014/main" val="3740053728"/>
                    </a:ext>
                  </a:extLst>
                </a:gridCol>
                <a:gridCol w="612000">
                  <a:extLst>
                    <a:ext uri="{9D8B030D-6E8A-4147-A177-3AD203B41FA5}">
                      <a16:colId xmlns:a16="http://schemas.microsoft.com/office/drawing/2014/main" val="4126369059"/>
                    </a:ext>
                  </a:extLst>
                </a:gridCol>
                <a:gridCol w="1008000">
                  <a:extLst>
                    <a:ext uri="{9D8B030D-6E8A-4147-A177-3AD203B41FA5}">
                      <a16:colId xmlns:a16="http://schemas.microsoft.com/office/drawing/2014/main" val="1498003744"/>
                    </a:ext>
                  </a:extLst>
                </a:gridCol>
                <a:gridCol w="792000">
                  <a:extLst>
                    <a:ext uri="{9D8B030D-6E8A-4147-A177-3AD203B41FA5}">
                      <a16:colId xmlns:a16="http://schemas.microsoft.com/office/drawing/2014/main" val="2832705484"/>
                    </a:ext>
                  </a:extLst>
                </a:gridCol>
              </a:tblGrid>
              <a:tr h="41944">
                <a:tc grid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 정보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계좌 정보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rowSpan="2">
                  <a:txBody>
                    <a:bodyPr/>
                    <a:lstStyle/>
                    <a:p>
                      <a:pPr algn="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584621617"/>
                  </a:ext>
                </a:extLst>
              </a:tr>
              <a:tr h="41944">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예금 종류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계좌번호</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vMerge="1">
                  <a:txBody>
                    <a:bodyPr/>
                    <a:lstStyle/>
                    <a:p>
                      <a:pPr latinLnBrk="1"/>
                      <a:endParaRPr lang="ko-KR" altLang="en-US"/>
                    </a:p>
                  </a:txBody>
                  <a:tcPr/>
                </a:tc>
                <a:extLst>
                  <a:ext uri="{0D108BD9-81ED-4DB2-BD59-A6C34878D82A}">
                    <a16:rowId xmlns:a16="http://schemas.microsoft.com/office/drawing/2014/main" val="166342312"/>
                  </a:ext>
                </a:extLst>
              </a:tr>
              <a:tr h="41944">
                <a:tc rowSpan="2">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테크노마트</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종합금융센터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361437-04-010605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5,252,778,993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61323091"/>
                  </a:ext>
                </a:extLst>
              </a:tr>
              <a:tr h="41944">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361468-11-006536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$13,745,131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2917912"/>
                  </a:ext>
                </a:extLst>
              </a:tr>
              <a:tr h="41944">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양재북지점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1005-503-547669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64992408"/>
                  </a:ext>
                </a:extLst>
              </a:tr>
              <a:tr h="41944">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오창지점</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413-910011-05104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1,609,624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0088749"/>
                  </a:ext>
                </a:extLst>
              </a:tr>
              <a:tr h="41944">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오창금융센터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100-033-567086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23683873"/>
                  </a:ext>
                </a:extLst>
              </a:tr>
              <a:tr h="41944">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구미지점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022-9200-0342-726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21266414"/>
                  </a:ext>
                </a:extLst>
              </a:tr>
              <a:tr h="41944">
                <a:tc gridSpan="4">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원화예금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5,254,390,673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28308447"/>
                  </a:ext>
                </a:extLst>
              </a:tr>
              <a:tr h="41944">
                <a:tc gridSpan="4">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외화예금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$13,745,131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10805877"/>
                  </a:ext>
                </a:extLst>
              </a:tr>
              <a:tr h="0">
                <a:tc gridSpan="4">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r>
                        <a:rPr lang="en-US"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21,549,243,699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43698493"/>
                  </a:ext>
                </a:extLst>
              </a:tr>
            </a:tbl>
          </a:graphicData>
        </a:graphic>
      </p:graphicFrame>
      <p:graphicFrame>
        <p:nvGraphicFramePr>
          <p:cNvPr id="47" name="표 46">
            <a:extLst>
              <a:ext uri="{FF2B5EF4-FFF2-40B4-BE49-F238E27FC236}">
                <a16:creationId xmlns:a16="http://schemas.microsoft.com/office/drawing/2014/main" id="{E94C33F3-2A52-4DAE-B88D-AD14B915C3DE}"/>
              </a:ext>
            </a:extLst>
          </p:cNvPr>
          <p:cNvGraphicFramePr>
            <a:graphicFrameLocks noGrp="1"/>
          </p:cNvGraphicFramePr>
          <p:nvPr/>
        </p:nvGraphicFramePr>
        <p:xfrm>
          <a:off x="5111514" y="4179225"/>
          <a:ext cx="3672000" cy="1828800"/>
        </p:xfrm>
        <a:graphic>
          <a:graphicData uri="http://schemas.openxmlformats.org/drawingml/2006/table">
            <a:tbl>
              <a:tblPr/>
              <a:tblGrid>
                <a:gridCol w="504000">
                  <a:extLst>
                    <a:ext uri="{9D8B030D-6E8A-4147-A177-3AD203B41FA5}">
                      <a16:colId xmlns:a16="http://schemas.microsoft.com/office/drawing/2014/main" val="3444850807"/>
                    </a:ext>
                  </a:extLst>
                </a:gridCol>
                <a:gridCol w="756000">
                  <a:extLst>
                    <a:ext uri="{9D8B030D-6E8A-4147-A177-3AD203B41FA5}">
                      <a16:colId xmlns:a16="http://schemas.microsoft.com/office/drawing/2014/main" val="2332325277"/>
                    </a:ext>
                  </a:extLst>
                </a:gridCol>
                <a:gridCol w="612000">
                  <a:extLst>
                    <a:ext uri="{9D8B030D-6E8A-4147-A177-3AD203B41FA5}">
                      <a16:colId xmlns:a16="http://schemas.microsoft.com/office/drawing/2014/main" val="4133158823"/>
                    </a:ext>
                  </a:extLst>
                </a:gridCol>
                <a:gridCol w="1008000">
                  <a:extLst>
                    <a:ext uri="{9D8B030D-6E8A-4147-A177-3AD203B41FA5}">
                      <a16:colId xmlns:a16="http://schemas.microsoft.com/office/drawing/2014/main" val="3004920365"/>
                    </a:ext>
                  </a:extLst>
                </a:gridCol>
                <a:gridCol w="792000">
                  <a:extLst>
                    <a:ext uri="{9D8B030D-6E8A-4147-A177-3AD203B41FA5}">
                      <a16:colId xmlns:a16="http://schemas.microsoft.com/office/drawing/2014/main" val="1120167387"/>
                    </a:ext>
                  </a:extLst>
                </a:gridCol>
              </a:tblGrid>
              <a:tr h="88837">
                <a:tc grid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 정보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계좌 정보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rowSpan="2">
                  <a:txBody>
                    <a:bodyPr/>
                    <a:lstStyle/>
                    <a:p>
                      <a:pPr algn="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64572128"/>
                  </a:ext>
                </a:extLst>
              </a:tr>
              <a:tr h="88837">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지점</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예금 종류</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계좌번호</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vMerge="1">
                  <a:txBody>
                    <a:bodyPr/>
                    <a:lstStyle/>
                    <a:p>
                      <a:pPr latinLnBrk="1"/>
                      <a:endParaRPr lang="ko-KR" altLang="en-US"/>
                    </a:p>
                  </a:txBody>
                  <a:tcPr/>
                </a:tc>
                <a:extLst>
                  <a:ext uri="{0D108BD9-81ED-4DB2-BD59-A6C34878D82A}">
                    <a16:rowId xmlns:a16="http://schemas.microsoft.com/office/drawing/2014/main" val="1755842337"/>
                  </a:ext>
                </a:extLst>
              </a:tr>
              <a:tr h="88837">
                <a:tc rowSpan="6">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6">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테크노마트</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종합금융센터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361437-04-010605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9,085,961,102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96186389"/>
                  </a:ext>
                </a:extLst>
              </a:tr>
              <a:tr h="888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스크랩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361437-04-010704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185,383,465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1934641"/>
                  </a:ext>
                </a:extLst>
              </a:tr>
              <a:tr h="888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361468-11-006536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$11,131,539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9507306"/>
                  </a:ext>
                </a:extLst>
              </a:tr>
              <a:tr h="888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361415-235608001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0085749"/>
                  </a:ext>
                </a:extLst>
              </a:tr>
              <a:tr h="888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361415-235608002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21633417"/>
                  </a:ext>
                </a:extLst>
              </a:tr>
              <a:tr h="8883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361415-235608003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22977919"/>
                  </a:ext>
                </a:extLst>
              </a:tr>
              <a:tr h="88837">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양재북지점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1005-503-547669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70193795"/>
                  </a:ext>
                </a:extLst>
              </a:tr>
              <a:tr h="88837">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오창지점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413-910011-05104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612,430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2336547"/>
                  </a:ext>
                </a:extLst>
              </a:tr>
              <a:tr h="88837">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오창금융센터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100-033-567086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5457027"/>
                  </a:ext>
                </a:extLst>
              </a:tr>
              <a:tr h="88837">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구미지점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보통예금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022-9200-0342-726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67419523"/>
                  </a:ext>
                </a:extLst>
              </a:tr>
              <a:tr h="88837">
                <a:tc gridSpan="4">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원화예금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19,271,959,947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46512596"/>
                  </a:ext>
                </a:extLst>
              </a:tr>
              <a:tr h="88837">
                <a:tc gridSpan="4">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외화예금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$11,131,539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46500997"/>
                  </a:ext>
                </a:extLst>
              </a:tr>
              <a:tr h="88837">
                <a:tc gridSpan="4">
                  <a:txBody>
                    <a:bodyPr/>
                    <a:lstStyle/>
                    <a:p>
                      <a:pPr algn="ctr"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r>
                        <a:rPr lang="en-US" sz="8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32,868,021,661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43586403"/>
                  </a:ext>
                </a:extLst>
              </a:tr>
            </a:tbl>
          </a:graphicData>
        </a:graphic>
      </p:graphicFrame>
      <p:sp>
        <p:nvSpPr>
          <p:cNvPr id="48" name="TextBox 47">
            <a:extLst>
              <a:ext uri="{FF2B5EF4-FFF2-40B4-BE49-F238E27FC236}">
                <a16:creationId xmlns:a16="http://schemas.microsoft.com/office/drawing/2014/main" id="{7F09D98C-9392-41C6-8A4E-7C9F8B3E5C8C}"/>
              </a:ext>
            </a:extLst>
          </p:cNvPr>
          <p:cNvSpPr txBox="1"/>
          <p:nvPr/>
        </p:nvSpPr>
        <p:spPr>
          <a:xfrm>
            <a:off x="5111514" y="6024803"/>
            <a:ext cx="3712702" cy="123111"/>
          </a:xfrm>
          <a:prstGeom prst="rect">
            <a:avLst/>
          </a:prstGeom>
          <a:noFill/>
        </p:spPr>
        <p:txBody>
          <a:bodyPr wrap="square" lIns="0" tIns="0" rIns="0" bIns="0">
            <a:spAutoFit/>
          </a:bodyPr>
          <a:lstStyle/>
          <a:p>
            <a:r>
              <a:rPr lang="en-US" altLang="ko-KR" sz="800" dirty="0">
                <a:solidFill>
                  <a:srgbClr val="000000"/>
                </a:solidFill>
                <a:latin typeface="Arial" panose="020B0604020202020204" pitchFamily="34" charset="0"/>
                <a:ea typeface="맑은 고딕"/>
                <a:cs typeface="Arial" panose="020B0604020202020204" pitchFamily="34" charset="0"/>
              </a:rPr>
              <a:t>Note 3: </a:t>
            </a:r>
            <a:r>
              <a:rPr lang="ko-KR" altLang="en-US" sz="800" dirty="0">
                <a:solidFill>
                  <a:srgbClr val="000000"/>
                </a:solidFill>
                <a:latin typeface="Arial" panose="020B0604020202020204" pitchFamily="34" charset="0"/>
                <a:ea typeface="맑은 고딕"/>
                <a:cs typeface="Arial" panose="020B0604020202020204" pitchFamily="34" charset="0"/>
              </a:rPr>
              <a:t>회사는 </a:t>
            </a:r>
            <a:r>
              <a:rPr lang="en-US" altLang="ko-KR" sz="800" dirty="0">
                <a:solidFill>
                  <a:srgbClr val="000000"/>
                </a:solidFill>
                <a:latin typeface="Arial" panose="020B0604020202020204" pitchFamily="34" charset="0"/>
                <a:ea typeface="맑은 고딕"/>
                <a:cs typeface="Arial" panose="020B0604020202020204" pitchFamily="34" charset="0"/>
              </a:rPr>
              <a:t>USD </a:t>
            </a:r>
            <a:r>
              <a:rPr lang="ko-KR" altLang="en-US" sz="800" dirty="0">
                <a:solidFill>
                  <a:srgbClr val="000000"/>
                </a:solidFill>
                <a:latin typeface="Arial" panose="020B0604020202020204" pitchFamily="34" charset="0"/>
                <a:ea typeface="맑은 고딕"/>
                <a:cs typeface="Arial" panose="020B0604020202020204" pitchFamily="34" charset="0"/>
              </a:rPr>
              <a:t>환산 시 </a:t>
            </a:r>
            <a:r>
              <a:rPr lang="en-US" altLang="ko-KR" sz="800" dirty="0">
                <a:solidFill>
                  <a:srgbClr val="000000"/>
                </a:solidFill>
                <a:latin typeface="Arial" panose="020B0604020202020204" pitchFamily="34" charset="0"/>
                <a:ea typeface="맑은 고딕"/>
                <a:cs typeface="Arial" panose="020B0604020202020204" pitchFamily="34" charset="0"/>
              </a:rPr>
              <a:t>2021</a:t>
            </a:r>
            <a:r>
              <a:rPr lang="ko-KR" altLang="en-US" sz="800" dirty="0">
                <a:solidFill>
                  <a:srgbClr val="000000"/>
                </a:solidFill>
                <a:latin typeface="Arial" panose="020B0604020202020204" pitchFamily="34" charset="0"/>
                <a:ea typeface="맑은 고딕"/>
                <a:cs typeface="Arial" panose="020B0604020202020204" pitchFamily="34" charset="0"/>
              </a:rPr>
              <a:t>년 </a:t>
            </a:r>
            <a:r>
              <a:rPr lang="en-US" altLang="ko-KR" sz="800" dirty="0">
                <a:solidFill>
                  <a:srgbClr val="000000"/>
                </a:solidFill>
                <a:latin typeface="Arial" panose="020B0604020202020204" pitchFamily="34" charset="0"/>
                <a:ea typeface="맑은 고딕"/>
                <a:cs typeface="Arial" panose="020B0604020202020204" pitchFamily="34" charset="0"/>
              </a:rPr>
              <a:t>3</a:t>
            </a:r>
            <a:r>
              <a:rPr lang="ko-KR" altLang="en-US" sz="800" dirty="0">
                <a:solidFill>
                  <a:srgbClr val="000000"/>
                </a:solidFill>
                <a:latin typeface="Arial" panose="020B0604020202020204" pitchFamily="34" charset="0"/>
                <a:ea typeface="맑은 고딕"/>
                <a:cs typeface="Arial" panose="020B0604020202020204" pitchFamily="34" charset="0"/>
              </a:rPr>
              <a:t>월 </a:t>
            </a:r>
            <a:r>
              <a:rPr lang="en-US" altLang="ko-KR" sz="800" dirty="0">
                <a:solidFill>
                  <a:srgbClr val="000000"/>
                </a:solidFill>
                <a:latin typeface="Arial" panose="020B0604020202020204" pitchFamily="34" charset="0"/>
                <a:ea typeface="맑은 고딕"/>
                <a:cs typeface="Arial" panose="020B0604020202020204" pitchFamily="34" charset="0"/>
              </a:rPr>
              <a:t>23</a:t>
            </a:r>
            <a:r>
              <a:rPr lang="ko-KR" altLang="en-US" sz="800" dirty="0">
                <a:solidFill>
                  <a:srgbClr val="000000"/>
                </a:solidFill>
                <a:latin typeface="Arial" panose="020B0604020202020204" pitchFamily="34" charset="0"/>
                <a:ea typeface="맑은 고딕"/>
                <a:cs typeface="Arial" panose="020B0604020202020204" pitchFamily="34" charset="0"/>
              </a:rPr>
              <a:t>일 매매기준율 </a:t>
            </a:r>
            <a:r>
              <a:rPr lang="en-US" altLang="ko-KR" sz="800" dirty="0">
                <a:solidFill>
                  <a:srgbClr val="000000"/>
                </a:solidFill>
                <a:latin typeface="Arial" panose="020B0604020202020204" pitchFamily="34" charset="0"/>
                <a:ea typeface="맑은 고딕"/>
                <a:cs typeface="Arial" panose="020B0604020202020204" pitchFamily="34" charset="0"/>
              </a:rPr>
              <a:t>1221.4</a:t>
            </a:r>
            <a:r>
              <a:rPr lang="ko-KR" altLang="en-US" sz="800" dirty="0">
                <a:solidFill>
                  <a:srgbClr val="000000"/>
                </a:solidFill>
                <a:latin typeface="Arial" panose="020B0604020202020204" pitchFamily="34" charset="0"/>
                <a:ea typeface="맑은 고딕"/>
                <a:cs typeface="Arial" panose="020B0604020202020204" pitchFamily="34" charset="0"/>
              </a:rPr>
              <a:t>원을 적용하였음</a:t>
            </a:r>
            <a:endParaRPr lang="ko-KR" altLang="en-US" sz="800" dirty="0"/>
          </a:p>
        </p:txBody>
      </p:sp>
      <p:graphicFrame>
        <p:nvGraphicFramePr>
          <p:cNvPr id="8" name="표 7">
            <a:extLst>
              <a:ext uri="{FF2B5EF4-FFF2-40B4-BE49-F238E27FC236}">
                <a16:creationId xmlns:a16="http://schemas.microsoft.com/office/drawing/2014/main" id="{285123AD-80B2-411E-92DC-235A1239784B}"/>
              </a:ext>
            </a:extLst>
          </p:cNvPr>
          <p:cNvGraphicFramePr>
            <a:graphicFrameLocks noGrp="1"/>
          </p:cNvGraphicFramePr>
          <p:nvPr>
            <p:extLst>
              <p:ext uri="{D42A27DB-BD31-4B8C-83A1-F6EECF244321}">
                <p14:modId xmlns:p14="http://schemas.microsoft.com/office/powerpoint/2010/main" val="637041032"/>
              </p:ext>
            </p:extLst>
          </p:nvPr>
        </p:nvGraphicFramePr>
        <p:xfrm>
          <a:off x="601200" y="2863270"/>
          <a:ext cx="4002692" cy="1591200"/>
        </p:xfrm>
        <a:graphic>
          <a:graphicData uri="http://schemas.openxmlformats.org/drawingml/2006/table">
            <a:tbl>
              <a:tblPr/>
              <a:tblGrid>
                <a:gridCol w="432000">
                  <a:extLst>
                    <a:ext uri="{9D8B030D-6E8A-4147-A177-3AD203B41FA5}">
                      <a16:colId xmlns:a16="http://schemas.microsoft.com/office/drawing/2014/main" val="1592555148"/>
                    </a:ext>
                  </a:extLst>
                </a:gridCol>
                <a:gridCol w="1126513">
                  <a:extLst>
                    <a:ext uri="{9D8B030D-6E8A-4147-A177-3AD203B41FA5}">
                      <a16:colId xmlns:a16="http://schemas.microsoft.com/office/drawing/2014/main" val="1310809037"/>
                    </a:ext>
                  </a:extLst>
                </a:gridCol>
                <a:gridCol w="528054">
                  <a:extLst>
                    <a:ext uri="{9D8B030D-6E8A-4147-A177-3AD203B41FA5}">
                      <a16:colId xmlns:a16="http://schemas.microsoft.com/office/drawing/2014/main" val="3133230796"/>
                    </a:ext>
                  </a:extLst>
                </a:gridCol>
                <a:gridCol w="528054">
                  <a:extLst>
                    <a:ext uri="{9D8B030D-6E8A-4147-A177-3AD203B41FA5}">
                      <a16:colId xmlns:a16="http://schemas.microsoft.com/office/drawing/2014/main" val="3899546567"/>
                    </a:ext>
                  </a:extLst>
                </a:gridCol>
                <a:gridCol w="704071">
                  <a:extLst>
                    <a:ext uri="{9D8B030D-6E8A-4147-A177-3AD203B41FA5}">
                      <a16:colId xmlns:a16="http://schemas.microsoft.com/office/drawing/2014/main" val="1505245438"/>
                    </a:ext>
                  </a:extLst>
                </a:gridCol>
                <a:gridCol w="684000">
                  <a:extLst>
                    <a:ext uri="{9D8B030D-6E8A-4147-A177-3AD203B41FA5}">
                      <a16:colId xmlns:a16="http://schemas.microsoft.com/office/drawing/2014/main" val="4276250675"/>
                    </a:ext>
                  </a:extLst>
                </a:gridCol>
              </a:tblGrid>
              <a:tr h="122400">
                <a:tc rowSpan="2">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3">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대출 정보</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algn="r" fontAlgn="ct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 ¥)</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834114366"/>
                  </a:ext>
                </a:extLst>
              </a:tr>
              <a:tr h="122400">
                <a:tc vMerge="1">
                  <a:txBody>
                    <a:bodyPr/>
                    <a:lstStyle/>
                    <a:p>
                      <a:pPr algn="ctr"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상품명</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약정일</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약정 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실행 금액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95665450"/>
                  </a:ext>
                </a:extLst>
              </a:tr>
              <a:tr h="122400">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산업운영자금대출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2020-09-03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2022-09-03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495543"/>
                  </a:ext>
                </a:extLst>
              </a:tr>
              <a:tr h="122400">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하나은행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운전자금</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통장대출</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2020-09-18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2022-09-18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3543964"/>
                  </a:ext>
                </a:extLst>
              </a:tr>
              <a:tr h="122400">
                <a:tc rowSpan="2">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 </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리볼빙</a:t>
                      </a: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한도대출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2021-08-30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2022-08-30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61973710"/>
                  </a:ext>
                </a:extLst>
              </a:tr>
              <a:tr h="122400">
                <a:tc vMerge="1">
                  <a:txBody>
                    <a:bodyPr/>
                    <a:lstStyle/>
                    <a:p>
                      <a:pPr latinLnBrk="1"/>
                      <a:endParaRPr lang="ko-KR" altLang="en-US"/>
                    </a:p>
                  </a:txBody>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동행수출 매입외환</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2021-08-30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2022-08-30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5606047"/>
                  </a:ext>
                </a:extLst>
              </a:tr>
              <a:tr h="122400">
                <a:tc rowSpan="5">
                  <a:txBody>
                    <a:bodyPr/>
                    <a:lstStyle/>
                    <a:p>
                      <a:pPr algn="ctr"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ONE KB </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 우대대출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72588939"/>
                  </a:ext>
                </a:extLst>
              </a:tr>
              <a:tr h="122400">
                <a:tc vMerge="1">
                  <a:txBody>
                    <a:bodyPr/>
                    <a:lstStyle/>
                    <a:p>
                      <a:pPr latinLnBrk="1"/>
                      <a:endParaRPr lang="ko-KR" altLang="en-US"/>
                    </a:p>
                  </a:txBody>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KB </a:t>
                      </a: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소재부품기업우대대출</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0489825"/>
                  </a:ext>
                </a:extLst>
              </a:tr>
              <a:tr h="122400">
                <a:tc vMerge="1">
                  <a:txBody>
                    <a:bodyPr/>
                    <a:lstStyle/>
                    <a:p>
                      <a:pPr latinLnBrk="1"/>
                      <a:endParaRPr lang="ko-KR" altLang="en-US"/>
                    </a:p>
                  </a:txBody>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일람불외화지급보증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2018-12-04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2022-12-03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$288,839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75858281"/>
                  </a:ext>
                </a:extLst>
              </a:tr>
              <a:tr h="122400">
                <a:tc vMerge="1">
                  <a:txBody>
                    <a:bodyPr/>
                    <a:lstStyle/>
                    <a:p>
                      <a:pPr latinLnBrk="1"/>
                      <a:endParaRPr lang="ko-KR" altLang="en-US"/>
                    </a:p>
                  </a:txBody>
                  <a:tcPr/>
                </a:tc>
                <a:tc>
                  <a:txBody>
                    <a:bodyPr/>
                    <a:lstStyle/>
                    <a:p>
                      <a:pPr algn="ctr"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일람불외화지급보증 </a:t>
                      </a: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2021-06-11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2022-06-11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15099738"/>
                  </a:ext>
                </a:extLst>
              </a:tr>
              <a:tr h="122400">
                <a:tc vMerge="1">
                  <a:txBody>
                    <a:bodyPr/>
                    <a:lstStyle/>
                    <a:p>
                      <a:pPr latinLnBrk="1"/>
                      <a:endParaRPr lang="ko-KR" altLang="en-US"/>
                    </a:p>
                  </a:txBody>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DP_DA_</a:t>
                      </a: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수출환어음매입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2021-05-17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2022-04-30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$1,227,875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26941092"/>
                  </a:ext>
                </a:extLst>
              </a:tr>
              <a:tr h="122400">
                <a:tc gridSpan="4">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실행금액 계</a:t>
                      </a:r>
                      <a:r>
                        <a:rPr lang="en-US" altLang="ko-KR" sz="7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7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21,938,742,360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6,430,631,807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2097197"/>
                  </a:ext>
                </a:extLst>
              </a:tr>
              <a:tr h="122400">
                <a:tc gridSpan="5">
                  <a:txBody>
                    <a:bodyPr/>
                    <a:lstStyle/>
                    <a:p>
                      <a:pPr algn="l" fontAlgn="b"/>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계</a:t>
                      </a:r>
                      <a:r>
                        <a:rPr lang="en-US" altLang="ko-KR" sz="7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endParaRPr lang="ko-KR" altLang="en-US" sz="7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5,455,645,813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5158980"/>
                  </a:ext>
                </a:extLst>
              </a:tr>
            </a:tbl>
          </a:graphicData>
        </a:graphic>
      </p:graphicFrame>
      <p:sp>
        <p:nvSpPr>
          <p:cNvPr id="13" name="직사각형 119">
            <a:extLst>
              <a:ext uri="{FF2B5EF4-FFF2-40B4-BE49-F238E27FC236}">
                <a16:creationId xmlns:a16="http://schemas.microsoft.com/office/drawing/2014/main" id="{72993E7F-A87A-41D0-A1C2-EBE1E0E8F8C3}"/>
              </a:ext>
            </a:extLst>
          </p:cNvPr>
          <p:cNvSpPr/>
          <p:nvPr/>
        </p:nvSpPr>
        <p:spPr bwMode="auto">
          <a:xfrm>
            <a:off x="6598349" y="610361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4" name="직사각형 119">
            <a:extLst>
              <a:ext uri="{FF2B5EF4-FFF2-40B4-BE49-F238E27FC236}">
                <a16:creationId xmlns:a16="http://schemas.microsoft.com/office/drawing/2014/main" id="{D0CBDFAC-E214-4F05-9DB2-2DBC3172F289}"/>
              </a:ext>
            </a:extLst>
          </p:cNvPr>
          <p:cNvSpPr/>
          <p:nvPr/>
        </p:nvSpPr>
        <p:spPr bwMode="auto">
          <a:xfrm>
            <a:off x="6598349" y="186452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5" name="직사각형 119">
            <a:extLst>
              <a:ext uri="{FF2B5EF4-FFF2-40B4-BE49-F238E27FC236}">
                <a16:creationId xmlns:a16="http://schemas.microsoft.com/office/drawing/2014/main" id="{C501FF94-9F57-48DB-A1F4-7F0D7CFB7F78}"/>
              </a:ext>
            </a:extLst>
          </p:cNvPr>
          <p:cNvSpPr/>
          <p:nvPr/>
        </p:nvSpPr>
        <p:spPr bwMode="auto">
          <a:xfrm>
            <a:off x="2353334" y="133269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6" name="직사각형 119">
            <a:extLst>
              <a:ext uri="{FF2B5EF4-FFF2-40B4-BE49-F238E27FC236}">
                <a16:creationId xmlns:a16="http://schemas.microsoft.com/office/drawing/2014/main" id="{9219CF76-8F5A-4C28-B27A-4C8B73AD7CF8}"/>
              </a:ext>
            </a:extLst>
          </p:cNvPr>
          <p:cNvSpPr/>
          <p:nvPr/>
        </p:nvSpPr>
        <p:spPr bwMode="auto">
          <a:xfrm>
            <a:off x="2353334" y="476635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11462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Working Capital (1/5)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Net Working Capital</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ko-KR" altLang="en-US" sz="900" dirty="0">
                <a:solidFill>
                  <a:srgbClr val="000000"/>
                </a:solidFill>
                <a:latin typeface="Arial" panose="020B0604020202020204" pitchFamily="34" charset="0"/>
                <a:ea typeface="맑은 고딕"/>
                <a:cs typeface="Arial" panose="020B0604020202020204" pitchFamily="34" charset="0"/>
              </a:rPr>
              <a:t>회사의 회수</a:t>
            </a:r>
            <a:r>
              <a:rPr lang="en-US" altLang="ko-KR" sz="900" dirty="0">
                <a:solidFill>
                  <a:srgbClr val="000000"/>
                </a:solidFill>
                <a:latin typeface="Arial" panose="020B0604020202020204" pitchFamily="34" charset="0"/>
                <a:ea typeface="맑은 고딕"/>
                <a:cs typeface="Arial" panose="020B0604020202020204" pitchFamily="34" charset="0"/>
              </a:rPr>
              <a:t>/</a:t>
            </a:r>
            <a:r>
              <a:rPr lang="ko-KR" altLang="en-US" sz="900" dirty="0">
                <a:solidFill>
                  <a:srgbClr val="000000"/>
                </a:solidFill>
                <a:latin typeface="Arial" panose="020B0604020202020204" pitchFamily="34" charset="0"/>
                <a:ea typeface="맑은 고딕"/>
                <a:cs typeface="Arial" panose="020B0604020202020204" pitchFamily="34" charset="0"/>
              </a:rPr>
              <a:t>지급조건의 차이로 인해 회사의 매출 증가에 따라 </a:t>
            </a:r>
            <a:r>
              <a:rPr lang="en-US" altLang="ko-KR" sz="900" dirty="0">
                <a:solidFill>
                  <a:srgbClr val="000000"/>
                </a:solidFill>
                <a:latin typeface="Arial" panose="020B0604020202020204" pitchFamily="34" charset="0"/>
                <a:ea typeface="맑은 고딕"/>
                <a:cs typeface="Arial" panose="020B0604020202020204" pitchFamily="34" charset="0"/>
              </a:rPr>
              <a:t>NWC</a:t>
            </a:r>
            <a:r>
              <a:rPr lang="ko-KR" altLang="en-US" sz="900" dirty="0">
                <a:solidFill>
                  <a:srgbClr val="000000"/>
                </a:solidFill>
                <a:latin typeface="Arial" panose="020B0604020202020204" pitchFamily="34" charset="0"/>
                <a:ea typeface="맑은 고딕"/>
                <a:cs typeface="Arial" panose="020B0604020202020204" pitchFamily="34" charset="0"/>
              </a:rPr>
              <a:t>가 증가하는 구조임</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매출채권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latin typeface="Arial" panose="020B0604020202020204" pitchFamily="34" charset="0"/>
                <a:cs typeface="Arial" panose="020B0604020202020204" pitchFamily="34" charset="0"/>
              </a:rPr>
              <a:t>회사는 매출채권을 원화매출채권과 외화매출채권으로 분리하여 인식하고 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latin typeface="Arial" panose="020B0604020202020204" pitchFamily="34" charset="0"/>
                <a:cs typeface="Arial" panose="020B0604020202020204" pitchFamily="34" charset="0"/>
              </a:rPr>
              <a:t>해당 분류기준은 회사의 고객사 국적의 국내</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외 여부에 따른 것이며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최종 </a:t>
            </a:r>
            <a:r>
              <a:rPr lang="en-US" altLang="ko-KR" sz="900" dirty="0">
                <a:latin typeface="Arial" panose="020B0604020202020204" pitchFamily="34" charset="0"/>
                <a:cs typeface="Arial" panose="020B0604020202020204" pitchFamily="34" charset="0"/>
              </a:rPr>
              <a:t>Set</a:t>
            </a:r>
            <a:r>
              <a:rPr lang="ko-KR" altLang="en-US" sz="900" dirty="0">
                <a:latin typeface="Arial" panose="020B0604020202020204" pitchFamily="34" charset="0"/>
                <a:cs typeface="Arial" panose="020B0604020202020204" pitchFamily="34" charset="0"/>
              </a:rPr>
              <a:t>사의 국적과는 무관함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latin typeface="Arial" panose="020B0604020202020204" pitchFamily="34" charset="0"/>
                <a:cs typeface="Arial" panose="020B0604020202020204" pitchFamily="34" charset="0"/>
              </a:rPr>
              <a:t>원화</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외화매출채권 모두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이후 채권 잔액의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만큼의 대손충당금을 설정하고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회사에 따르면 과거 실제 매출채권의 회수가능성에 </a:t>
            </a:r>
            <a:r>
              <a:rPr lang="en-US" altLang="ko-KR" sz="900" dirty="0">
                <a:latin typeface="Arial" panose="020B0604020202020204" pitchFamily="34" charset="0"/>
                <a:cs typeface="Arial" panose="020B0604020202020204" pitchFamily="34" charset="0"/>
              </a:rPr>
              <a:t>issue</a:t>
            </a:r>
            <a:r>
              <a:rPr lang="ko-KR" altLang="en-US" sz="900" dirty="0">
                <a:latin typeface="Arial" panose="020B0604020202020204" pitchFamily="34" charset="0"/>
                <a:cs typeface="Arial" panose="020B0604020202020204" pitchFamily="34" charset="0"/>
              </a:rPr>
              <a:t>가 존재하여 개별법으로 대손을 설정한 경험은 없음 </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재고자산</a:t>
            </a:r>
            <a:endParaRPr lang="en-US" altLang="ko-KR" sz="900" b="1" u="sng" dirty="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latin typeface="Arial" panose="020B0604020202020204" pitchFamily="34" charset="0"/>
                <a:cs typeface="Arial" panose="020B0604020202020204" pitchFamily="34" charset="0"/>
              </a:rPr>
              <a:t>회사 보유 원재료 재고자산은 매년 증가하고 있는 추세이며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회사에 따르면</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이는 </a:t>
            </a:r>
            <a:r>
              <a:rPr lang="en-US" altLang="ko-KR" sz="900" dirty="0">
                <a:latin typeface="Arial" panose="020B0604020202020204" pitchFamily="34" charset="0"/>
                <a:cs typeface="Arial" panose="020B0604020202020204" pitchFamily="34" charset="0"/>
              </a:rPr>
              <a:t>Covid-19</a:t>
            </a:r>
            <a:r>
              <a:rPr lang="ko-KR" altLang="en-US" sz="900" dirty="0">
                <a:latin typeface="Arial" panose="020B0604020202020204" pitchFamily="34" charset="0"/>
                <a:cs typeface="Arial" panose="020B0604020202020204" pitchFamily="34" charset="0"/>
              </a:rPr>
              <a:t>의 영향으로 인한 공급난을 대비하기 위한 안전재고 확보 측면에서 기인함</a:t>
            </a:r>
            <a:endParaRPr lang="en-US" altLang="ko-KR" sz="900"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매입채무</a:t>
            </a:r>
            <a:endParaRPr lang="en-US" altLang="ko-KR" sz="900" b="1" u="sng" dirty="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t>회사의 제품 생산에 필요한 원재료인 </a:t>
            </a:r>
            <a:r>
              <a:rPr lang="ko-KR" altLang="en-US" sz="900" dirty="0" err="1"/>
              <a:t>동박</a:t>
            </a:r>
            <a:r>
              <a:rPr lang="en-US" altLang="ko-KR" sz="900" dirty="0"/>
              <a:t>, PAA</a:t>
            </a:r>
            <a:r>
              <a:rPr lang="ko-KR" altLang="en-US" sz="900" dirty="0"/>
              <a:t>의 매입 과정에서 발생하는 금액이며</a:t>
            </a:r>
            <a:r>
              <a:rPr lang="en-US" altLang="ko-KR" sz="900" dirty="0"/>
              <a:t>, </a:t>
            </a:r>
            <a:r>
              <a:rPr lang="ko-KR" altLang="en-US" sz="900" dirty="0"/>
              <a:t>회사의 원재료 매입액 상승에 따라 늘어나고 있는 추세이나 대금 지급 정책을 현금 결제로 적용하는 경우가 존재하여 절대적인 규모가 작게 나타남</a:t>
            </a:r>
            <a:endParaRPr lang="en-US" altLang="ko-KR" sz="900" dirty="0"/>
          </a:p>
          <a:p>
            <a:pPr marL="360000" indent="-180975" latinLnBrk="1">
              <a:lnSpc>
                <a:spcPts val="1200"/>
              </a:lnSpc>
              <a:buClr>
                <a:srgbClr val="00338D"/>
              </a:buClr>
              <a:buFont typeface="Wingdings" panose="05000000000000000000" pitchFamily="2" charset="2"/>
              <a:buChar char="Ø"/>
              <a:tabLst>
                <a:tab pos="266700" algn="l"/>
              </a:tabLst>
              <a:defRPr/>
            </a:pPr>
            <a:endParaRPr lang="en-US" altLang="ko-KR" sz="900" b="1" u="sng" dirty="0">
              <a:latin typeface="Arial" panose="020B0604020202020204" pitchFamily="34" charset="0"/>
              <a:cs typeface="Arial" panose="020B0604020202020204" pitchFamily="34" charset="0"/>
            </a:endParaRPr>
          </a:p>
          <a:p>
            <a:pPr marL="180975" indent="-180975" latinLnBrk="1">
              <a:lnSpc>
                <a:spcPts val="1200"/>
              </a:lnSpc>
              <a:buClr>
                <a:srgbClr val="00338D"/>
              </a:buClr>
              <a:buFont typeface="Arial" panose="020B0604020202020204" pitchFamily="34" charset="0"/>
              <a:buChar char="•"/>
              <a:tabLst>
                <a:tab pos="180975" algn="l"/>
              </a:tabLst>
              <a:defRPr/>
            </a:pPr>
            <a:r>
              <a:rPr lang="ko-KR" altLang="en-US" sz="900" b="1" u="sng" dirty="0">
                <a:latin typeface="Arial" panose="020B0604020202020204" pitchFamily="34" charset="0"/>
                <a:cs typeface="Arial" panose="020B0604020202020204" pitchFamily="34" charset="0"/>
              </a:rPr>
              <a:t>선급금</a:t>
            </a:r>
            <a:endParaRPr lang="en-US" altLang="ko-KR" sz="900" b="1" u="sng" dirty="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Ø"/>
              <a:tabLst>
                <a:tab pos="266700" algn="l"/>
              </a:tabLst>
              <a:defRPr/>
            </a:pPr>
            <a:r>
              <a:rPr lang="ko-KR" altLang="en-US" sz="900" dirty="0">
                <a:latin typeface="Arial" panose="020B0604020202020204" pitchFamily="34" charset="0"/>
                <a:cs typeface="Arial" panose="020B0604020202020204" pitchFamily="34" charset="0"/>
              </a:rPr>
              <a:t>원재료 공급업체로부터 재고자산을 확보하기 위하여 대금을 먼저 지급함에 따라 발생하는 계정임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운전자본에는 매출채권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재고자산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매입채무</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선급금 등이 존재하며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매출채권 회전일수 대비 매입채무 회전일수가 작게 나타나는 회사의 특성상 매출 증가에 따라 순운전자본의 규모는 증가하는 추세임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62969D86-2193-4267-954C-DCB3E8A75883}"/>
              </a:ext>
            </a:extLst>
          </p:cNvPr>
          <p:cNvGraphicFramePr>
            <a:graphicFrameLocks noGrp="1"/>
          </p:cNvGraphicFramePr>
          <p:nvPr/>
        </p:nvGraphicFramePr>
        <p:xfrm>
          <a:off x="601200" y="1530000"/>
          <a:ext cx="3979940" cy="2895600"/>
        </p:xfrm>
        <a:graphic>
          <a:graphicData uri="http://schemas.openxmlformats.org/drawingml/2006/table">
            <a:tbl>
              <a:tblPr/>
              <a:tblGrid>
                <a:gridCol w="97400">
                  <a:extLst>
                    <a:ext uri="{9D8B030D-6E8A-4147-A177-3AD203B41FA5}">
                      <a16:colId xmlns:a16="http://schemas.microsoft.com/office/drawing/2014/main" val="1776638328"/>
                    </a:ext>
                  </a:extLst>
                </a:gridCol>
                <a:gridCol w="97400">
                  <a:extLst>
                    <a:ext uri="{9D8B030D-6E8A-4147-A177-3AD203B41FA5}">
                      <a16:colId xmlns:a16="http://schemas.microsoft.com/office/drawing/2014/main" val="2659998493"/>
                    </a:ext>
                  </a:extLst>
                </a:gridCol>
                <a:gridCol w="1069248">
                  <a:extLst>
                    <a:ext uri="{9D8B030D-6E8A-4147-A177-3AD203B41FA5}">
                      <a16:colId xmlns:a16="http://schemas.microsoft.com/office/drawing/2014/main" val="3356283170"/>
                    </a:ext>
                  </a:extLst>
                </a:gridCol>
                <a:gridCol w="678973">
                  <a:extLst>
                    <a:ext uri="{9D8B030D-6E8A-4147-A177-3AD203B41FA5}">
                      <a16:colId xmlns:a16="http://schemas.microsoft.com/office/drawing/2014/main" val="241419185"/>
                    </a:ext>
                  </a:extLst>
                </a:gridCol>
                <a:gridCol w="678973">
                  <a:extLst>
                    <a:ext uri="{9D8B030D-6E8A-4147-A177-3AD203B41FA5}">
                      <a16:colId xmlns:a16="http://schemas.microsoft.com/office/drawing/2014/main" val="2764236571"/>
                    </a:ext>
                  </a:extLst>
                </a:gridCol>
                <a:gridCol w="678973">
                  <a:extLst>
                    <a:ext uri="{9D8B030D-6E8A-4147-A177-3AD203B41FA5}">
                      <a16:colId xmlns:a16="http://schemas.microsoft.com/office/drawing/2014/main" val="1470871512"/>
                    </a:ext>
                  </a:extLst>
                </a:gridCol>
                <a:gridCol w="678973">
                  <a:extLst>
                    <a:ext uri="{9D8B030D-6E8A-4147-A177-3AD203B41FA5}">
                      <a16:colId xmlns:a16="http://schemas.microsoft.com/office/drawing/2014/main" val="1286958599"/>
                    </a:ext>
                  </a:extLst>
                </a:gridCol>
              </a:tblGrid>
              <a:tr h="1524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NAV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00301729"/>
                  </a:ext>
                </a:extLst>
              </a:tr>
              <a:tr h="1524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85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4058640"/>
                  </a:ext>
                </a:extLst>
              </a:tr>
              <a:tr h="152400">
                <a:tc gridSpan="3">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8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7350309"/>
                  </a:ext>
                </a:extLst>
              </a:tr>
              <a:tr h="152400">
                <a:tc gridSpan="3">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Working Capital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60,432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73,794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166,050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43247088"/>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158256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원화매출채권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6,366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39270581"/>
                  </a:ext>
                </a:extLst>
              </a:tr>
              <a:tr h="152400">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원화</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3393555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6,462</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13,243</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13,804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4280997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외화</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6265896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7777042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원재료재고자산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8,195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12,488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9099391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평가충당금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(2,362)</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2613410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미착원재료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1543993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3,990</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65115663"/>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평가충당금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5713884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9,178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4,178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2537445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평가충당금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4093406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10266458"/>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59750642"/>
                  </a:ext>
                </a:extLst>
              </a:tr>
            </a:tbl>
          </a:graphicData>
        </a:graphic>
      </p:graphicFrame>
      <p:sp>
        <p:nvSpPr>
          <p:cNvPr id="7" name="직사각형 119">
            <a:extLst>
              <a:ext uri="{FF2B5EF4-FFF2-40B4-BE49-F238E27FC236}">
                <a16:creationId xmlns:a16="http://schemas.microsoft.com/office/drawing/2014/main" id="{2B4904AC-F4DB-46B4-BDDD-4FFF8C0385F7}"/>
              </a:ext>
            </a:extLst>
          </p:cNvPr>
          <p:cNvSpPr/>
          <p:nvPr/>
        </p:nvSpPr>
        <p:spPr bwMode="auto">
          <a:xfrm>
            <a:off x="-511734" y="4425600"/>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18513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Business Breakdown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73" name="직사각형 153">
            <a:extLst>
              <a:ext uri="{FF2B5EF4-FFF2-40B4-BE49-F238E27FC236}">
                <a16:creationId xmlns:a16="http://schemas.microsoft.com/office/drawing/2014/main" id="{8BFDA9B4-D9A5-4E54-8C8D-3965AA2CF085}"/>
              </a:ext>
            </a:extLst>
          </p:cNvPr>
          <p:cNvSpPr/>
          <p:nvPr/>
        </p:nvSpPr>
        <p:spPr bwMode="auto">
          <a:xfrm>
            <a:off x="2098410"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Set</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275" name="직선 연결선 328">
            <a:extLst>
              <a:ext uri="{FF2B5EF4-FFF2-40B4-BE49-F238E27FC236}">
                <a16:creationId xmlns:a16="http://schemas.microsoft.com/office/drawing/2014/main" id="{7854CD74-8FB2-46FF-8097-E83A1C527421}"/>
              </a:ext>
            </a:extLst>
          </p:cNvPr>
          <p:cNvCxnSpPr>
            <a:cxnSpLocks/>
          </p:cNvCxnSpPr>
          <p:nvPr/>
        </p:nvCxnSpPr>
        <p:spPr>
          <a:xfrm>
            <a:off x="2098410"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303">
            <a:extLst>
              <a:ext uri="{FF2B5EF4-FFF2-40B4-BE49-F238E27FC236}">
                <a16:creationId xmlns:a16="http://schemas.microsoft.com/office/drawing/2014/main" id="{08360C57-6053-4FCF-9144-0D0F7CB90E36}"/>
              </a:ext>
            </a:extLst>
          </p:cNvPr>
          <p:cNvSpPr>
            <a:spLocks noChangeArrowheads="1"/>
          </p:cNvSpPr>
          <p:nvPr/>
        </p:nvSpPr>
        <p:spPr bwMode="auto">
          <a:xfrm>
            <a:off x="510136" y="1423240"/>
            <a:ext cx="1440000" cy="4704263"/>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매출</a:t>
            </a:r>
            <a:endParaRPr lang="en-US" altLang="ko-KR" sz="800" b="1" kern="0" baseline="3000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154,737</a:t>
            </a:r>
            <a:endParaRPr lang="en-US" altLang="ko-KR" sz="800" b="1" kern="0" baseline="3000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(100.0%)</a:t>
            </a:r>
          </a:p>
        </p:txBody>
      </p:sp>
      <p:sp>
        <p:nvSpPr>
          <p:cNvPr id="99" name="직사각형 152">
            <a:extLst>
              <a:ext uri="{FF2B5EF4-FFF2-40B4-BE49-F238E27FC236}">
                <a16:creationId xmlns:a16="http://schemas.microsoft.com/office/drawing/2014/main" id="{2C292373-0322-431E-B23A-235D3CC2067B}"/>
              </a:ext>
            </a:extLst>
          </p:cNvPr>
          <p:cNvSpPr/>
          <p:nvPr/>
        </p:nvSpPr>
        <p:spPr bwMode="auto">
          <a:xfrm>
            <a:off x="510136"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Revenue</a:t>
            </a:r>
            <a:r>
              <a:rPr lang="en-US" altLang="ko-KR" sz="900" b="1" baseline="30000" dirty="0">
                <a:solidFill>
                  <a:srgbClr val="012169"/>
                </a:solidFill>
                <a:latin typeface="Arial" panose="020B0604020202020204" pitchFamily="34" charset="0"/>
                <a:ea typeface="+mj-ea"/>
                <a:cs typeface="Arial" panose="020B0604020202020204" pitchFamily="34" charset="0"/>
              </a:rPr>
              <a:t>1</a:t>
            </a:r>
            <a:endParaRPr lang="ko-KR" altLang="en-US" sz="900" b="1" baseline="30000" dirty="0">
              <a:solidFill>
                <a:srgbClr val="012169"/>
              </a:solidFill>
              <a:latin typeface="Arial" panose="020B0604020202020204" pitchFamily="34" charset="0"/>
              <a:ea typeface="+mj-ea"/>
              <a:cs typeface="Arial" panose="020B0604020202020204" pitchFamily="34" charset="0"/>
            </a:endParaRPr>
          </a:p>
        </p:txBody>
      </p:sp>
      <p:cxnSp>
        <p:nvCxnSpPr>
          <p:cNvPr id="100" name="직선 연결선 327">
            <a:extLst>
              <a:ext uri="{FF2B5EF4-FFF2-40B4-BE49-F238E27FC236}">
                <a16:creationId xmlns:a16="http://schemas.microsoft.com/office/drawing/2014/main" id="{E77CD770-7558-443E-9E60-C48C223FC6DD}"/>
              </a:ext>
            </a:extLst>
          </p:cNvPr>
          <p:cNvCxnSpPr>
            <a:cxnSpLocks/>
          </p:cNvCxnSpPr>
          <p:nvPr/>
        </p:nvCxnSpPr>
        <p:spPr>
          <a:xfrm>
            <a:off x="510136"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28" name="직사각형 17">
            <a:extLst>
              <a:ext uri="{FF2B5EF4-FFF2-40B4-BE49-F238E27FC236}">
                <a16:creationId xmlns:a16="http://schemas.microsoft.com/office/drawing/2014/main" id="{748E3BBF-95BA-4078-BE94-E87A99E46BB9}"/>
              </a:ext>
            </a:extLst>
          </p:cNvPr>
          <p:cNvSpPr>
            <a:spLocks noChangeArrowheads="1"/>
          </p:cNvSpPr>
          <p:nvPr/>
        </p:nvSpPr>
        <p:spPr bwMode="auto">
          <a:xfrm>
            <a:off x="2098410" y="1423240"/>
            <a:ext cx="1440000" cy="3168000"/>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Apple</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104,918</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(67.8%) </a:t>
            </a:r>
          </a:p>
        </p:txBody>
      </p:sp>
      <p:sp>
        <p:nvSpPr>
          <p:cNvPr id="147" name="직사각형 17">
            <a:extLst>
              <a:ext uri="{FF2B5EF4-FFF2-40B4-BE49-F238E27FC236}">
                <a16:creationId xmlns:a16="http://schemas.microsoft.com/office/drawing/2014/main" id="{07149E6E-304F-44B0-8A3F-AE71CB56A725}"/>
              </a:ext>
            </a:extLst>
          </p:cNvPr>
          <p:cNvSpPr>
            <a:spLocks noChangeArrowheads="1"/>
          </p:cNvSpPr>
          <p:nvPr/>
        </p:nvSpPr>
        <p:spPr bwMode="auto">
          <a:xfrm>
            <a:off x="3677469" y="1423240"/>
            <a:ext cx="1440000" cy="2242800"/>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Low-Loss</a:t>
            </a:r>
            <a:endParaRPr lang="en-US" altLang="ko-KR" sz="800" b="1" kern="0" baseline="3000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73,953</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(47.8%)</a:t>
            </a:r>
          </a:p>
        </p:txBody>
      </p:sp>
      <p:sp>
        <p:nvSpPr>
          <p:cNvPr id="86" name="직사각형 17">
            <a:extLst>
              <a:ext uri="{FF2B5EF4-FFF2-40B4-BE49-F238E27FC236}">
                <a16:creationId xmlns:a16="http://schemas.microsoft.com/office/drawing/2014/main" id="{2661CBC3-F42B-448B-BB5D-E3AA0D032CC9}"/>
              </a:ext>
            </a:extLst>
          </p:cNvPr>
          <p:cNvSpPr>
            <a:spLocks noChangeArrowheads="1"/>
          </p:cNvSpPr>
          <p:nvPr/>
        </p:nvSpPr>
        <p:spPr bwMode="auto">
          <a:xfrm>
            <a:off x="2098410" y="4622325"/>
            <a:ext cx="1440000" cy="867797"/>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삼성</a:t>
            </a:r>
            <a:r>
              <a:rPr lang="en-US" altLang="ko-KR" sz="800" b="1" kern="0" baseline="30000" dirty="0">
                <a:solidFill>
                  <a:prstClr val="white"/>
                </a:solidFill>
                <a:latin typeface="Arial" panose="020B0604020202020204" pitchFamily="34" charset="0"/>
                <a:ea typeface="+mj-ea"/>
                <a:cs typeface="Arial" panose="020B0604020202020204" pitchFamily="34" charset="0"/>
              </a:rPr>
              <a:t>2</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26,880</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(17.4%) </a:t>
            </a:r>
          </a:p>
        </p:txBody>
      </p:sp>
      <p:sp>
        <p:nvSpPr>
          <p:cNvPr id="52" name="직사각형 153">
            <a:extLst>
              <a:ext uri="{FF2B5EF4-FFF2-40B4-BE49-F238E27FC236}">
                <a16:creationId xmlns:a16="http://schemas.microsoft.com/office/drawing/2014/main" id="{B595B93C-5302-44D9-8A95-81341FD44CD3}"/>
              </a:ext>
            </a:extLst>
          </p:cNvPr>
          <p:cNvSpPr/>
          <p:nvPr/>
        </p:nvSpPr>
        <p:spPr bwMode="auto">
          <a:xfrm>
            <a:off x="3677469"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Product</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55" name="직선 연결선 328">
            <a:extLst>
              <a:ext uri="{FF2B5EF4-FFF2-40B4-BE49-F238E27FC236}">
                <a16:creationId xmlns:a16="http://schemas.microsoft.com/office/drawing/2014/main" id="{01090D3F-7A5E-429C-B3B1-407FE67F82B3}"/>
              </a:ext>
            </a:extLst>
          </p:cNvPr>
          <p:cNvCxnSpPr>
            <a:cxnSpLocks/>
          </p:cNvCxnSpPr>
          <p:nvPr/>
        </p:nvCxnSpPr>
        <p:spPr>
          <a:xfrm>
            <a:off x="3677469"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3" name="직사각형 17">
            <a:extLst>
              <a:ext uri="{FF2B5EF4-FFF2-40B4-BE49-F238E27FC236}">
                <a16:creationId xmlns:a16="http://schemas.microsoft.com/office/drawing/2014/main" id="{28355786-682D-473B-AD27-696EC8BE1F63}"/>
              </a:ext>
            </a:extLst>
          </p:cNvPr>
          <p:cNvSpPr>
            <a:spLocks noChangeArrowheads="1"/>
          </p:cNvSpPr>
          <p:nvPr/>
        </p:nvSpPr>
        <p:spPr bwMode="auto">
          <a:xfrm>
            <a:off x="2098410" y="5521207"/>
            <a:ext cx="1440000" cy="410150"/>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중국</a:t>
            </a:r>
            <a:r>
              <a:rPr lang="en-US" altLang="ko-KR" sz="800" b="1" kern="0" dirty="0">
                <a:solidFill>
                  <a:prstClr val="white"/>
                </a:solidFill>
                <a:latin typeface="Arial" panose="020B0604020202020204" pitchFamily="34" charset="0"/>
                <a:ea typeface="+mj-ea"/>
                <a:cs typeface="Arial" panose="020B0604020202020204" pitchFamily="34" charset="0"/>
              </a:rPr>
              <a:t>Local </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17,734 (11.5%) </a:t>
            </a:r>
          </a:p>
        </p:txBody>
      </p:sp>
      <p:sp>
        <p:nvSpPr>
          <p:cNvPr id="66" name="직사각형 17">
            <a:extLst>
              <a:ext uri="{FF2B5EF4-FFF2-40B4-BE49-F238E27FC236}">
                <a16:creationId xmlns:a16="http://schemas.microsoft.com/office/drawing/2014/main" id="{6F2838BB-8077-4D6E-85FE-B1525E982A50}"/>
              </a:ext>
            </a:extLst>
          </p:cNvPr>
          <p:cNvSpPr>
            <a:spLocks noChangeArrowheads="1"/>
          </p:cNvSpPr>
          <p:nvPr/>
        </p:nvSpPr>
        <p:spPr bwMode="auto">
          <a:xfrm>
            <a:off x="3677469" y="3693611"/>
            <a:ext cx="1440000" cy="670546"/>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Normal</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27,192</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(17.6%)</a:t>
            </a:r>
          </a:p>
        </p:txBody>
      </p:sp>
      <p:sp>
        <p:nvSpPr>
          <p:cNvPr id="74" name="직사각형 17">
            <a:extLst>
              <a:ext uri="{FF2B5EF4-FFF2-40B4-BE49-F238E27FC236}">
                <a16:creationId xmlns:a16="http://schemas.microsoft.com/office/drawing/2014/main" id="{0D4B076B-02AB-4F73-B53F-75B6B08EC82A}"/>
              </a:ext>
            </a:extLst>
          </p:cNvPr>
          <p:cNvSpPr>
            <a:spLocks noChangeArrowheads="1"/>
          </p:cNvSpPr>
          <p:nvPr/>
        </p:nvSpPr>
        <p:spPr bwMode="auto">
          <a:xfrm>
            <a:off x="3677469" y="4397375"/>
            <a:ext cx="1440000" cy="191451"/>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High-Modulus </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3,772 (2.4%)</a:t>
            </a:r>
          </a:p>
        </p:txBody>
      </p:sp>
      <p:sp>
        <p:nvSpPr>
          <p:cNvPr id="81" name="직사각형 17">
            <a:extLst>
              <a:ext uri="{FF2B5EF4-FFF2-40B4-BE49-F238E27FC236}">
                <a16:creationId xmlns:a16="http://schemas.microsoft.com/office/drawing/2014/main" id="{648552D2-2AC1-4CFB-9FDB-487682CF8727}"/>
              </a:ext>
            </a:extLst>
          </p:cNvPr>
          <p:cNvSpPr>
            <a:spLocks noChangeArrowheads="1"/>
          </p:cNvSpPr>
          <p:nvPr/>
        </p:nvSpPr>
        <p:spPr bwMode="auto">
          <a:xfrm>
            <a:off x="3677469" y="5179240"/>
            <a:ext cx="1440000" cy="312542"/>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Low-Loss</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12,210 (7.8%)</a:t>
            </a:r>
          </a:p>
        </p:txBody>
      </p:sp>
      <p:sp>
        <p:nvSpPr>
          <p:cNvPr id="32" name="직사각형 153">
            <a:extLst>
              <a:ext uri="{FF2B5EF4-FFF2-40B4-BE49-F238E27FC236}">
                <a16:creationId xmlns:a16="http://schemas.microsoft.com/office/drawing/2014/main" id="{C9125446-A250-4660-8F8F-2647A660EC14}"/>
              </a:ext>
            </a:extLst>
          </p:cNvPr>
          <p:cNvSpPr/>
          <p:nvPr/>
        </p:nvSpPr>
        <p:spPr bwMode="auto">
          <a:xfrm>
            <a:off x="5256556" y="1241205"/>
            <a:ext cx="1440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Raw</a:t>
            </a:r>
            <a:r>
              <a:rPr lang="ko-KR" altLang="en-US" sz="900" b="1" dirty="0">
                <a:solidFill>
                  <a:srgbClr val="012169"/>
                </a:solidFill>
                <a:latin typeface="Arial" panose="020B0604020202020204" pitchFamily="34" charset="0"/>
                <a:ea typeface="+mj-ea"/>
                <a:cs typeface="Arial" panose="020B0604020202020204" pitchFamily="34" charset="0"/>
              </a:rPr>
              <a:t> </a:t>
            </a:r>
            <a:r>
              <a:rPr lang="en-US" altLang="ko-KR" sz="900" b="1" dirty="0">
                <a:solidFill>
                  <a:srgbClr val="012169"/>
                </a:solidFill>
                <a:latin typeface="Arial" panose="020B0604020202020204" pitchFamily="34" charset="0"/>
                <a:ea typeface="+mj-ea"/>
                <a:cs typeface="Arial" panose="020B0604020202020204" pitchFamily="34" charset="0"/>
              </a:rPr>
              <a:t>Material</a:t>
            </a:r>
            <a:r>
              <a:rPr lang="en-US" altLang="ko-KR" sz="900" b="1" baseline="30000" dirty="0">
                <a:solidFill>
                  <a:srgbClr val="012169"/>
                </a:solidFill>
                <a:latin typeface="Arial" panose="020B0604020202020204" pitchFamily="34" charset="0"/>
                <a:ea typeface="+mj-ea"/>
                <a:cs typeface="Arial" panose="020B0604020202020204" pitchFamily="34" charset="0"/>
              </a:rPr>
              <a:t>4</a:t>
            </a:r>
            <a:endParaRPr lang="ko-KR" altLang="en-US" sz="900" b="1" baseline="30000" dirty="0">
              <a:solidFill>
                <a:srgbClr val="012169"/>
              </a:solidFill>
              <a:latin typeface="Arial" panose="020B0604020202020204" pitchFamily="34" charset="0"/>
              <a:ea typeface="+mj-ea"/>
              <a:cs typeface="Arial" panose="020B0604020202020204" pitchFamily="34" charset="0"/>
            </a:endParaRPr>
          </a:p>
        </p:txBody>
      </p:sp>
      <p:cxnSp>
        <p:nvCxnSpPr>
          <p:cNvPr id="34" name="직선 연결선 328">
            <a:extLst>
              <a:ext uri="{FF2B5EF4-FFF2-40B4-BE49-F238E27FC236}">
                <a16:creationId xmlns:a16="http://schemas.microsoft.com/office/drawing/2014/main" id="{4887794D-D425-497B-939D-B1D3962F97CE}"/>
              </a:ext>
            </a:extLst>
          </p:cNvPr>
          <p:cNvCxnSpPr>
            <a:cxnSpLocks/>
          </p:cNvCxnSpPr>
          <p:nvPr/>
        </p:nvCxnSpPr>
        <p:spPr>
          <a:xfrm>
            <a:off x="5256556" y="1364759"/>
            <a:ext cx="1440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36" name="직사각형 17">
            <a:extLst>
              <a:ext uri="{FF2B5EF4-FFF2-40B4-BE49-F238E27FC236}">
                <a16:creationId xmlns:a16="http://schemas.microsoft.com/office/drawing/2014/main" id="{235B9E56-0C23-41D3-A130-726005177586}"/>
              </a:ext>
            </a:extLst>
          </p:cNvPr>
          <p:cNvSpPr>
            <a:spLocks noChangeArrowheads="1"/>
          </p:cNvSpPr>
          <p:nvPr/>
        </p:nvSpPr>
        <p:spPr bwMode="auto">
          <a:xfrm>
            <a:off x="2098410" y="5962443"/>
            <a:ext cx="1440000" cy="168482"/>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LG</a:t>
            </a:r>
            <a:r>
              <a:rPr lang="ko-KR" altLang="en-US" sz="800" b="1" kern="0" dirty="0">
                <a:solidFill>
                  <a:prstClr val="white"/>
                </a:solidFill>
                <a:latin typeface="Arial" panose="020B0604020202020204" pitchFamily="34" charset="0"/>
                <a:ea typeface="+mj-ea"/>
                <a:cs typeface="Arial" panose="020B0604020202020204" pitchFamily="34" charset="0"/>
              </a:rPr>
              <a:t> 및 기타</a:t>
            </a:r>
            <a:r>
              <a:rPr lang="en-US" altLang="ko-KR" sz="800" b="1" kern="0" baseline="30000" dirty="0">
                <a:solidFill>
                  <a:prstClr val="white"/>
                </a:solidFill>
                <a:latin typeface="Arial" panose="020B0604020202020204" pitchFamily="34" charset="0"/>
                <a:ea typeface="+mj-ea"/>
                <a:cs typeface="Arial" panose="020B0604020202020204" pitchFamily="34" charset="0"/>
              </a:rPr>
              <a:t>3</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5,205 (3.4%) </a:t>
            </a:r>
          </a:p>
        </p:txBody>
      </p:sp>
      <p:sp>
        <p:nvSpPr>
          <p:cNvPr id="39" name="직사각형 17">
            <a:extLst>
              <a:ext uri="{FF2B5EF4-FFF2-40B4-BE49-F238E27FC236}">
                <a16:creationId xmlns:a16="http://schemas.microsoft.com/office/drawing/2014/main" id="{46B57706-51D8-4684-A6F8-9CBF06C6621A}"/>
              </a:ext>
            </a:extLst>
          </p:cNvPr>
          <p:cNvSpPr>
            <a:spLocks noChangeArrowheads="1"/>
          </p:cNvSpPr>
          <p:nvPr/>
        </p:nvSpPr>
        <p:spPr bwMode="auto">
          <a:xfrm>
            <a:off x="5256556" y="1419804"/>
            <a:ext cx="1440000" cy="1557444"/>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단면</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43,418</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(28.1%)</a:t>
            </a:r>
          </a:p>
        </p:txBody>
      </p:sp>
      <p:sp>
        <p:nvSpPr>
          <p:cNvPr id="40" name="직사각형 17">
            <a:extLst>
              <a:ext uri="{FF2B5EF4-FFF2-40B4-BE49-F238E27FC236}">
                <a16:creationId xmlns:a16="http://schemas.microsoft.com/office/drawing/2014/main" id="{C8453949-0029-4B8D-B13F-0E460C037651}"/>
              </a:ext>
            </a:extLst>
          </p:cNvPr>
          <p:cNvSpPr>
            <a:spLocks noChangeArrowheads="1"/>
          </p:cNvSpPr>
          <p:nvPr/>
        </p:nvSpPr>
        <p:spPr bwMode="auto">
          <a:xfrm>
            <a:off x="5256556" y="3689900"/>
            <a:ext cx="1440000" cy="322764"/>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양면</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16,998 (11.0%)</a:t>
            </a:r>
          </a:p>
        </p:txBody>
      </p:sp>
      <p:sp>
        <p:nvSpPr>
          <p:cNvPr id="41" name="직사각형 17">
            <a:extLst>
              <a:ext uri="{FF2B5EF4-FFF2-40B4-BE49-F238E27FC236}">
                <a16:creationId xmlns:a16="http://schemas.microsoft.com/office/drawing/2014/main" id="{B7DF3F3B-B658-41D8-8436-1A50CC8B626E}"/>
              </a:ext>
            </a:extLst>
          </p:cNvPr>
          <p:cNvSpPr>
            <a:spLocks noChangeArrowheads="1"/>
          </p:cNvSpPr>
          <p:nvPr/>
        </p:nvSpPr>
        <p:spPr bwMode="auto">
          <a:xfrm>
            <a:off x="5256556" y="4029572"/>
            <a:ext cx="1440000" cy="144588"/>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양면</a:t>
            </a:r>
            <a:r>
              <a:rPr lang="en-US" altLang="ko-KR" sz="800" b="1" kern="0" dirty="0">
                <a:solidFill>
                  <a:prstClr val="white"/>
                </a:solidFill>
                <a:latin typeface="Arial" panose="020B0604020202020204" pitchFamily="34" charset="0"/>
                <a:ea typeface="+mj-ea"/>
                <a:cs typeface="Arial" panose="020B0604020202020204" pitchFamily="34" charset="0"/>
              </a:rPr>
              <a:t> 5,274 (3.4%)</a:t>
            </a:r>
          </a:p>
        </p:txBody>
      </p:sp>
      <p:sp>
        <p:nvSpPr>
          <p:cNvPr id="42" name="직사각형 17">
            <a:extLst>
              <a:ext uri="{FF2B5EF4-FFF2-40B4-BE49-F238E27FC236}">
                <a16:creationId xmlns:a16="http://schemas.microsoft.com/office/drawing/2014/main" id="{BD252BDF-09EC-4B75-ABE5-B0254FE79AFA}"/>
              </a:ext>
            </a:extLst>
          </p:cNvPr>
          <p:cNvSpPr>
            <a:spLocks noChangeArrowheads="1"/>
          </p:cNvSpPr>
          <p:nvPr/>
        </p:nvSpPr>
        <p:spPr bwMode="auto">
          <a:xfrm>
            <a:off x="5256556" y="4198148"/>
            <a:ext cx="1440000" cy="8973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단면 </a:t>
            </a:r>
            <a:r>
              <a:rPr lang="en-US" altLang="ko-KR" sz="800" b="1" kern="0" dirty="0">
                <a:solidFill>
                  <a:prstClr val="white"/>
                </a:solidFill>
                <a:latin typeface="Arial" panose="020B0604020202020204" pitchFamily="34" charset="0"/>
                <a:ea typeface="+mj-ea"/>
                <a:cs typeface="Arial" panose="020B0604020202020204" pitchFamily="34" charset="0"/>
              </a:rPr>
              <a:t>3,490 (2.3%)</a:t>
            </a:r>
          </a:p>
        </p:txBody>
      </p:sp>
      <p:sp>
        <p:nvSpPr>
          <p:cNvPr id="43" name="직사각형 17">
            <a:extLst>
              <a:ext uri="{FF2B5EF4-FFF2-40B4-BE49-F238E27FC236}">
                <a16:creationId xmlns:a16="http://schemas.microsoft.com/office/drawing/2014/main" id="{EA7948F0-298F-4D51-B36B-0A6FCB7ECB34}"/>
              </a:ext>
            </a:extLst>
          </p:cNvPr>
          <p:cNvSpPr>
            <a:spLocks noChangeArrowheads="1"/>
          </p:cNvSpPr>
          <p:nvPr/>
        </p:nvSpPr>
        <p:spPr bwMode="auto">
          <a:xfrm>
            <a:off x="5256556" y="4397636"/>
            <a:ext cx="1440000" cy="1008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 2,203 (1.4%)</a:t>
            </a:r>
          </a:p>
        </p:txBody>
      </p:sp>
      <p:sp>
        <p:nvSpPr>
          <p:cNvPr id="44" name="직사각형 17">
            <a:extLst>
              <a:ext uri="{FF2B5EF4-FFF2-40B4-BE49-F238E27FC236}">
                <a16:creationId xmlns:a16="http://schemas.microsoft.com/office/drawing/2014/main" id="{706D4DD6-F0C2-4D75-AB2D-FD718B468DE7}"/>
              </a:ext>
            </a:extLst>
          </p:cNvPr>
          <p:cNvSpPr>
            <a:spLocks noChangeArrowheads="1"/>
          </p:cNvSpPr>
          <p:nvPr/>
        </p:nvSpPr>
        <p:spPr bwMode="auto">
          <a:xfrm>
            <a:off x="5256556" y="4517122"/>
            <a:ext cx="1440000" cy="756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 1,569 (1.0%)</a:t>
            </a:r>
          </a:p>
        </p:txBody>
      </p:sp>
      <p:sp>
        <p:nvSpPr>
          <p:cNvPr id="45" name="직사각형 17">
            <a:extLst>
              <a:ext uri="{FF2B5EF4-FFF2-40B4-BE49-F238E27FC236}">
                <a16:creationId xmlns:a16="http://schemas.microsoft.com/office/drawing/2014/main" id="{FE608B9A-B0C0-41A0-9879-8860D3DF9F70}"/>
              </a:ext>
            </a:extLst>
          </p:cNvPr>
          <p:cNvSpPr>
            <a:spLocks noChangeArrowheads="1"/>
          </p:cNvSpPr>
          <p:nvPr/>
        </p:nvSpPr>
        <p:spPr bwMode="auto">
          <a:xfrm>
            <a:off x="3677469" y="4624420"/>
            <a:ext cx="1440000" cy="535904"/>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Normal</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14,665</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(9.5%)</a:t>
            </a:r>
          </a:p>
        </p:txBody>
      </p:sp>
      <p:sp>
        <p:nvSpPr>
          <p:cNvPr id="46" name="직사각형 17">
            <a:extLst>
              <a:ext uri="{FF2B5EF4-FFF2-40B4-BE49-F238E27FC236}">
                <a16:creationId xmlns:a16="http://schemas.microsoft.com/office/drawing/2014/main" id="{F8FB6FE4-230B-4467-A760-069949409955}"/>
              </a:ext>
            </a:extLst>
          </p:cNvPr>
          <p:cNvSpPr>
            <a:spLocks noChangeArrowheads="1"/>
          </p:cNvSpPr>
          <p:nvPr/>
        </p:nvSpPr>
        <p:spPr bwMode="auto">
          <a:xfrm>
            <a:off x="5256556" y="4969442"/>
            <a:ext cx="1440000" cy="1872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 4,865 (3.1%)</a:t>
            </a:r>
          </a:p>
        </p:txBody>
      </p:sp>
      <p:sp>
        <p:nvSpPr>
          <p:cNvPr id="48" name="직사각형 17">
            <a:extLst>
              <a:ext uri="{FF2B5EF4-FFF2-40B4-BE49-F238E27FC236}">
                <a16:creationId xmlns:a16="http://schemas.microsoft.com/office/drawing/2014/main" id="{37FFD235-FBEF-4F5C-9691-E347804F560D}"/>
              </a:ext>
            </a:extLst>
          </p:cNvPr>
          <p:cNvSpPr>
            <a:spLocks noChangeArrowheads="1"/>
          </p:cNvSpPr>
          <p:nvPr/>
        </p:nvSpPr>
        <p:spPr bwMode="auto">
          <a:xfrm>
            <a:off x="3677469" y="5520060"/>
            <a:ext cx="1440000" cy="410150"/>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Normal</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17,734 (11.5%) </a:t>
            </a:r>
          </a:p>
        </p:txBody>
      </p:sp>
      <p:sp>
        <p:nvSpPr>
          <p:cNvPr id="50" name="직사각형 17">
            <a:extLst>
              <a:ext uri="{FF2B5EF4-FFF2-40B4-BE49-F238E27FC236}">
                <a16:creationId xmlns:a16="http://schemas.microsoft.com/office/drawing/2014/main" id="{FE7A4D28-9107-4F78-8738-3F0E02727918}"/>
              </a:ext>
            </a:extLst>
          </p:cNvPr>
          <p:cNvSpPr>
            <a:spLocks noChangeArrowheads="1"/>
          </p:cNvSpPr>
          <p:nvPr/>
        </p:nvSpPr>
        <p:spPr bwMode="auto">
          <a:xfrm>
            <a:off x="3677469" y="6062195"/>
            <a:ext cx="1440000" cy="69524"/>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Normal</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2,483</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(1.6%)</a:t>
            </a:r>
          </a:p>
        </p:txBody>
      </p:sp>
      <p:sp>
        <p:nvSpPr>
          <p:cNvPr id="51" name="직사각형 17">
            <a:extLst>
              <a:ext uri="{FF2B5EF4-FFF2-40B4-BE49-F238E27FC236}">
                <a16:creationId xmlns:a16="http://schemas.microsoft.com/office/drawing/2014/main" id="{6589A01D-4010-4945-82F7-9FADE0396455}"/>
              </a:ext>
            </a:extLst>
          </p:cNvPr>
          <p:cNvSpPr>
            <a:spLocks noChangeArrowheads="1"/>
          </p:cNvSpPr>
          <p:nvPr/>
        </p:nvSpPr>
        <p:spPr bwMode="auto">
          <a:xfrm>
            <a:off x="5256556" y="5958937"/>
            <a:ext cx="1440000" cy="828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기타 </a:t>
            </a:r>
            <a:r>
              <a:rPr lang="en-US" altLang="ko-KR" sz="800" b="1" kern="0" dirty="0">
                <a:solidFill>
                  <a:prstClr val="white"/>
                </a:solidFill>
                <a:latin typeface="Arial" panose="020B0604020202020204" pitchFamily="34" charset="0"/>
                <a:ea typeface="+mj-ea"/>
                <a:cs typeface="Arial" panose="020B0604020202020204" pitchFamily="34" charset="0"/>
              </a:rPr>
              <a:t>2,715 (1.8%)</a:t>
            </a:r>
          </a:p>
        </p:txBody>
      </p:sp>
      <p:sp>
        <p:nvSpPr>
          <p:cNvPr id="53" name="직사각형 153">
            <a:extLst>
              <a:ext uri="{FF2B5EF4-FFF2-40B4-BE49-F238E27FC236}">
                <a16:creationId xmlns:a16="http://schemas.microsoft.com/office/drawing/2014/main" id="{7E32D2FF-A4BA-4C47-830A-D3C953CC1876}"/>
              </a:ext>
            </a:extLst>
          </p:cNvPr>
          <p:cNvSpPr/>
          <p:nvPr/>
        </p:nvSpPr>
        <p:spPr bwMode="auto">
          <a:xfrm>
            <a:off x="6839836" y="1241205"/>
            <a:ext cx="681863"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ASP</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57" name="직선 연결선 328">
            <a:extLst>
              <a:ext uri="{FF2B5EF4-FFF2-40B4-BE49-F238E27FC236}">
                <a16:creationId xmlns:a16="http://schemas.microsoft.com/office/drawing/2014/main" id="{1CC3CAFD-ABCC-453E-8122-7C925599D7EE}"/>
              </a:ext>
            </a:extLst>
          </p:cNvPr>
          <p:cNvCxnSpPr>
            <a:cxnSpLocks/>
          </p:cNvCxnSpPr>
          <p:nvPr/>
        </p:nvCxnSpPr>
        <p:spPr>
          <a:xfrm>
            <a:off x="8422315" y="1364759"/>
            <a:ext cx="1332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9" name="직사각형 153">
            <a:extLst>
              <a:ext uri="{FF2B5EF4-FFF2-40B4-BE49-F238E27FC236}">
                <a16:creationId xmlns:a16="http://schemas.microsoft.com/office/drawing/2014/main" id="{318AC3AA-E2A6-4A37-AE04-7E6DB7F3C720}"/>
              </a:ext>
            </a:extLst>
          </p:cNvPr>
          <p:cNvSpPr/>
          <p:nvPr/>
        </p:nvSpPr>
        <p:spPr bwMode="auto">
          <a:xfrm>
            <a:off x="8422312" y="1241205"/>
            <a:ext cx="1332000"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Region</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72" name="직선 연결선 73">
            <a:extLst>
              <a:ext uri="{FF2B5EF4-FFF2-40B4-BE49-F238E27FC236}">
                <a16:creationId xmlns:a16="http://schemas.microsoft.com/office/drawing/2014/main" id="{3A262A19-97FC-4FB4-BBEB-001ECB43E061}"/>
              </a:ext>
            </a:extLst>
          </p:cNvPr>
          <p:cNvCxnSpPr>
            <a:cxnSpLocks/>
          </p:cNvCxnSpPr>
          <p:nvPr/>
        </p:nvCxnSpPr>
        <p:spPr>
          <a:xfrm>
            <a:off x="8364139" y="1358217"/>
            <a:ext cx="0" cy="4719493"/>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3" name="직사각형 17">
            <a:extLst>
              <a:ext uri="{FF2B5EF4-FFF2-40B4-BE49-F238E27FC236}">
                <a16:creationId xmlns:a16="http://schemas.microsoft.com/office/drawing/2014/main" id="{7064FE93-54BC-4C98-B6AD-F1605A70B64C}"/>
              </a:ext>
            </a:extLst>
          </p:cNvPr>
          <p:cNvSpPr>
            <a:spLocks noChangeArrowheads="1"/>
          </p:cNvSpPr>
          <p:nvPr/>
        </p:nvSpPr>
        <p:spPr bwMode="auto">
          <a:xfrm>
            <a:off x="8419372" y="4997450"/>
            <a:ext cx="1332000" cy="1136650"/>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국내매출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41,912</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(27.0%)</a:t>
            </a:r>
          </a:p>
        </p:txBody>
      </p:sp>
      <p:sp>
        <p:nvSpPr>
          <p:cNvPr id="76" name="직사각형 17">
            <a:extLst>
              <a:ext uri="{FF2B5EF4-FFF2-40B4-BE49-F238E27FC236}">
                <a16:creationId xmlns:a16="http://schemas.microsoft.com/office/drawing/2014/main" id="{58A25C86-7F3E-453B-82D2-CC0C3B0501A4}"/>
              </a:ext>
            </a:extLst>
          </p:cNvPr>
          <p:cNvSpPr>
            <a:spLocks noChangeArrowheads="1"/>
          </p:cNvSpPr>
          <p:nvPr/>
        </p:nvSpPr>
        <p:spPr bwMode="auto">
          <a:xfrm>
            <a:off x="8419372" y="1427834"/>
            <a:ext cx="1332000" cy="3512465"/>
          </a:xfrm>
          <a:prstGeom prst="rect">
            <a:avLst/>
          </a:prstGeom>
          <a:solidFill>
            <a:srgbClr val="009A44"/>
          </a:solidFill>
          <a:ln w="9525" algn="ctr">
            <a:solidFill>
              <a:srgbClr val="009A44"/>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해외매출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112,911</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(73.0%)</a:t>
            </a:r>
          </a:p>
        </p:txBody>
      </p:sp>
      <p:sp>
        <p:nvSpPr>
          <p:cNvPr id="56" name="직사각형 17">
            <a:extLst>
              <a:ext uri="{FF2B5EF4-FFF2-40B4-BE49-F238E27FC236}">
                <a16:creationId xmlns:a16="http://schemas.microsoft.com/office/drawing/2014/main" id="{2F99C310-F5C3-4BEA-807C-3A4818AEFA6C}"/>
              </a:ext>
            </a:extLst>
          </p:cNvPr>
          <p:cNvSpPr>
            <a:spLocks noChangeArrowheads="1"/>
          </p:cNvSpPr>
          <p:nvPr/>
        </p:nvSpPr>
        <p:spPr bwMode="auto">
          <a:xfrm>
            <a:off x="3677469" y="5957256"/>
            <a:ext cx="1440000" cy="84437"/>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제품 외 </a:t>
            </a:r>
            <a:r>
              <a:rPr lang="en-US" altLang="ko-KR" sz="800" b="1" kern="0" dirty="0">
                <a:solidFill>
                  <a:prstClr val="white"/>
                </a:solidFill>
                <a:latin typeface="Arial" panose="020B0604020202020204" pitchFamily="34" charset="0"/>
                <a:ea typeface="+mj-ea"/>
                <a:cs typeface="Arial" panose="020B0604020202020204" pitchFamily="34" charset="0"/>
              </a:rPr>
              <a:t>2,715</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(1.8%)</a:t>
            </a:r>
          </a:p>
        </p:txBody>
      </p:sp>
      <p:sp>
        <p:nvSpPr>
          <p:cNvPr id="70" name="직사각형 17">
            <a:extLst>
              <a:ext uri="{FF2B5EF4-FFF2-40B4-BE49-F238E27FC236}">
                <a16:creationId xmlns:a16="http://schemas.microsoft.com/office/drawing/2014/main" id="{B2C0D3CE-5E27-4CA0-AE17-4C0440165D1F}"/>
              </a:ext>
            </a:extLst>
          </p:cNvPr>
          <p:cNvSpPr>
            <a:spLocks noChangeArrowheads="1"/>
          </p:cNvSpPr>
          <p:nvPr/>
        </p:nvSpPr>
        <p:spPr bwMode="auto">
          <a:xfrm>
            <a:off x="6837699" y="1419804"/>
            <a:ext cx="684000" cy="155864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47,177</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71" name="직사각형 17">
            <a:extLst>
              <a:ext uri="{FF2B5EF4-FFF2-40B4-BE49-F238E27FC236}">
                <a16:creationId xmlns:a16="http://schemas.microsoft.com/office/drawing/2014/main" id="{F1FF9902-D8D5-40B4-AEC5-21B3835B9BD2}"/>
              </a:ext>
            </a:extLst>
          </p:cNvPr>
          <p:cNvSpPr>
            <a:spLocks noChangeArrowheads="1"/>
          </p:cNvSpPr>
          <p:nvPr/>
        </p:nvSpPr>
        <p:spPr bwMode="auto">
          <a:xfrm>
            <a:off x="6837699" y="3689900"/>
            <a:ext cx="684000" cy="32276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29,710</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01" name="직사각형 17">
            <a:extLst>
              <a:ext uri="{FF2B5EF4-FFF2-40B4-BE49-F238E27FC236}">
                <a16:creationId xmlns:a16="http://schemas.microsoft.com/office/drawing/2014/main" id="{2F60A0B8-E6EF-414A-8CD7-C9BF57B120C6}"/>
              </a:ext>
            </a:extLst>
          </p:cNvPr>
          <p:cNvSpPr>
            <a:spLocks noChangeArrowheads="1"/>
          </p:cNvSpPr>
          <p:nvPr/>
        </p:nvSpPr>
        <p:spPr bwMode="auto">
          <a:xfrm>
            <a:off x="6837699" y="5956995"/>
            <a:ext cx="684000" cy="82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143,737</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02" name="직사각형 17">
            <a:extLst>
              <a:ext uri="{FF2B5EF4-FFF2-40B4-BE49-F238E27FC236}">
                <a16:creationId xmlns:a16="http://schemas.microsoft.com/office/drawing/2014/main" id="{2B00BD9B-435B-4257-9ADE-60F29F9BDE74}"/>
              </a:ext>
            </a:extLst>
          </p:cNvPr>
          <p:cNvSpPr>
            <a:spLocks noChangeArrowheads="1"/>
          </p:cNvSpPr>
          <p:nvPr/>
        </p:nvSpPr>
        <p:spPr bwMode="auto">
          <a:xfrm>
            <a:off x="7568581" y="1419804"/>
            <a:ext cx="684000" cy="1558646"/>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920,317m</a:t>
            </a:r>
            <a:r>
              <a:rPr lang="en-US" altLang="ko-KR" sz="800" kern="0" baseline="30000" dirty="0">
                <a:latin typeface="Arial" panose="020B0604020202020204" pitchFamily="34" charset="0"/>
                <a:ea typeface="+mj-ea"/>
                <a:cs typeface="Arial" panose="020B0604020202020204" pitchFamily="34" charset="0"/>
              </a:rPr>
              <a:t>2</a:t>
            </a:r>
          </a:p>
        </p:txBody>
      </p:sp>
      <p:sp>
        <p:nvSpPr>
          <p:cNvPr id="103" name="직사각형 17">
            <a:extLst>
              <a:ext uri="{FF2B5EF4-FFF2-40B4-BE49-F238E27FC236}">
                <a16:creationId xmlns:a16="http://schemas.microsoft.com/office/drawing/2014/main" id="{E332579F-C2F8-4A26-A4A9-1489C64D950D}"/>
              </a:ext>
            </a:extLst>
          </p:cNvPr>
          <p:cNvSpPr>
            <a:spLocks noChangeArrowheads="1"/>
          </p:cNvSpPr>
          <p:nvPr/>
        </p:nvSpPr>
        <p:spPr bwMode="auto">
          <a:xfrm>
            <a:off x="7568581" y="3689900"/>
            <a:ext cx="684000" cy="32276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572,126m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11" name="직사각형 17">
            <a:extLst>
              <a:ext uri="{FF2B5EF4-FFF2-40B4-BE49-F238E27FC236}">
                <a16:creationId xmlns:a16="http://schemas.microsoft.com/office/drawing/2014/main" id="{864107BC-120D-48C6-8BCD-B718EB84E7F6}"/>
              </a:ext>
            </a:extLst>
          </p:cNvPr>
          <p:cNvSpPr>
            <a:spLocks noChangeArrowheads="1"/>
          </p:cNvSpPr>
          <p:nvPr/>
        </p:nvSpPr>
        <p:spPr bwMode="auto">
          <a:xfrm>
            <a:off x="7568581" y="5956995"/>
            <a:ext cx="684000" cy="82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18,889m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cxnSp>
        <p:nvCxnSpPr>
          <p:cNvPr id="112" name="직선 연결선 328">
            <a:extLst>
              <a:ext uri="{FF2B5EF4-FFF2-40B4-BE49-F238E27FC236}">
                <a16:creationId xmlns:a16="http://schemas.microsoft.com/office/drawing/2014/main" id="{BC86710D-3F54-4328-A7F4-8EDB343A9893}"/>
              </a:ext>
            </a:extLst>
          </p:cNvPr>
          <p:cNvCxnSpPr>
            <a:cxnSpLocks/>
          </p:cNvCxnSpPr>
          <p:nvPr/>
        </p:nvCxnSpPr>
        <p:spPr>
          <a:xfrm>
            <a:off x="6839836" y="1364759"/>
            <a:ext cx="681863"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13" name="직사각형 17">
            <a:extLst>
              <a:ext uri="{FF2B5EF4-FFF2-40B4-BE49-F238E27FC236}">
                <a16:creationId xmlns:a16="http://schemas.microsoft.com/office/drawing/2014/main" id="{D1F72D5C-9319-4FFF-B35A-507D78B467B4}"/>
              </a:ext>
            </a:extLst>
          </p:cNvPr>
          <p:cNvSpPr>
            <a:spLocks noChangeArrowheads="1"/>
          </p:cNvSpPr>
          <p:nvPr/>
        </p:nvSpPr>
        <p:spPr bwMode="auto">
          <a:xfrm>
            <a:off x="5256556" y="3005169"/>
            <a:ext cx="1440000" cy="640703"/>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양면</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30,507</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(19.7%)</a:t>
            </a:r>
          </a:p>
        </p:txBody>
      </p:sp>
      <p:sp>
        <p:nvSpPr>
          <p:cNvPr id="115" name="직사각형 17">
            <a:extLst>
              <a:ext uri="{FF2B5EF4-FFF2-40B4-BE49-F238E27FC236}">
                <a16:creationId xmlns:a16="http://schemas.microsoft.com/office/drawing/2014/main" id="{6CB1BD1C-BF12-4B12-9235-4768700176F9}"/>
              </a:ext>
            </a:extLst>
          </p:cNvPr>
          <p:cNvSpPr>
            <a:spLocks noChangeArrowheads="1"/>
          </p:cNvSpPr>
          <p:nvPr/>
        </p:nvSpPr>
        <p:spPr bwMode="auto">
          <a:xfrm>
            <a:off x="6837699" y="3005774"/>
            <a:ext cx="684000" cy="640098"/>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65,472</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16" name="직사각형 17">
            <a:extLst>
              <a:ext uri="{FF2B5EF4-FFF2-40B4-BE49-F238E27FC236}">
                <a16:creationId xmlns:a16="http://schemas.microsoft.com/office/drawing/2014/main" id="{16024CB7-41F3-4D0A-BD65-87513A175A18}"/>
              </a:ext>
            </a:extLst>
          </p:cNvPr>
          <p:cNvSpPr>
            <a:spLocks noChangeArrowheads="1"/>
          </p:cNvSpPr>
          <p:nvPr/>
        </p:nvSpPr>
        <p:spPr bwMode="auto">
          <a:xfrm>
            <a:off x="7568581" y="3005775"/>
            <a:ext cx="684000" cy="64009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460,960m</a:t>
            </a:r>
            <a:r>
              <a:rPr lang="en-US" altLang="ko-KR" sz="800" kern="0" baseline="30000" dirty="0">
                <a:latin typeface="Arial" panose="020B0604020202020204" pitchFamily="34" charset="0"/>
                <a:ea typeface="+mj-ea"/>
                <a:cs typeface="Arial" panose="020B0604020202020204" pitchFamily="34" charset="0"/>
              </a:rPr>
              <a:t>2</a:t>
            </a:r>
          </a:p>
        </p:txBody>
      </p:sp>
      <p:sp>
        <p:nvSpPr>
          <p:cNvPr id="119" name="TextBox 118">
            <a:extLst>
              <a:ext uri="{FF2B5EF4-FFF2-40B4-BE49-F238E27FC236}">
                <a16:creationId xmlns:a16="http://schemas.microsoft.com/office/drawing/2014/main" id="{21975A5E-807C-46C2-9B93-5D1CD217CA8E}"/>
              </a:ext>
            </a:extLst>
          </p:cNvPr>
          <p:cNvSpPr txBox="1"/>
          <p:nvPr/>
        </p:nvSpPr>
        <p:spPr>
          <a:xfrm>
            <a:off x="509924" y="6148422"/>
            <a:ext cx="7733964" cy="184666"/>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1: </a:t>
            </a:r>
            <a:r>
              <a:rPr lang="ko-KR" altLang="en-US" sz="600" dirty="0">
                <a:solidFill>
                  <a:srgbClr val="000000"/>
                </a:solidFill>
                <a:latin typeface="Arial" panose="020B0604020202020204" pitchFamily="34" charset="0"/>
                <a:ea typeface="맑은 고딕"/>
                <a:cs typeface="Arial" panose="020B0604020202020204" pitchFamily="34" charset="0"/>
              </a:rPr>
              <a:t>회사제시 </a:t>
            </a:r>
            <a:r>
              <a:rPr lang="en-US" altLang="ko-KR" sz="600" dirty="0">
                <a:solidFill>
                  <a:srgbClr val="000000"/>
                </a:solidFill>
                <a:latin typeface="Arial" panose="020B0604020202020204" pitchFamily="34" charset="0"/>
                <a:ea typeface="맑은 고딕"/>
                <a:cs typeface="Arial" panose="020B0604020202020204" pitchFamily="34" charset="0"/>
              </a:rPr>
              <a:t>As-is 2021</a:t>
            </a:r>
            <a:r>
              <a:rPr lang="ko-KR" altLang="en-US" sz="600" dirty="0">
                <a:solidFill>
                  <a:srgbClr val="000000"/>
                </a:solidFill>
                <a:latin typeface="Arial" panose="020B0604020202020204" pitchFamily="34" charset="0"/>
                <a:ea typeface="맑은 고딕"/>
                <a:cs typeface="Arial" panose="020B0604020202020204" pitchFamily="34" charset="0"/>
              </a:rPr>
              <a:t>년 매출액</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단위</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백만원</a:t>
            </a:r>
            <a:r>
              <a:rPr lang="en-US" altLang="ko-KR" sz="600" dirty="0">
                <a:solidFill>
                  <a:srgbClr val="000000"/>
                </a:solidFill>
                <a:latin typeface="Arial" panose="020B0604020202020204" pitchFamily="34" charset="0"/>
                <a:ea typeface="맑은 고딕"/>
                <a:cs typeface="Arial" panose="020B0604020202020204" pitchFamily="34" charset="0"/>
              </a:rPr>
              <a:t>) / Note 2: High-Modulus/</a:t>
            </a:r>
            <a:r>
              <a:rPr lang="ko-KR" altLang="en-US" sz="600" dirty="0" err="1">
                <a:solidFill>
                  <a:srgbClr val="000000"/>
                </a:solidFill>
                <a:latin typeface="Arial" panose="020B0604020202020204" pitchFamily="34" charset="0"/>
                <a:ea typeface="맑은 고딕"/>
                <a:cs typeface="Arial" panose="020B0604020202020204" pitchFamily="34" charset="0"/>
              </a:rPr>
              <a:t>제품외</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매출도 존재하나</a:t>
            </a:r>
            <a:r>
              <a:rPr lang="en-US" altLang="ko-KR" sz="600" dirty="0">
                <a:solidFill>
                  <a:srgbClr val="000000"/>
                </a:solidFill>
                <a:latin typeface="Arial" panose="020B0604020202020204" pitchFamily="34" charset="0"/>
                <a:ea typeface="맑은 고딕"/>
                <a:cs typeface="Arial" panose="020B0604020202020204" pitchFamily="34" charset="0"/>
              </a:rPr>
              <a:t>, 2021</a:t>
            </a:r>
            <a:r>
              <a:rPr lang="ko-KR" altLang="en-US" sz="600" dirty="0">
                <a:solidFill>
                  <a:srgbClr val="000000"/>
                </a:solidFill>
                <a:latin typeface="Arial" panose="020B0604020202020204" pitchFamily="34" charset="0"/>
                <a:ea typeface="맑은 고딕"/>
                <a:cs typeface="Arial" panose="020B0604020202020204" pitchFamily="34" charset="0"/>
              </a:rPr>
              <a:t>년 기준 </a:t>
            </a:r>
            <a:r>
              <a:rPr lang="en-US" altLang="ko-KR" sz="600" dirty="0">
                <a:solidFill>
                  <a:srgbClr val="000000"/>
                </a:solidFill>
                <a:latin typeface="Arial" panose="020B0604020202020204" pitchFamily="34" charset="0"/>
                <a:ea typeface="맑은 고딕"/>
                <a:cs typeface="Arial" panose="020B0604020202020204" pitchFamily="34" charset="0"/>
              </a:rPr>
              <a:t>1.8</a:t>
            </a:r>
            <a:r>
              <a:rPr lang="ko-KR" altLang="en-US" sz="600" dirty="0">
                <a:solidFill>
                  <a:srgbClr val="000000"/>
                </a:solidFill>
                <a:latin typeface="Arial" panose="020B0604020202020204" pitchFamily="34" charset="0"/>
                <a:ea typeface="맑은 고딕"/>
                <a:cs typeface="Arial" panose="020B0604020202020204" pitchFamily="34" charset="0"/>
              </a:rPr>
              <a:t>백만원</a:t>
            </a:r>
            <a:r>
              <a:rPr lang="en-US" altLang="ko-KR" sz="600" dirty="0">
                <a:solidFill>
                  <a:srgbClr val="000000"/>
                </a:solidFill>
                <a:latin typeface="Arial" panose="020B0604020202020204" pitchFamily="34" charset="0"/>
                <a:ea typeface="맑은 고딕"/>
                <a:cs typeface="Arial" panose="020B0604020202020204" pitchFamily="34" charset="0"/>
              </a:rPr>
              <a:t>/3.5</a:t>
            </a:r>
            <a:r>
              <a:rPr lang="ko-KR" altLang="en-US" sz="600" dirty="0">
                <a:solidFill>
                  <a:srgbClr val="000000"/>
                </a:solidFill>
                <a:latin typeface="Arial" panose="020B0604020202020204" pitchFamily="34" charset="0"/>
                <a:ea typeface="맑은 고딕"/>
                <a:cs typeface="Arial" panose="020B0604020202020204" pitchFamily="34" charset="0"/>
              </a:rPr>
              <a:t>백만원 수준으로 매우 미미하여 별도로 기재하지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a:p>
            <a:r>
              <a:rPr lang="en-US" altLang="ko-KR" sz="600" dirty="0">
                <a:solidFill>
                  <a:srgbClr val="000000"/>
                </a:solidFill>
                <a:latin typeface="Arial" panose="020B0604020202020204" pitchFamily="34" charset="0"/>
                <a:ea typeface="맑은 고딕"/>
                <a:cs typeface="Arial" panose="020B0604020202020204" pitchFamily="34" charset="0"/>
              </a:rPr>
              <a:t>Note</a:t>
            </a:r>
            <a:r>
              <a:rPr lang="ko-KR" altLang="en-US" sz="600" dirty="0">
                <a:solidFill>
                  <a:srgbClr val="000000"/>
                </a:solidFill>
                <a:latin typeface="Arial" panose="020B0604020202020204" pitchFamily="34" charset="0"/>
                <a:ea typeface="맑은 고딕"/>
                <a:cs typeface="Arial" panose="020B0604020202020204" pitchFamily="34" charset="0"/>
              </a:rPr>
              <a:t> </a:t>
            </a:r>
            <a:r>
              <a:rPr lang="en-US" altLang="ko-KR" sz="600" dirty="0">
                <a:solidFill>
                  <a:srgbClr val="000000"/>
                </a:solidFill>
                <a:latin typeface="Arial" panose="020B0604020202020204" pitchFamily="34" charset="0"/>
                <a:ea typeface="맑은 고딕"/>
                <a:cs typeface="Arial" panose="020B0604020202020204" pitchFamily="34" charset="0"/>
              </a:rPr>
              <a:t>3:</a:t>
            </a:r>
            <a:r>
              <a:rPr lang="ko-KR" altLang="en-US" sz="600" dirty="0">
                <a:solidFill>
                  <a:srgbClr val="000000"/>
                </a:solidFill>
                <a:latin typeface="Arial" panose="020B0604020202020204" pitchFamily="34" charset="0"/>
                <a:ea typeface="맑은 고딕"/>
                <a:cs typeface="Arial" panose="020B0604020202020204" pitchFamily="34" charset="0"/>
              </a:rPr>
              <a:t> </a:t>
            </a:r>
            <a:r>
              <a:rPr lang="en-US" altLang="ko-KR" sz="600" dirty="0">
                <a:solidFill>
                  <a:srgbClr val="000000"/>
                </a:solidFill>
                <a:latin typeface="Arial" panose="020B0604020202020204" pitchFamily="34" charset="0"/>
                <a:ea typeface="맑은 고딕"/>
                <a:cs typeface="Arial" panose="020B0604020202020204" pitchFamily="34" charset="0"/>
              </a:rPr>
              <a:t>Low-Loss</a:t>
            </a:r>
            <a:r>
              <a:rPr lang="ko-KR" altLang="en-US" sz="600" dirty="0">
                <a:solidFill>
                  <a:srgbClr val="000000"/>
                </a:solidFill>
                <a:latin typeface="Arial" panose="020B0604020202020204" pitchFamily="34" charset="0"/>
                <a:ea typeface="맑은 고딕"/>
                <a:cs typeface="Arial" panose="020B0604020202020204" pitchFamily="34" charset="0"/>
              </a:rPr>
              <a:t> 매출도 존재하나</a:t>
            </a:r>
            <a:r>
              <a:rPr lang="en-US" altLang="ko-KR" sz="600" dirty="0">
                <a:solidFill>
                  <a:srgbClr val="000000"/>
                </a:solidFill>
                <a:latin typeface="Arial" panose="020B0604020202020204" pitchFamily="34" charset="0"/>
                <a:ea typeface="맑은 고딕"/>
                <a:cs typeface="Arial" panose="020B0604020202020204" pitchFamily="34" charset="0"/>
              </a:rPr>
              <a:t>, 2021</a:t>
            </a:r>
            <a:r>
              <a:rPr lang="ko-KR" altLang="en-US" sz="600" dirty="0">
                <a:solidFill>
                  <a:srgbClr val="000000"/>
                </a:solidFill>
                <a:latin typeface="Arial" panose="020B0604020202020204" pitchFamily="34" charset="0"/>
                <a:ea typeface="맑은 고딕"/>
                <a:cs typeface="Arial" panose="020B0604020202020204" pitchFamily="34" charset="0"/>
              </a:rPr>
              <a:t>년 기준 </a:t>
            </a:r>
            <a:r>
              <a:rPr lang="en-US" altLang="ko-KR" sz="600" dirty="0">
                <a:solidFill>
                  <a:srgbClr val="000000"/>
                </a:solidFill>
                <a:latin typeface="Arial" panose="020B0604020202020204" pitchFamily="34" charset="0"/>
                <a:ea typeface="맑은 고딕"/>
                <a:cs typeface="Arial" panose="020B0604020202020204" pitchFamily="34" charset="0"/>
              </a:rPr>
              <a:t>6.7</a:t>
            </a:r>
            <a:r>
              <a:rPr lang="ko-KR" altLang="en-US" sz="600" dirty="0">
                <a:solidFill>
                  <a:srgbClr val="000000"/>
                </a:solidFill>
                <a:latin typeface="Arial" panose="020B0604020202020204" pitchFamily="34" charset="0"/>
                <a:ea typeface="맑은 고딕"/>
                <a:cs typeface="Arial" panose="020B0604020202020204" pitchFamily="34" charset="0"/>
              </a:rPr>
              <a:t>백만원으로 매우 미미하여 별도로 기재하지 아니함 </a:t>
            </a:r>
            <a:r>
              <a:rPr lang="en-US" altLang="ko-KR" sz="600" dirty="0">
                <a:solidFill>
                  <a:srgbClr val="000000"/>
                </a:solidFill>
                <a:latin typeface="Arial" panose="020B0604020202020204" pitchFamily="34" charset="0"/>
                <a:ea typeface="맑은 고딕"/>
                <a:cs typeface="Arial" panose="020B0604020202020204" pitchFamily="34" charset="0"/>
              </a:rPr>
              <a:t>/ Note</a:t>
            </a:r>
            <a:r>
              <a:rPr lang="ko-KR" altLang="en-US" sz="600" dirty="0">
                <a:solidFill>
                  <a:srgbClr val="000000"/>
                </a:solidFill>
                <a:latin typeface="Arial" panose="020B0604020202020204" pitchFamily="34" charset="0"/>
                <a:ea typeface="맑은 고딕"/>
                <a:cs typeface="Arial" panose="020B0604020202020204" pitchFamily="34" charset="0"/>
              </a:rPr>
              <a:t> </a:t>
            </a:r>
            <a:r>
              <a:rPr lang="en-US" altLang="ko-KR" sz="600" dirty="0">
                <a:solidFill>
                  <a:srgbClr val="000000"/>
                </a:solidFill>
                <a:latin typeface="Arial" panose="020B0604020202020204" pitchFamily="34" charset="0"/>
                <a:ea typeface="맑은 고딕"/>
                <a:cs typeface="Arial" panose="020B0604020202020204" pitchFamily="34" charset="0"/>
              </a:rPr>
              <a:t>4:</a:t>
            </a:r>
            <a:r>
              <a:rPr lang="ko-KR" altLang="en-US" sz="600" dirty="0">
                <a:solidFill>
                  <a:srgbClr val="000000"/>
                </a:solidFill>
                <a:latin typeface="Arial" panose="020B0604020202020204" pitchFamily="34" charset="0"/>
                <a:ea typeface="맑은 고딕"/>
                <a:cs typeface="Arial" panose="020B0604020202020204" pitchFamily="34" charset="0"/>
              </a:rPr>
              <a:t> 일부 매출의 경우</a:t>
            </a:r>
            <a:r>
              <a:rPr lang="en-US" altLang="ko-KR" sz="600" dirty="0">
                <a:solidFill>
                  <a:srgbClr val="000000"/>
                </a:solidFill>
                <a:latin typeface="Arial" panose="020B0604020202020204" pitchFamily="34" charset="0"/>
                <a:ea typeface="맑은 고딕"/>
                <a:cs typeface="Arial" panose="020B0604020202020204" pitchFamily="34" charset="0"/>
              </a:rPr>
              <a:t>,</a:t>
            </a:r>
            <a:r>
              <a:rPr lang="ko-KR" altLang="en-US" sz="600" dirty="0">
                <a:solidFill>
                  <a:srgbClr val="000000"/>
                </a:solidFill>
                <a:latin typeface="Arial" panose="020B0604020202020204" pitchFamily="34" charset="0"/>
                <a:ea typeface="맑은 고딕"/>
                <a:cs typeface="Arial" panose="020B0604020202020204" pitchFamily="34" charset="0"/>
              </a:rPr>
              <a:t>특정 원재료 비중이 미미하거나 존재하지 않아 양면</a:t>
            </a:r>
            <a:r>
              <a:rPr lang="en-US" altLang="ko-KR" sz="600" dirty="0">
                <a:solidFill>
                  <a:srgbClr val="000000"/>
                </a:solidFill>
                <a:latin typeface="Arial" panose="020B0604020202020204" pitchFamily="34" charset="0"/>
                <a:ea typeface="맑은 고딕"/>
                <a:cs typeface="Arial" panose="020B0604020202020204" pitchFamily="34" charset="0"/>
              </a:rPr>
              <a:t>/</a:t>
            </a:r>
            <a:r>
              <a:rPr lang="ko-KR" altLang="en-US" sz="600" dirty="0">
                <a:solidFill>
                  <a:srgbClr val="000000"/>
                </a:solidFill>
                <a:latin typeface="Arial" panose="020B0604020202020204" pitchFamily="34" charset="0"/>
                <a:ea typeface="맑은 고딕"/>
                <a:cs typeface="Arial" panose="020B0604020202020204" pitchFamily="34" charset="0"/>
              </a:rPr>
              <a:t>단면을 합산하여 기재하거나 생략함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20" name="직사각형 17">
            <a:extLst>
              <a:ext uri="{FF2B5EF4-FFF2-40B4-BE49-F238E27FC236}">
                <a16:creationId xmlns:a16="http://schemas.microsoft.com/office/drawing/2014/main" id="{C4C56126-E1A2-4CD7-ABCB-5F637FDD4880}"/>
              </a:ext>
            </a:extLst>
          </p:cNvPr>
          <p:cNvSpPr>
            <a:spLocks noChangeArrowheads="1"/>
          </p:cNvSpPr>
          <p:nvPr/>
        </p:nvSpPr>
        <p:spPr bwMode="auto">
          <a:xfrm>
            <a:off x="5256556" y="4307149"/>
            <a:ext cx="1440000" cy="756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단면 </a:t>
            </a:r>
            <a:r>
              <a:rPr lang="en-US" altLang="ko-KR" sz="800" b="1" kern="0" dirty="0">
                <a:solidFill>
                  <a:prstClr val="white"/>
                </a:solidFill>
                <a:latin typeface="Arial" panose="020B0604020202020204" pitchFamily="34" charset="0"/>
                <a:ea typeface="+mj-ea"/>
                <a:cs typeface="Arial" panose="020B0604020202020204" pitchFamily="34" charset="0"/>
              </a:rPr>
              <a:t>1,428 (0.9%)</a:t>
            </a:r>
          </a:p>
        </p:txBody>
      </p:sp>
      <p:sp>
        <p:nvSpPr>
          <p:cNvPr id="121" name="직사각형 17">
            <a:extLst>
              <a:ext uri="{FF2B5EF4-FFF2-40B4-BE49-F238E27FC236}">
                <a16:creationId xmlns:a16="http://schemas.microsoft.com/office/drawing/2014/main" id="{703EBBA0-92FC-4A05-8103-2B397399CEE1}"/>
              </a:ext>
            </a:extLst>
          </p:cNvPr>
          <p:cNvSpPr>
            <a:spLocks noChangeArrowheads="1"/>
          </p:cNvSpPr>
          <p:nvPr/>
        </p:nvSpPr>
        <p:spPr bwMode="auto">
          <a:xfrm>
            <a:off x="6837699" y="4029572"/>
            <a:ext cx="684000" cy="15382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16,543</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22" name="직사각형 17">
            <a:extLst>
              <a:ext uri="{FF2B5EF4-FFF2-40B4-BE49-F238E27FC236}">
                <a16:creationId xmlns:a16="http://schemas.microsoft.com/office/drawing/2014/main" id="{4A6C8D85-667E-407C-AADF-DC1423C7B3D6}"/>
              </a:ext>
            </a:extLst>
          </p:cNvPr>
          <p:cNvSpPr>
            <a:spLocks noChangeArrowheads="1"/>
          </p:cNvSpPr>
          <p:nvPr/>
        </p:nvSpPr>
        <p:spPr bwMode="auto">
          <a:xfrm>
            <a:off x="7568581" y="4029572"/>
            <a:ext cx="684000" cy="15382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318,836m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23" name="직사각형 17">
            <a:extLst>
              <a:ext uri="{FF2B5EF4-FFF2-40B4-BE49-F238E27FC236}">
                <a16:creationId xmlns:a16="http://schemas.microsoft.com/office/drawing/2014/main" id="{620602EE-0556-4A79-9E6E-ABB258ECC428}"/>
              </a:ext>
            </a:extLst>
          </p:cNvPr>
          <p:cNvSpPr>
            <a:spLocks noChangeArrowheads="1"/>
          </p:cNvSpPr>
          <p:nvPr/>
        </p:nvSpPr>
        <p:spPr bwMode="auto">
          <a:xfrm>
            <a:off x="6837699" y="4198148"/>
            <a:ext cx="684000" cy="8973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10,168</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24" name="직사각형 17">
            <a:extLst>
              <a:ext uri="{FF2B5EF4-FFF2-40B4-BE49-F238E27FC236}">
                <a16:creationId xmlns:a16="http://schemas.microsoft.com/office/drawing/2014/main" id="{D602F33B-3B5A-4924-AB8D-200EC40A4B07}"/>
              </a:ext>
            </a:extLst>
          </p:cNvPr>
          <p:cNvSpPr>
            <a:spLocks noChangeArrowheads="1"/>
          </p:cNvSpPr>
          <p:nvPr/>
        </p:nvSpPr>
        <p:spPr bwMode="auto">
          <a:xfrm>
            <a:off x="7568581" y="4198148"/>
            <a:ext cx="684000" cy="8973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a:latin typeface="Arial" panose="020B0604020202020204" pitchFamily="34" charset="0"/>
                <a:ea typeface="+mj-ea"/>
                <a:cs typeface="Arial" panose="020B0604020202020204" pitchFamily="34" charset="0"/>
              </a:rPr>
              <a:t>343,315m</a:t>
            </a:r>
            <a:r>
              <a:rPr lang="en-US" altLang="ko-KR" sz="800" kern="0" baseline="3000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25" name="직사각형 17">
            <a:extLst>
              <a:ext uri="{FF2B5EF4-FFF2-40B4-BE49-F238E27FC236}">
                <a16:creationId xmlns:a16="http://schemas.microsoft.com/office/drawing/2014/main" id="{E575A733-671A-41AF-A0C2-8CBA7551EBB0}"/>
              </a:ext>
            </a:extLst>
          </p:cNvPr>
          <p:cNvSpPr>
            <a:spLocks noChangeArrowheads="1"/>
          </p:cNvSpPr>
          <p:nvPr/>
        </p:nvSpPr>
        <p:spPr bwMode="auto">
          <a:xfrm>
            <a:off x="6837699" y="4307149"/>
            <a:ext cx="684000" cy="7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14,904</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26" name="직사각형 17">
            <a:extLst>
              <a:ext uri="{FF2B5EF4-FFF2-40B4-BE49-F238E27FC236}">
                <a16:creationId xmlns:a16="http://schemas.microsoft.com/office/drawing/2014/main" id="{25779E02-31AA-45C7-85C3-AE409CA662F7}"/>
              </a:ext>
            </a:extLst>
          </p:cNvPr>
          <p:cNvSpPr>
            <a:spLocks noChangeArrowheads="1"/>
          </p:cNvSpPr>
          <p:nvPr/>
        </p:nvSpPr>
        <p:spPr bwMode="auto">
          <a:xfrm>
            <a:off x="7568581" y="4307149"/>
            <a:ext cx="684000" cy="7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95,864m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27" name="직사각형 17">
            <a:extLst>
              <a:ext uri="{FF2B5EF4-FFF2-40B4-BE49-F238E27FC236}">
                <a16:creationId xmlns:a16="http://schemas.microsoft.com/office/drawing/2014/main" id="{C5C99921-8E99-4728-97FB-EEC47FED2668}"/>
              </a:ext>
            </a:extLst>
          </p:cNvPr>
          <p:cNvSpPr>
            <a:spLocks noChangeArrowheads="1"/>
          </p:cNvSpPr>
          <p:nvPr/>
        </p:nvSpPr>
        <p:spPr bwMode="auto">
          <a:xfrm>
            <a:off x="6837699" y="4397636"/>
            <a:ext cx="684000" cy="100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30,121</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29" name="직사각형 17">
            <a:extLst>
              <a:ext uri="{FF2B5EF4-FFF2-40B4-BE49-F238E27FC236}">
                <a16:creationId xmlns:a16="http://schemas.microsoft.com/office/drawing/2014/main" id="{EB502ED4-F2C9-4727-BC76-BED133EEACD3}"/>
              </a:ext>
            </a:extLst>
          </p:cNvPr>
          <p:cNvSpPr>
            <a:spLocks noChangeArrowheads="1"/>
          </p:cNvSpPr>
          <p:nvPr/>
        </p:nvSpPr>
        <p:spPr bwMode="auto">
          <a:xfrm>
            <a:off x="7568581" y="4397636"/>
            <a:ext cx="684000" cy="1008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73,154m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30" name="직사각형 17">
            <a:extLst>
              <a:ext uri="{FF2B5EF4-FFF2-40B4-BE49-F238E27FC236}">
                <a16:creationId xmlns:a16="http://schemas.microsoft.com/office/drawing/2014/main" id="{F5262F4A-5A10-42C5-9DDB-71629B989B7B}"/>
              </a:ext>
            </a:extLst>
          </p:cNvPr>
          <p:cNvSpPr>
            <a:spLocks noChangeArrowheads="1"/>
          </p:cNvSpPr>
          <p:nvPr/>
        </p:nvSpPr>
        <p:spPr bwMode="auto">
          <a:xfrm>
            <a:off x="6837699" y="4517122"/>
            <a:ext cx="684000" cy="7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15,939</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31" name="직사각형 17">
            <a:extLst>
              <a:ext uri="{FF2B5EF4-FFF2-40B4-BE49-F238E27FC236}">
                <a16:creationId xmlns:a16="http://schemas.microsoft.com/office/drawing/2014/main" id="{1DB92C44-F1E4-4E09-ABA8-65C229039123}"/>
              </a:ext>
            </a:extLst>
          </p:cNvPr>
          <p:cNvSpPr>
            <a:spLocks noChangeArrowheads="1"/>
          </p:cNvSpPr>
          <p:nvPr/>
        </p:nvSpPr>
        <p:spPr bwMode="auto">
          <a:xfrm>
            <a:off x="7568581" y="4517122"/>
            <a:ext cx="684000" cy="7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98,415m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32" name="직사각형 17">
            <a:extLst>
              <a:ext uri="{FF2B5EF4-FFF2-40B4-BE49-F238E27FC236}">
                <a16:creationId xmlns:a16="http://schemas.microsoft.com/office/drawing/2014/main" id="{5EC6FDC1-9D1B-4B22-902F-9ADE2CA9C5F6}"/>
              </a:ext>
            </a:extLst>
          </p:cNvPr>
          <p:cNvSpPr>
            <a:spLocks noChangeArrowheads="1"/>
          </p:cNvSpPr>
          <p:nvPr/>
        </p:nvSpPr>
        <p:spPr bwMode="auto">
          <a:xfrm>
            <a:off x="5256556" y="4620624"/>
            <a:ext cx="1440000" cy="3312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a:solidFill>
                  <a:prstClr val="white"/>
                </a:solidFill>
                <a:latin typeface="Arial" panose="020B0604020202020204" pitchFamily="34" charset="0"/>
                <a:ea typeface="+mj-ea"/>
                <a:cs typeface="Arial" panose="020B0604020202020204" pitchFamily="34" charset="0"/>
              </a:rPr>
              <a:t>ED </a:t>
            </a:r>
            <a:r>
              <a:rPr lang="en-US" altLang="ko-KR" sz="800" b="1" kern="0" dirty="0">
                <a:solidFill>
                  <a:prstClr val="white"/>
                </a:solidFill>
                <a:latin typeface="Arial" panose="020B0604020202020204" pitchFamily="34" charset="0"/>
                <a:ea typeface="+mj-ea"/>
                <a:cs typeface="Arial" panose="020B0604020202020204" pitchFamily="34" charset="0"/>
              </a:rPr>
              <a:t>9,800 (6.3%)</a:t>
            </a:r>
          </a:p>
        </p:txBody>
      </p:sp>
      <p:sp>
        <p:nvSpPr>
          <p:cNvPr id="134" name="직사각형 17">
            <a:extLst>
              <a:ext uri="{FF2B5EF4-FFF2-40B4-BE49-F238E27FC236}">
                <a16:creationId xmlns:a16="http://schemas.microsoft.com/office/drawing/2014/main" id="{B83817E7-94A3-4A12-A66E-8A815BCD6A56}"/>
              </a:ext>
            </a:extLst>
          </p:cNvPr>
          <p:cNvSpPr>
            <a:spLocks noChangeArrowheads="1"/>
          </p:cNvSpPr>
          <p:nvPr/>
        </p:nvSpPr>
        <p:spPr bwMode="auto">
          <a:xfrm>
            <a:off x="6837699" y="4620624"/>
            <a:ext cx="684000" cy="3312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16,211</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35" name="직사각형 17">
            <a:extLst>
              <a:ext uri="{FF2B5EF4-FFF2-40B4-BE49-F238E27FC236}">
                <a16:creationId xmlns:a16="http://schemas.microsoft.com/office/drawing/2014/main" id="{E73DB8BF-6E09-4C25-8A27-D6C91B739B25}"/>
              </a:ext>
            </a:extLst>
          </p:cNvPr>
          <p:cNvSpPr>
            <a:spLocks noChangeArrowheads="1"/>
          </p:cNvSpPr>
          <p:nvPr/>
        </p:nvSpPr>
        <p:spPr bwMode="auto">
          <a:xfrm>
            <a:off x="7568581" y="4620624"/>
            <a:ext cx="684000" cy="3312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604,510m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36" name="직사각형 17">
            <a:extLst>
              <a:ext uri="{FF2B5EF4-FFF2-40B4-BE49-F238E27FC236}">
                <a16:creationId xmlns:a16="http://schemas.microsoft.com/office/drawing/2014/main" id="{69318438-AB01-47CF-92F6-D8579EA78525}"/>
              </a:ext>
            </a:extLst>
          </p:cNvPr>
          <p:cNvSpPr>
            <a:spLocks noChangeArrowheads="1"/>
          </p:cNvSpPr>
          <p:nvPr/>
        </p:nvSpPr>
        <p:spPr bwMode="auto">
          <a:xfrm>
            <a:off x="6837699" y="4969442"/>
            <a:ext cx="684000" cy="1872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26,312</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37" name="직사각형 17">
            <a:extLst>
              <a:ext uri="{FF2B5EF4-FFF2-40B4-BE49-F238E27FC236}">
                <a16:creationId xmlns:a16="http://schemas.microsoft.com/office/drawing/2014/main" id="{2E7D005A-8678-45EE-8216-64FEFE57CB3E}"/>
              </a:ext>
            </a:extLst>
          </p:cNvPr>
          <p:cNvSpPr>
            <a:spLocks noChangeArrowheads="1"/>
          </p:cNvSpPr>
          <p:nvPr/>
        </p:nvSpPr>
        <p:spPr bwMode="auto">
          <a:xfrm>
            <a:off x="7568581" y="4969442"/>
            <a:ext cx="684000" cy="1872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184,898m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38" name="직사각형 17">
            <a:extLst>
              <a:ext uri="{FF2B5EF4-FFF2-40B4-BE49-F238E27FC236}">
                <a16:creationId xmlns:a16="http://schemas.microsoft.com/office/drawing/2014/main" id="{C7AA5233-F261-4B70-9B5B-AE9BE4EE6353}"/>
              </a:ext>
            </a:extLst>
          </p:cNvPr>
          <p:cNvSpPr>
            <a:spLocks noChangeArrowheads="1"/>
          </p:cNvSpPr>
          <p:nvPr/>
        </p:nvSpPr>
        <p:spPr bwMode="auto">
          <a:xfrm>
            <a:off x="5256556" y="5182754"/>
            <a:ext cx="1440000" cy="1080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단면</a:t>
            </a:r>
            <a:r>
              <a:rPr lang="en-US" altLang="ko-KR" sz="800" b="1" kern="0" dirty="0">
                <a:solidFill>
                  <a:prstClr val="white"/>
                </a:solidFill>
                <a:latin typeface="Arial" panose="020B0604020202020204" pitchFamily="34" charset="0"/>
                <a:ea typeface="+mj-ea"/>
                <a:cs typeface="Arial" panose="020B0604020202020204" pitchFamily="34" charset="0"/>
              </a:rPr>
              <a:t> 5,631 (3.6%)</a:t>
            </a:r>
          </a:p>
        </p:txBody>
      </p:sp>
      <p:sp>
        <p:nvSpPr>
          <p:cNvPr id="139" name="직사각형 17">
            <a:extLst>
              <a:ext uri="{FF2B5EF4-FFF2-40B4-BE49-F238E27FC236}">
                <a16:creationId xmlns:a16="http://schemas.microsoft.com/office/drawing/2014/main" id="{904E92A8-AD04-4213-B48D-19597C9A8E5E}"/>
              </a:ext>
            </a:extLst>
          </p:cNvPr>
          <p:cNvSpPr>
            <a:spLocks noChangeArrowheads="1"/>
          </p:cNvSpPr>
          <p:nvPr/>
        </p:nvSpPr>
        <p:spPr bwMode="auto">
          <a:xfrm>
            <a:off x="5256556" y="5308685"/>
            <a:ext cx="1440000" cy="900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양면 </a:t>
            </a:r>
            <a:r>
              <a:rPr lang="en-US" altLang="ko-KR" sz="800" b="1" kern="0" dirty="0">
                <a:solidFill>
                  <a:prstClr val="white"/>
                </a:solidFill>
                <a:latin typeface="Arial" panose="020B0604020202020204" pitchFamily="34" charset="0"/>
                <a:ea typeface="+mj-ea"/>
                <a:cs typeface="Arial" panose="020B0604020202020204" pitchFamily="34" charset="0"/>
              </a:rPr>
              <a:t>4,578 (3.0%)</a:t>
            </a:r>
          </a:p>
        </p:txBody>
      </p:sp>
      <p:sp>
        <p:nvSpPr>
          <p:cNvPr id="140" name="직사각형 17">
            <a:extLst>
              <a:ext uri="{FF2B5EF4-FFF2-40B4-BE49-F238E27FC236}">
                <a16:creationId xmlns:a16="http://schemas.microsoft.com/office/drawing/2014/main" id="{5DB3EE89-F4D9-4742-A2EE-5CECBEBCF1C0}"/>
              </a:ext>
            </a:extLst>
          </p:cNvPr>
          <p:cNvSpPr>
            <a:spLocks noChangeArrowheads="1"/>
          </p:cNvSpPr>
          <p:nvPr/>
        </p:nvSpPr>
        <p:spPr bwMode="auto">
          <a:xfrm>
            <a:off x="5256556" y="5418212"/>
            <a:ext cx="1440000" cy="684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 2,001 (1.3%)</a:t>
            </a:r>
          </a:p>
        </p:txBody>
      </p:sp>
      <p:sp>
        <p:nvSpPr>
          <p:cNvPr id="141" name="직사각형 17">
            <a:extLst>
              <a:ext uri="{FF2B5EF4-FFF2-40B4-BE49-F238E27FC236}">
                <a16:creationId xmlns:a16="http://schemas.microsoft.com/office/drawing/2014/main" id="{B496456D-05D6-46A6-9D67-649FC9651A96}"/>
              </a:ext>
            </a:extLst>
          </p:cNvPr>
          <p:cNvSpPr>
            <a:spLocks noChangeArrowheads="1"/>
          </p:cNvSpPr>
          <p:nvPr/>
        </p:nvSpPr>
        <p:spPr bwMode="auto">
          <a:xfrm>
            <a:off x="6837699" y="5182754"/>
            <a:ext cx="684000" cy="108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40,947</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42" name="직사각형 17">
            <a:extLst>
              <a:ext uri="{FF2B5EF4-FFF2-40B4-BE49-F238E27FC236}">
                <a16:creationId xmlns:a16="http://schemas.microsoft.com/office/drawing/2014/main" id="{28BBB582-77D8-4487-8286-3E792F2A8C10}"/>
              </a:ext>
            </a:extLst>
          </p:cNvPr>
          <p:cNvSpPr>
            <a:spLocks noChangeArrowheads="1"/>
          </p:cNvSpPr>
          <p:nvPr/>
        </p:nvSpPr>
        <p:spPr bwMode="auto">
          <a:xfrm>
            <a:off x="7568581" y="5182754"/>
            <a:ext cx="684000" cy="108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137,515m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43" name="직사각형 17">
            <a:extLst>
              <a:ext uri="{FF2B5EF4-FFF2-40B4-BE49-F238E27FC236}">
                <a16:creationId xmlns:a16="http://schemas.microsoft.com/office/drawing/2014/main" id="{B0DCCA51-157D-4E1C-81D9-FD66F80FADB2}"/>
              </a:ext>
            </a:extLst>
          </p:cNvPr>
          <p:cNvSpPr>
            <a:spLocks noChangeArrowheads="1"/>
          </p:cNvSpPr>
          <p:nvPr/>
        </p:nvSpPr>
        <p:spPr bwMode="auto">
          <a:xfrm>
            <a:off x="6837699" y="5308685"/>
            <a:ext cx="684000" cy="90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61,723</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44" name="직사각형 17">
            <a:extLst>
              <a:ext uri="{FF2B5EF4-FFF2-40B4-BE49-F238E27FC236}">
                <a16:creationId xmlns:a16="http://schemas.microsoft.com/office/drawing/2014/main" id="{575ABFEC-6D2A-4D78-9B64-FC312CFC926E}"/>
              </a:ext>
            </a:extLst>
          </p:cNvPr>
          <p:cNvSpPr>
            <a:spLocks noChangeArrowheads="1"/>
          </p:cNvSpPr>
          <p:nvPr/>
        </p:nvSpPr>
        <p:spPr bwMode="auto">
          <a:xfrm>
            <a:off x="7568581" y="5308685"/>
            <a:ext cx="684000" cy="90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74,171m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45" name="직사각형 17">
            <a:extLst>
              <a:ext uri="{FF2B5EF4-FFF2-40B4-BE49-F238E27FC236}">
                <a16:creationId xmlns:a16="http://schemas.microsoft.com/office/drawing/2014/main" id="{AAFA25D7-8466-47AF-B239-06D4CC4B692D}"/>
              </a:ext>
            </a:extLst>
          </p:cNvPr>
          <p:cNvSpPr>
            <a:spLocks noChangeArrowheads="1"/>
          </p:cNvSpPr>
          <p:nvPr/>
        </p:nvSpPr>
        <p:spPr bwMode="auto">
          <a:xfrm>
            <a:off x="6837699" y="5418212"/>
            <a:ext cx="684000" cy="684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52,960</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46" name="직사각형 17">
            <a:extLst>
              <a:ext uri="{FF2B5EF4-FFF2-40B4-BE49-F238E27FC236}">
                <a16:creationId xmlns:a16="http://schemas.microsoft.com/office/drawing/2014/main" id="{BF0C913C-C3C6-4C7B-99A9-0E9D1E2A54DF}"/>
              </a:ext>
            </a:extLst>
          </p:cNvPr>
          <p:cNvSpPr>
            <a:spLocks noChangeArrowheads="1"/>
          </p:cNvSpPr>
          <p:nvPr/>
        </p:nvSpPr>
        <p:spPr bwMode="auto">
          <a:xfrm>
            <a:off x="7568581" y="5418212"/>
            <a:ext cx="684000" cy="684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37,980m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48" name="직사각형 17">
            <a:extLst>
              <a:ext uri="{FF2B5EF4-FFF2-40B4-BE49-F238E27FC236}">
                <a16:creationId xmlns:a16="http://schemas.microsoft.com/office/drawing/2014/main" id="{E01A89FD-BC8B-4085-A813-F02ADE3C30E9}"/>
              </a:ext>
            </a:extLst>
          </p:cNvPr>
          <p:cNvSpPr>
            <a:spLocks noChangeArrowheads="1"/>
          </p:cNvSpPr>
          <p:nvPr/>
        </p:nvSpPr>
        <p:spPr bwMode="auto">
          <a:xfrm>
            <a:off x="5256556" y="5520060"/>
            <a:ext cx="1440000" cy="1656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양면 </a:t>
            </a:r>
            <a:r>
              <a:rPr lang="en-US" altLang="ko-KR" sz="800" b="1" kern="0" dirty="0">
                <a:solidFill>
                  <a:prstClr val="white"/>
                </a:solidFill>
                <a:latin typeface="Arial" panose="020B0604020202020204" pitchFamily="34" charset="0"/>
                <a:ea typeface="+mj-ea"/>
                <a:cs typeface="Arial" panose="020B0604020202020204" pitchFamily="34" charset="0"/>
              </a:rPr>
              <a:t>8,370 (5.4%)</a:t>
            </a:r>
          </a:p>
        </p:txBody>
      </p:sp>
      <p:sp>
        <p:nvSpPr>
          <p:cNvPr id="149" name="직사각형 17">
            <a:extLst>
              <a:ext uri="{FF2B5EF4-FFF2-40B4-BE49-F238E27FC236}">
                <a16:creationId xmlns:a16="http://schemas.microsoft.com/office/drawing/2014/main" id="{151A2107-B34A-424D-826B-D777CA3C2476}"/>
              </a:ext>
            </a:extLst>
          </p:cNvPr>
          <p:cNvSpPr>
            <a:spLocks noChangeArrowheads="1"/>
          </p:cNvSpPr>
          <p:nvPr/>
        </p:nvSpPr>
        <p:spPr bwMode="auto">
          <a:xfrm>
            <a:off x="5256556" y="5709263"/>
            <a:ext cx="1440000" cy="1224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8,090 (5.2%)</a:t>
            </a:r>
          </a:p>
        </p:txBody>
      </p:sp>
      <p:sp>
        <p:nvSpPr>
          <p:cNvPr id="150" name="직사각형 17">
            <a:extLst>
              <a:ext uri="{FF2B5EF4-FFF2-40B4-BE49-F238E27FC236}">
                <a16:creationId xmlns:a16="http://schemas.microsoft.com/office/drawing/2014/main" id="{C0198580-1D5C-4EC1-8B05-494925831036}"/>
              </a:ext>
            </a:extLst>
          </p:cNvPr>
          <p:cNvSpPr>
            <a:spLocks noChangeArrowheads="1"/>
          </p:cNvSpPr>
          <p:nvPr/>
        </p:nvSpPr>
        <p:spPr bwMode="auto">
          <a:xfrm>
            <a:off x="5256556" y="5847757"/>
            <a:ext cx="1440000" cy="900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RA</a:t>
            </a:r>
            <a:r>
              <a:rPr lang="ko-KR" altLang="en-US" sz="800" b="1" kern="0" dirty="0">
                <a:solidFill>
                  <a:prstClr val="white"/>
                </a:solidFill>
                <a:latin typeface="Arial" panose="020B0604020202020204" pitchFamily="34" charset="0"/>
                <a:ea typeface="+mj-ea"/>
                <a:cs typeface="Arial" panose="020B0604020202020204" pitchFamily="34" charset="0"/>
              </a:rPr>
              <a:t>단면</a:t>
            </a:r>
            <a:r>
              <a:rPr lang="en-US" altLang="ko-KR" sz="800" b="1" kern="0" dirty="0">
                <a:solidFill>
                  <a:prstClr val="white"/>
                </a:solidFill>
                <a:latin typeface="Arial" panose="020B0604020202020204" pitchFamily="34" charset="0"/>
                <a:ea typeface="+mj-ea"/>
                <a:cs typeface="Arial" panose="020B0604020202020204" pitchFamily="34" charset="0"/>
              </a:rPr>
              <a:t> 1,274 (0.8%)</a:t>
            </a:r>
          </a:p>
        </p:txBody>
      </p:sp>
      <p:sp>
        <p:nvSpPr>
          <p:cNvPr id="151" name="직사각형 17">
            <a:extLst>
              <a:ext uri="{FF2B5EF4-FFF2-40B4-BE49-F238E27FC236}">
                <a16:creationId xmlns:a16="http://schemas.microsoft.com/office/drawing/2014/main" id="{C091A92A-FA31-489E-BF9C-4E0966093C22}"/>
              </a:ext>
            </a:extLst>
          </p:cNvPr>
          <p:cNvSpPr>
            <a:spLocks noChangeArrowheads="1"/>
          </p:cNvSpPr>
          <p:nvPr/>
        </p:nvSpPr>
        <p:spPr bwMode="auto">
          <a:xfrm>
            <a:off x="6837699" y="5520060"/>
            <a:ext cx="684000" cy="16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27,538</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52" name="직사각형 17">
            <a:extLst>
              <a:ext uri="{FF2B5EF4-FFF2-40B4-BE49-F238E27FC236}">
                <a16:creationId xmlns:a16="http://schemas.microsoft.com/office/drawing/2014/main" id="{C75B229D-D5E3-4536-8134-0BE6C703CC74}"/>
              </a:ext>
            </a:extLst>
          </p:cNvPr>
          <p:cNvSpPr>
            <a:spLocks noChangeArrowheads="1"/>
          </p:cNvSpPr>
          <p:nvPr/>
        </p:nvSpPr>
        <p:spPr bwMode="auto">
          <a:xfrm>
            <a:off x="7568581" y="5520060"/>
            <a:ext cx="684000" cy="1656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303,957m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53" name="직사각형 17">
            <a:extLst>
              <a:ext uri="{FF2B5EF4-FFF2-40B4-BE49-F238E27FC236}">
                <a16:creationId xmlns:a16="http://schemas.microsoft.com/office/drawing/2014/main" id="{D4D0A9DF-F362-480A-BD7B-55C24CC4C20B}"/>
              </a:ext>
            </a:extLst>
          </p:cNvPr>
          <p:cNvSpPr>
            <a:spLocks noChangeArrowheads="1"/>
          </p:cNvSpPr>
          <p:nvPr/>
        </p:nvSpPr>
        <p:spPr bwMode="auto">
          <a:xfrm>
            <a:off x="6837699" y="5710127"/>
            <a:ext cx="684000" cy="1224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12,104</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54" name="직사각형 17">
            <a:extLst>
              <a:ext uri="{FF2B5EF4-FFF2-40B4-BE49-F238E27FC236}">
                <a16:creationId xmlns:a16="http://schemas.microsoft.com/office/drawing/2014/main" id="{6483710F-8101-4EE8-8957-94DC5625E99E}"/>
              </a:ext>
            </a:extLst>
          </p:cNvPr>
          <p:cNvSpPr>
            <a:spLocks noChangeArrowheads="1"/>
          </p:cNvSpPr>
          <p:nvPr/>
        </p:nvSpPr>
        <p:spPr bwMode="auto">
          <a:xfrm>
            <a:off x="7568581" y="5710127"/>
            <a:ext cx="684000" cy="1224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668,367m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55" name="직사각형 17">
            <a:extLst>
              <a:ext uri="{FF2B5EF4-FFF2-40B4-BE49-F238E27FC236}">
                <a16:creationId xmlns:a16="http://schemas.microsoft.com/office/drawing/2014/main" id="{7D44F63F-E57B-4076-AE11-1385D2A0E24B}"/>
              </a:ext>
            </a:extLst>
          </p:cNvPr>
          <p:cNvSpPr>
            <a:spLocks noChangeArrowheads="1"/>
          </p:cNvSpPr>
          <p:nvPr/>
        </p:nvSpPr>
        <p:spPr bwMode="auto">
          <a:xfrm>
            <a:off x="6837699" y="5847757"/>
            <a:ext cx="684000" cy="90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16,222</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56" name="직사각형 17">
            <a:extLst>
              <a:ext uri="{FF2B5EF4-FFF2-40B4-BE49-F238E27FC236}">
                <a16:creationId xmlns:a16="http://schemas.microsoft.com/office/drawing/2014/main" id="{0CDCF9C1-1A43-4497-A061-8164E438BFE0}"/>
              </a:ext>
            </a:extLst>
          </p:cNvPr>
          <p:cNvSpPr>
            <a:spLocks noChangeArrowheads="1"/>
          </p:cNvSpPr>
          <p:nvPr/>
        </p:nvSpPr>
        <p:spPr bwMode="auto">
          <a:xfrm>
            <a:off x="7568581" y="5847757"/>
            <a:ext cx="684000" cy="90000"/>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78,508m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157" name="직사각형 17">
            <a:extLst>
              <a:ext uri="{FF2B5EF4-FFF2-40B4-BE49-F238E27FC236}">
                <a16:creationId xmlns:a16="http://schemas.microsoft.com/office/drawing/2014/main" id="{BB7F9446-17FA-4FD1-81CA-F5F434193803}"/>
              </a:ext>
            </a:extLst>
          </p:cNvPr>
          <p:cNvSpPr>
            <a:spLocks noChangeArrowheads="1"/>
          </p:cNvSpPr>
          <p:nvPr/>
        </p:nvSpPr>
        <p:spPr bwMode="auto">
          <a:xfrm>
            <a:off x="5256556" y="6057764"/>
            <a:ext cx="1440000" cy="86400"/>
          </a:xfrm>
          <a:prstGeom prst="rect">
            <a:avLst/>
          </a:prstGeom>
          <a:solidFill>
            <a:srgbClr val="0091DA"/>
          </a:solidFill>
          <a:ln w="9525" algn="ctr">
            <a:solidFill>
              <a:schemeClr val="accent1"/>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ED</a:t>
            </a:r>
            <a:r>
              <a:rPr lang="ko-KR" altLang="en-US" sz="800" b="1" kern="0" dirty="0">
                <a:solidFill>
                  <a:prstClr val="white"/>
                </a:solidFill>
                <a:latin typeface="Arial" panose="020B0604020202020204" pitchFamily="34" charset="0"/>
                <a:ea typeface="+mj-ea"/>
                <a:cs typeface="Arial" panose="020B0604020202020204" pitchFamily="34" charset="0"/>
              </a:rPr>
              <a:t>양면 </a:t>
            </a:r>
            <a:r>
              <a:rPr lang="en-US" altLang="ko-KR" sz="800" b="1" kern="0" dirty="0">
                <a:solidFill>
                  <a:prstClr val="white"/>
                </a:solidFill>
                <a:latin typeface="Arial" panose="020B0604020202020204" pitchFamily="34" charset="0"/>
                <a:ea typeface="+mj-ea"/>
                <a:cs typeface="Arial" panose="020B0604020202020204" pitchFamily="34" charset="0"/>
              </a:rPr>
              <a:t>2,288 (1.5%)</a:t>
            </a:r>
          </a:p>
        </p:txBody>
      </p:sp>
      <p:sp>
        <p:nvSpPr>
          <p:cNvPr id="158" name="직사각형 17">
            <a:extLst>
              <a:ext uri="{FF2B5EF4-FFF2-40B4-BE49-F238E27FC236}">
                <a16:creationId xmlns:a16="http://schemas.microsoft.com/office/drawing/2014/main" id="{00CB8FA0-1C0B-41A6-8696-9AB15360C041}"/>
              </a:ext>
            </a:extLst>
          </p:cNvPr>
          <p:cNvSpPr>
            <a:spLocks noChangeArrowheads="1"/>
          </p:cNvSpPr>
          <p:nvPr/>
        </p:nvSpPr>
        <p:spPr bwMode="auto">
          <a:xfrm>
            <a:off x="6837699" y="6057764"/>
            <a:ext cx="684000" cy="86746"/>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63,082</a:t>
            </a:r>
            <a:r>
              <a:rPr lang="ko-KR" altLang="en-US" sz="800" kern="0" dirty="0">
                <a:latin typeface="Arial" panose="020B0604020202020204" pitchFamily="34" charset="0"/>
                <a:ea typeface="+mj-ea"/>
                <a:cs typeface="Arial" panose="020B0604020202020204" pitchFamily="34" charset="0"/>
              </a:rPr>
              <a:t>원</a:t>
            </a:r>
            <a:endParaRPr lang="en-US" altLang="ko-KR" sz="800" kern="0" dirty="0">
              <a:latin typeface="Arial" panose="020B0604020202020204" pitchFamily="34" charset="0"/>
              <a:ea typeface="+mj-ea"/>
              <a:cs typeface="Arial" panose="020B0604020202020204" pitchFamily="34" charset="0"/>
            </a:endParaRPr>
          </a:p>
        </p:txBody>
      </p:sp>
      <p:sp>
        <p:nvSpPr>
          <p:cNvPr id="159" name="직사각형 17">
            <a:extLst>
              <a:ext uri="{FF2B5EF4-FFF2-40B4-BE49-F238E27FC236}">
                <a16:creationId xmlns:a16="http://schemas.microsoft.com/office/drawing/2014/main" id="{370489C4-13B4-40EB-B38A-41EF51E6EA71}"/>
              </a:ext>
            </a:extLst>
          </p:cNvPr>
          <p:cNvSpPr>
            <a:spLocks noChangeArrowheads="1"/>
          </p:cNvSpPr>
          <p:nvPr/>
        </p:nvSpPr>
        <p:spPr bwMode="auto">
          <a:xfrm>
            <a:off x="7568581" y="6057764"/>
            <a:ext cx="684000" cy="8674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kern="0" dirty="0">
                <a:latin typeface="Arial" panose="020B0604020202020204" pitchFamily="34" charset="0"/>
                <a:ea typeface="+mj-ea"/>
                <a:cs typeface="Arial" panose="020B0604020202020204" pitchFamily="34" charset="0"/>
              </a:rPr>
              <a:t>101,175m</a:t>
            </a:r>
            <a:r>
              <a:rPr lang="en-US" altLang="ko-KR" sz="800" kern="0" baseline="30000" dirty="0">
                <a:latin typeface="Arial" panose="020B0604020202020204" pitchFamily="34" charset="0"/>
                <a:ea typeface="+mj-ea"/>
                <a:cs typeface="Arial" panose="020B0604020202020204" pitchFamily="34" charset="0"/>
              </a:rPr>
              <a:t>2</a:t>
            </a:r>
            <a:endParaRPr lang="en-US" altLang="ko-KR" sz="800" kern="0" dirty="0">
              <a:latin typeface="Arial" panose="020B0604020202020204" pitchFamily="34" charset="0"/>
              <a:ea typeface="+mj-ea"/>
              <a:cs typeface="Arial" panose="020B0604020202020204" pitchFamily="34" charset="0"/>
            </a:endParaRPr>
          </a:p>
        </p:txBody>
      </p:sp>
      <p:sp>
        <p:nvSpPr>
          <p:cNvPr id="89" name="직사각형 153">
            <a:extLst>
              <a:ext uri="{FF2B5EF4-FFF2-40B4-BE49-F238E27FC236}">
                <a16:creationId xmlns:a16="http://schemas.microsoft.com/office/drawing/2014/main" id="{AF14A3F6-AC56-4603-81C2-3D55B43DE95A}"/>
              </a:ext>
            </a:extLst>
          </p:cNvPr>
          <p:cNvSpPr/>
          <p:nvPr/>
        </p:nvSpPr>
        <p:spPr bwMode="auto">
          <a:xfrm>
            <a:off x="7570718" y="1241205"/>
            <a:ext cx="681863" cy="108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Quantity</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90" name="직선 연결선 328">
            <a:extLst>
              <a:ext uri="{FF2B5EF4-FFF2-40B4-BE49-F238E27FC236}">
                <a16:creationId xmlns:a16="http://schemas.microsoft.com/office/drawing/2014/main" id="{A7663F6F-4EC6-40FA-AA85-ECA911D7CB15}"/>
              </a:ext>
            </a:extLst>
          </p:cNvPr>
          <p:cNvCxnSpPr>
            <a:cxnSpLocks/>
          </p:cNvCxnSpPr>
          <p:nvPr/>
        </p:nvCxnSpPr>
        <p:spPr>
          <a:xfrm>
            <a:off x="7570718" y="1364759"/>
            <a:ext cx="681863"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1" name="직사각형 119">
            <a:extLst>
              <a:ext uri="{FF2B5EF4-FFF2-40B4-BE49-F238E27FC236}">
                <a16:creationId xmlns:a16="http://schemas.microsoft.com/office/drawing/2014/main" id="{1FEC4979-A2E9-4B6C-A269-68228626F6D2}"/>
              </a:ext>
            </a:extLst>
          </p:cNvPr>
          <p:cNvSpPr/>
          <p:nvPr/>
        </p:nvSpPr>
        <p:spPr bwMode="auto">
          <a:xfrm>
            <a:off x="7525505" y="609478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294134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Working Capital (2/5)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1" y="1412204"/>
            <a:ext cx="4156708" cy="4720147"/>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AR Turnover</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ko-KR" altLang="en-US" sz="900" dirty="0" err="1">
                <a:solidFill>
                  <a:srgbClr val="000000"/>
                </a:solidFill>
                <a:latin typeface="Arial" panose="020B0604020202020204" pitchFamily="34" charset="0"/>
                <a:ea typeface="맑은 고딕"/>
                <a:cs typeface="Arial" panose="020B0604020202020204" pitchFamily="34" charset="0"/>
              </a:rPr>
              <a:t>연도말</a:t>
            </a:r>
            <a:r>
              <a:rPr lang="ko-KR" altLang="en-US" sz="900" dirty="0">
                <a:solidFill>
                  <a:srgbClr val="000000"/>
                </a:solidFill>
                <a:latin typeface="Arial" panose="020B0604020202020204" pitchFamily="34" charset="0"/>
                <a:ea typeface="맑은 고딕"/>
                <a:cs typeface="Arial" panose="020B0604020202020204" pitchFamily="34" charset="0"/>
              </a:rPr>
              <a:t> 회사의 매출채권 전액에 대해 매출채권회전일수를 계산한 결과</a:t>
            </a:r>
            <a:r>
              <a:rPr lang="en-US" altLang="ko-KR" sz="900" dirty="0">
                <a:solidFill>
                  <a:srgbClr val="000000"/>
                </a:solidFill>
                <a:latin typeface="Arial" panose="020B0604020202020204" pitchFamily="34" charset="0"/>
                <a:ea typeface="맑은 고딕"/>
                <a:cs typeface="Arial" panose="020B0604020202020204" pitchFamily="34" charset="0"/>
              </a:rPr>
              <a:t>, 2021</a:t>
            </a:r>
            <a:r>
              <a:rPr lang="ko-KR" altLang="en-US" sz="900" dirty="0">
                <a:solidFill>
                  <a:srgbClr val="000000"/>
                </a:solidFill>
                <a:latin typeface="Arial" panose="020B0604020202020204" pitchFamily="34" charset="0"/>
                <a:ea typeface="맑은 고딕"/>
                <a:cs typeface="Arial" panose="020B0604020202020204" pitchFamily="34" charset="0"/>
              </a:rPr>
              <a:t>년말 현재 </a:t>
            </a:r>
            <a:r>
              <a:rPr lang="en-US" altLang="ko-KR" sz="900" dirty="0">
                <a:solidFill>
                  <a:srgbClr val="000000"/>
                </a:solidFill>
                <a:latin typeface="Arial" panose="020B0604020202020204" pitchFamily="34" charset="0"/>
                <a:ea typeface="맑은 고딕"/>
                <a:cs typeface="Arial" panose="020B0604020202020204" pitchFamily="34" charset="0"/>
              </a:rPr>
              <a:t>87</a:t>
            </a:r>
            <a:r>
              <a:rPr lang="ko-KR" altLang="en-US" sz="900" dirty="0">
                <a:solidFill>
                  <a:srgbClr val="000000"/>
                </a:solidFill>
                <a:latin typeface="Arial" panose="020B0604020202020204" pitchFamily="34" charset="0"/>
                <a:ea typeface="맑은 고딕"/>
                <a:cs typeface="Arial" panose="020B0604020202020204" pitchFamily="34" charset="0"/>
              </a:rPr>
              <a:t>일 수준으로 계산되며</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이는 </a:t>
            </a:r>
            <a:r>
              <a:rPr lang="en-US" altLang="ko-KR" sz="900" dirty="0">
                <a:solidFill>
                  <a:srgbClr val="000000"/>
                </a:solidFill>
                <a:latin typeface="Arial" panose="020B0604020202020204" pitchFamily="34" charset="0"/>
                <a:ea typeface="맑은 고딕"/>
                <a:cs typeface="Arial" panose="020B0604020202020204" pitchFamily="34" charset="0"/>
              </a:rPr>
              <a:t>2019</a:t>
            </a:r>
            <a:r>
              <a:rPr lang="ko-KR" altLang="en-US" sz="900" dirty="0">
                <a:solidFill>
                  <a:srgbClr val="000000"/>
                </a:solidFill>
                <a:latin typeface="Arial" panose="020B0604020202020204" pitchFamily="34" charset="0"/>
                <a:ea typeface="맑은 고딕"/>
                <a:cs typeface="Arial" panose="020B0604020202020204" pitchFamily="34" charset="0"/>
              </a:rPr>
              <a:t>년 이후 매년 증가하는 추세임</a:t>
            </a: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900" dirty="0">
                <a:solidFill>
                  <a:srgbClr val="000000"/>
                </a:solidFill>
                <a:latin typeface="Arial" panose="020B0604020202020204" pitchFamily="34" charset="0"/>
                <a:cs typeface="Arial" panose="020B0604020202020204" pitchFamily="34" charset="0"/>
              </a:rPr>
              <a:t>회사에 따르면 회사의 매출채권 회수기일은 국내매출의 경우 </a:t>
            </a:r>
            <a:r>
              <a:rPr lang="en-US" altLang="ko-KR" sz="900" dirty="0">
                <a:solidFill>
                  <a:srgbClr val="000000"/>
                </a:solidFill>
                <a:latin typeface="Arial" panose="020B0604020202020204" pitchFamily="34" charset="0"/>
                <a:cs typeface="Arial" panose="020B0604020202020204" pitchFamily="34" charset="0"/>
              </a:rPr>
              <a:t>45</a:t>
            </a:r>
            <a:r>
              <a:rPr lang="ko-KR" altLang="en-US" sz="900" dirty="0">
                <a:solidFill>
                  <a:srgbClr val="000000"/>
                </a:solidFill>
                <a:latin typeface="Arial" panose="020B0604020202020204" pitchFamily="34" charset="0"/>
                <a:cs typeface="Arial" panose="020B0604020202020204" pitchFamily="34" charset="0"/>
              </a:rPr>
              <a:t>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해외매출의 경우 </a:t>
            </a:r>
            <a:r>
              <a:rPr lang="en-US" altLang="ko-KR" sz="900" dirty="0">
                <a:solidFill>
                  <a:srgbClr val="000000"/>
                </a:solidFill>
                <a:latin typeface="Arial" panose="020B0604020202020204" pitchFamily="34" charset="0"/>
                <a:cs typeface="Arial" panose="020B0604020202020204" pitchFamily="34" charset="0"/>
              </a:rPr>
              <a:t>90~120</a:t>
            </a:r>
            <a:r>
              <a:rPr lang="ko-KR" altLang="en-US" sz="900" dirty="0">
                <a:solidFill>
                  <a:srgbClr val="000000"/>
                </a:solidFill>
                <a:latin typeface="Arial" panose="020B0604020202020204" pitchFamily="34" charset="0"/>
                <a:cs typeface="Arial" panose="020B0604020202020204" pitchFamily="34" charset="0"/>
              </a:rPr>
              <a:t>일 수준임</a:t>
            </a:r>
            <a:endParaRPr lang="en-US" altLang="ko-KR" sz="90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ko-KR" altLang="en-US" sz="900" dirty="0">
                <a:solidFill>
                  <a:srgbClr val="000000"/>
                </a:solidFill>
                <a:latin typeface="Arial" panose="020B0604020202020204" pitchFamily="34" charset="0"/>
                <a:cs typeface="Arial" panose="020B0604020202020204" pitchFamily="34" charset="0"/>
              </a:rPr>
              <a:t>명세서상 매출채권 국내외 구분은 단순히 거래처의 국내외 구분에 따른 것이며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매출채권회전일수에 실질적으로 영향을 미치는 </a:t>
            </a:r>
            <a:r>
              <a:rPr lang="en-US" altLang="ko-KR" sz="900" dirty="0">
                <a:solidFill>
                  <a:srgbClr val="000000"/>
                </a:solidFill>
                <a:latin typeface="Arial" panose="020B0604020202020204" pitchFamily="34" charset="0"/>
                <a:cs typeface="Arial" panose="020B0604020202020204" pitchFamily="34" charset="0"/>
              </a:rPr>
              <a:t>set maker</a:t>
            </a:r>
            <a:r>
              <a:rPr lang="ko-KR" altLang="en-US" sz="900" dirty="0">
                <a:solidFill>
                  <a:srgbClr val="000000"/>
                </a:solidFill>
                <a:latin typeface="Arial" panose="020B0604020202020204" pitchFamily="34" charset="0"/>
                <a:cs typeface="Arial" panose="020B0604020202020204" pitchFamily="34" charset="0"/>
              </a:rPr>
              <a:t>의 국내외 구분을 설명할 수 없는 바</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다음과 같이 </a:t>
            </a:r>
            <a:r>
              <a:rPr lang="en-US" altLang="ko-KR" sz="900" dirty="0">
                <a:solidFill>
                  <a:srgbClr val="000000"/>
                </a:solidFill>
                <a:latin typeface="Arial" panose="020B0604020202020204" pitchFamily="34" charset="0"/>
                <a:cs typeface="Arial" panose="020B0604020202020204" pitchFamily="34" charset="0"/>
              </a:rPr>
              <a:t>Customer Group A, B, C</a:t>
            </a:r>
            <a:r>
              <a:rPr lang="ko-KR" altLang="en-US" sz="900" dirty="0">
                <a:solidFill>
                  <a:srgbClr val="000000"/>
                </a:solidFill>
                <a:latin typeface="Arial" panose="020B0604020202020204" pitchFamily="34" charset="0"/>
                <a:cs typeface="Arial" panose="020B0604020202020204" pitchFamily="34" charset="0"/>
              </a:rPr>
              <a:t>로 나누어 </a:t>
            </a:r>
            <a:r>
              <a:rPr lang="en-US" altLang="ko-KR" sz="900" dirty="0">
                <a:solidFill>
                  <a:srgbClr val="000000"/>
                </a:solidFill>
                <a:latin typeface="Arial" panose="020B0604020202020204" pitchFamily="34" charset="0"/>
                <a:cs typeface="Arial" panose="020B0604020202020204" pitchFamily="34" charset="0"/>
              </a:rPr>
              <a:t>AR Turnover</a:t>
            </a:r>
            <a:r>
              <a:rPr lang="ko-KR" altLang="en-US" sz="900" dirty="0">
                <a:solidFill>
                  <a:srgbClr val="000000"/>
                </a:solidFill>
                <a:latin typeface="Arial" panose="020B0604020202020204" pitchFamily="34" charset="0"/>
                <a:cs typeface="Arial" panose="020B0604020202020204" pitchFamily="34" charset="0"/>
              </a:rPr>
              <a:t>를 도출하였음</a:t>
            </a:r>
            <a:endParaRPr lang="en-US" altLang="ko-KR" sz="900" dirty="0">
              <a:solidFill>
                <a:srgbClr val="000000"/>
              </a:solidFill>
              <a:latin typeface="Arial" panose="020B0604020202020204" pitchFamily="34" charset="0"/>
              <a:cs typeface="Arial" panose="020B0604020202020204" pitchFamily="34" charset="0"/>
            </a:endParaRPr>
          </a:p>
          <a:p>
            <a:pPr marL="720000"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en-US" altLang="ko-KR" sz="900" dirty="0">
                <a:solidFill>
                  <a:srgbClr val="000000"/>
                </a:solidFill>
                <a:latin typeface="Arial" panose="020B0604020202020204" pitchFamily="34" charset="0"/>
                <a:cs typeface="Arial" panose="020B0604020202020204" pitchFamily="34" charset="0"/>
              </a:rPr>
              <a:t>Customer Group</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A:</a:t>
            </a:r>
            <a:r>
              <a:rPr lang="ko-KR" altLang="en-US" sz="900" dirty="0">
                <a:solidFill>
                  <a:srgbClr val="000000"/>
                </a:solidFill>
                <a:latin typeface="Arial" panose="020B0604020202020204" pitchFamily="34" charset="0"/>
                <a:cs typeface="Arial" panose="020B0604020202020204" pitchFamily="34" charset="0"/>
              </a:rPr>
              <a:t> 회사가 납품하는 제품 중 </a:t>
            </a:r>
            <a:r>
              <a:rPr lang="ko-KR" altLang="en-US" sz="900" u="sng" dirty="0">
                <a:solidFill>
                  <a:srgbClr val="000000"/>
                </a:solidFill>
                <a:latin typeface="Arial" panose="020B0604020202020204" pitchFamily="34" charset="0"/>
                <a:cs typeface="Arial" panose="020B0604020202020204" pitchFamily="34" charset="0"/>
              </a:rPr>
              <a:t>삼성</a:t>
            </a:r>
            <a:r>
              <a:rPr lang="ko-KR" altLang="en-US" sz="900" dirty="0">
                <a:solidFill>
                  <a:srgbClr val="000000"/>
                </a:solidFill>
                <a:latin typeface="Arial" panose="020B0604020202020204" pitchFamily="34" charset="0"/>
                <a:cs typeface="Arial" panose="020B0604020202020204" pitchFamily="34" charset="0"/>
              </a:rPr>
              <a:t>에게 최종 공급되는 매출 비중이 과반수인 거래처 </a:t>
            </a:r>
            <a:endParaRPr lang="en-US" altLang="ko-KR" sz="900" dirty="0">
              <a:solidFill>
                <a:srgbClr val="000000"/>
              </a:solidFill>
              <a:latin typeface="Arial" panose="020B0604020202020204" pitchFamily="34" charset="0"/>
              <a:cs typeface="Arial" panose="020B0604020202020204" pitchFamily="34" charset="0"/>
            </a:endParaRPr>
          </a:p>
          <a:p>
            <a:pPr marL="720000"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Customer Group B: </a:t>
            </a:r>
            <a:r>
              <a:rPr lang="ko-KR" altLang="en-US" sz="900" dirty="0">
                <a:solidFill>
                  <a:srgbClr val="000000"/>
                </a:solidFill>
                <a:latin typeface="Arial" panose="020B0604020202020204" pitchFamily="34" charset="0"/>
                <a:cs typeface="Arial" panose="020B0604020202020204" pitchFamily="34" charset="0"/>
              </a:rPr>
              <a:t>회사가 납품하는 제품 중 </a:t>
            </a:r>
            <a:r>
              <a:rPr lang="en-US" altLang="ko-KR" sz="900" u="sng" dirty="0">
                <a:solidFill>
                  <a:srgbClr val="000000"/>
                </a:solidFill>
                <a:latin typeface="Arial" panose="020B0604020202020204" pitchFamily="34" charset="0"/>
                <a:cs typeface="Arial" panose="020B0604020202020204" pitchFamily="34" charset="0"/>
              </a:rPr>
              <a:t>Apple</a:t>
            </a:r>
            <a:r>
              <a:rPr lang="ko-KR" altLang="en-US" sz="900" dirty="0">
                <a:solidFill>
                  <a:srgbClr val="000000"/>
                </a:solidFill>
                <a:latin typeface="Arial" panose="020B0604020202020204" pitchFamily="34" charset="0"/>
                <a:cs typeface="Arial" panose="020B0604020202020204" pitchFamily="34" charset="0"/>
              </a:rPr>
              <a:t>에게 최종 공급되는 매출 비중이 과반수인 거래처 </a:t>
            </a:r>
            <a:endParaRPr lang="en-US" altLang="ko-KR" sz="900" dirty="0">
              <a:solidFill>
                <a:srgbClr val="000000"/>
              </a:solidFill>
              <a:latin typeface="Arial" panose="020B0604020202020204" pitchFamily="34" charset="0"/>
              <a:cs typeface="Arial" panose="020B0604020202020204" pitchFamily="34" charset="0"/>
            </a:endParaRPr>
          </a:p>
          <a:p>
            <a:pPr marL="720000"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en-US" altLang="ko-KR" sz="900" dirty="0">
                <a:latin typeface="Arial" panose="020B0604020202020204" pitchFamily="34" charset="0"/>
                <a:cs typeface="Arial" panose="020B0604020202020204" pitchFamily="34" charset="0"/>
              </a:rPr>
              <a:t>Customer Group C: </a:t>
            </a:r>
            <a:r>
              <a:rPr lang="ko-KR" altLang="en-US" sz="900" dirty="0">
                <a:solidFill>
                  <a:srgbClr val="000000"/>
                </a:solidFill>
                <a:latin typeface="Arial" panose="020B0604020202020204" pitchFamily="34" charset="0"/>
                <a:cs typeface="Arial" panose="020B0604020202020204" pitchFamily="34" charset="0"/>
              </a:rPr>
              <a:t>회사가 납품하는 제품 중 </a:t>
            </a:r>
            <a:r>
              <a:rPr lang="ko-KR" altLang="en-US" sz="900" u="sng" dirty="0">
                <a:solidFill>
                  <a:srgbClr val="000000"/>
                </a:solidFill>
                <a:latin typeface="Arial" panose="020B0604020202020204" pitchFamily="34" charset="0"/>
                <a:cs typeface="Arial" panose="020B0604020202020204" pitchFamily="34" charset="0"/>
              </a:rPr>
              <a:t>중국</a:t>
            </a:r>
            <a:r>
              <a:rPr lang="en-US" altLang="ko-KR" sz="900" u="sng" dirty="0">
                <a:solidFill>
                  <a:srgbClr val="000000"/>
                </a:solidFill>
                <a:latin typeface="Arial" panose="020B0604020202020204" pitchFamily="34" charset="0"/>
                <a:cs typeface="Arial" panose="020B0604020202020204" pitchFamily="34" charset="0"/>
              </a:rPr>
              <a:t>Local</a:t>
            </a:r>
            <a:r>
              <a:rPr lang="ko-KR" altLang="en-US" sz="900" dirty="0">
                <a:solidFill>
                  <a:srgbClr val="000000"/>
                </a:solidFill>
                <a:latin typeface="Arial" panose="020B0604020202020204" pitchFamily="34" charset="0"/>
                <a:cs typeface="Arial" panose="020B0604020202020204" pitchFamily="34" charset="0"/>
              </a:rPr>
              <a:t>에게 최종 공급되는 매출 비중이 과반수인 거래처</a:t>
            </a:r>
            <a:endParaRPr lang="en-US" altLang="ko-KR" sz="90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en-US" altLang="ko-KR" sz="900" dirty="0">
                <a:solidFill>
                  <a:srgbClr val="000000"/>
                </a:solidFill>
                <a:latin typeface="Arial" panose="020B0604020202020204" pitchFamily="34" charset="0"/>
                <a:cs typeface="Arial" panose="020B0604020202020204" pitchFamily="34" charset="0"/>
              </a:rPr>
              <a:t>Customer Group A</a:t>
            </a:r>
            <a:r>
              <a:rPr lang="ko-KR" altLang="en-US" sz="900" dirty="0">
                <a:solidFill>
                  <a:srgbClr val="000000"/>
                </a:solidFill>
                <a:latin typeface="Arial" panose="020B0604020202020204" pitchFamily="34" charset="0"/>
                <a:cs typeface="Arial" panose="020B0604020202020204" pitchFamily="34" charset="0"/>
              </a:rPr>
              <a:t>와의 매출채권회전일수는 </a:t>
            </a:r>
            <a:r>
              <a:rPr lang="en-US" altLang="ko-KR" sz="900" dirty="0">
                <a:solidFill>
                  <a:srgbClr val="000000"/>
                </a:solidFill>
                <a:latin typeface="Arial" panose="020B0604020202020204" pitchFamily="34" charset="0"/>
                <a:cs typeface="Arial" panose="020B0604020202020204" pitchFamily="34" charset="0"/>
              </a:rPr>
              <a:t>2019</a:t>
            </a:r>
            <a:r>
              <a:rPr lang="ko-KR" altLang="en-US" sz="900" dirty="0">
                <a:solidFill>
                  <a:srgbClr val="000000"/>
                </a:solidFill>
                <a:latin typeface="Arial" panose="020B0604020202020204" pitchFamily="34" charset="0"/>
                <a:cs typeface="Arial" panose="020B0604020202020204" pitchFamily="34" charset="0"/>
              </a:rPr>
              <a:t>년 이후 약 </a:t>
            </a:r>
            <a:r>
              <a:rPr lang="en-US" altLang="ko-KR" sz="900" dirty="0">
                <a:solidFill>
                  <a:srgbClr val="000000"/>
                </a:solidFill>
                <a:latin typeface="Arial" panose="020B0604020202020204" pitchFamily="34" charset="0"/>
                <a:cs typeface="Arial" panose="020B0604020202020204" pitchFamily="34" charset="0"/>
              </a:rPr>
              <a:t>47</a:t>
            </a:r>
            <a:r>
              <a:rPr lang="ko-KR" altLang="en-US" sz="900" dirty="0">
                <a:solidFill>
                  <a:srgbClr val="000000"/>
                </a:solidFill>
                <a:latin typeface="Arial" panose="020B0604020202020204" pitchFamily="34" charset="0"/>
                <a:cs typeface="Arial" panose="020B0604020202020204" pitchFamily="34" charset="0"/>
              </a:rPr>
              <a:t>일 전후 수준으로 일정하게 나타나고 있음</a:t>
            </a:r>
            <a:endParaRPr lang="en-US" altLang="ko-KR" sz="90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en-US" altLang="ko-KR" sz="900" dirty="0">
                <a:latin typeface="Arial" panose="020B0604020202020204" pitchFamily="34" charset="0"/>
                <a:cs typeface="Arial" panose="020B0604020202020204" pitchFamily="34" charset="0"/>
              </a:rPr>
              <a:t>Customer Group B</a:t>
            </a:r>
            <a:r>
              <a:rPr lang="ko-KR" altLang="en-US" sz="900" dirty="0">
                <a:latin typeface="Arial" panose="020B0604020202020204" pitchFamily="34" charset="0"/>
                <a:cs typeface="Arial" panose="020B0604020202020204" pitchFamily="34" charset="0"/>
              </a:rPr>
              <a:t>와의 매출채권회전일수는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이후 매년 소폭 상승하고 있는 추세인 것으로 관찰됨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en-US" altLang="ko-KR" sz="900" dirty="0">
                <a:latin typeface="Arial" panose="020B0604020202020204" pitchFamily="34" charset="0"/>
                <a:cs typeface="Arial" panose="020B0604020202020204" pitchFamily="34" charset="0"/>
              </a:rPr>
              <a:t>Customer Group C</a:t>
            </a:r>
            <a:r>
              <a:rPr lang="ko-KR" altLang="en-US" sz="900" dirty="0">
                <a:latin typeface="Arial" panose="020B0604020202020204" pitchFamily="34" charset="0"/>
                <a:cs typeface="Arial" panose="020B0604020202020204" pitchFamily="34" charset="0"/>
              </a:rPr>
              <a:t>와의 매출채권회전일수는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이후 큰 폭으로 상승하고 있는 추세인 것으로 관찰되며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특히 </a:t>
            </a:r>
            <a:r>
              <a:rPr lang="en-US" altLang="ko-KR" sz="900" dirty="0">
                <a:latin typeface="Arial" panose="020B0604020202020204" pitchFamily="34" charset="0"/>
                <a:cs typeface="Arial" panose="020B0604020202020204" pitchFamily="34" charset="0"/>
              </a:rPr>
              <a:t>Guangzhou Mop-Flex Electronics</a:t>
            </a:r>
            <a:r>
              <a:rPr lang="ko-KR" altLang="en-US" sz="900" dirty="0">
                <a:latin typeface="Arial" panose="020B0604020202020204" pitchFamily="34" charset="0"/>
                <a:cs typeface="Arial" panose="020B0604020202020204" pitchFamily="34" charset="0"/>
              </a:rPr>
              <a:t>에 대한 매출채권회전일수는 중국</a:t>
            </a:r>
            <a:r>
              <a:rPr lang="en-US" altLang="ko-KR" sz="900" dirty="0">
                <a:latin typeface="Arial" panose="020B0604020202020204" pitchFamily="34" charset="0"/>
                <a:cs typeface="Arial" panose="020B0604020202020204" pitchFamily="34" charset="0"/>
              </a:rPr>
              <a:t>Local</a:t>
            </a:r>
            <a:r>
              <a:rPr lang="ko-KR" altLang="en-US" sz="900" dirty="0">
                <a:latin typeface="Arial" panose="020B0604020202020204" pitchFamily="34" charset="0"/>
                <a:cs typeface="Arial" panose="020B0604020202020204" pitchFamily="34" charset="0"/>
              </a:rPr>
              <a:t>에 대한 매출비중 증가로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이후 크게 증가하였음</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회사와의 인터뷰에 따르면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년의 매출채권회전일수가 중국</a:t>
            </a:r>
            <a:r>
              <a:rPr lang="en-US" altLang="ko-KR" sz="900" dirty="0">
                <a:latin typeface="Arial" panose="020B0604020202020204" pitchFamily="34" charset="0"/>
                <a:cs typeface="Arial" panose="020B0604020202020204" pitchFamily="34" charset="0"/>
              </a:rPr>
              <a:t>Local </a:t>
            </a:r>
            <a:r>
              <a:rPr lang="ko-KR" altLang="en-US" sz="900" dirty="0">
                <a:latin typeface="Arial" panose="020B0604020202020204" pitchFamily="34" charset="0"/>
                <a:cs typeface="Arial" panose="020B0604020202020204" pitchFamily="34" charset="0"/>
              </a:rPr>
              <a:t>매출에 대해서는 일반적인</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수준임</a:t>
            </a: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매출채권회전일수는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현재 약 </a:t>
            </a:r>
            <a:r>
              <a:rPr lang="en-US" altLang="ko-KR" sz="1000" b="1" dirty="0">
                <a:solidFill>
                  <a:srgbClr val="002997"/>
                </a:solidFill>
                <a:latin typeface="Arial" panose="020B0604020202020204" pitchFamily="34" charset="0"/>
                <a:ea typeface="+mj-ea"/>
                <a:cs typeface="Arial" panose="020B0604020202020204" pitchFamily="34" charset="0"/>
              </a:rPr>
              <a:t>87</a:t>
            </a:r>
            <a:r>
              <a:rPr lang="ko-KR" altLang="en-US" sz="1000" b="1" dirty="0">
                <a:solidFill>
                  <a:srgbClr val="002997"/>
                </a:solidFill>
                <a:latin typeface="Arial" panose="020B0604020202020204" pitchFamily="34" charset="0"/>
                <a:ea typeface="+mj-ea"/>
                <a:cs typeface="Arial" panose="020B0604020202020204" pitchFamily="34" charset="0"/>
              </a:rPr>
              <a:t>일 수준이며</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 국외 매출 중에서도 중국 </a:t>
            </a:r>
            <a:r>
              <a:rPr lang="en-US" altLang="ko-KR" sz="1000" b="1" dirty="0">
                <a:solidFill>
                  <a:srgbClr val="002997"/>
                </a:solidFill>
                <a:latin typeface="Arial" panose="020B0604020202020204" pitchFamily="34" charset="0"/>
                <a:ea typeface="+mj-ea"/>
                <a:cs typeface="Arial" panose="020B0604020202020204" pitchFamily="34" charset="0"/>
              </a:rPr>
              <a:t>Local </a:t>
            </a:r>
            <a:r>
              <a:rPr lang="ko-KR" altLang="en-US" sz="1000" b="1" dirty="0">
                <a:solidFill>
                  <a:srgbClr val="002997"/>
                </a:solidFill>
                <a:latin typeface="Arial" panose="020B0604020202020204" pitchFamily="34" charset="0"/>
                <a:ea typeface="+mj-ea"/>
                <a:cs typeface="Arial" panose="020B0604020202020204" pitchFamily="34" charset="0"/>
              </a:rPr>
              <a:t>업체에 최종 납품되는 매출에 대한 채권회전일수가 증가함에 따라 매년 증가하고 있는 추세로 도출됨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0DD4121F-EB8C-4FBF-8E33-CB385B24F624}"/>
              </a:ext>
            </a:extLst>
          </p:cNvPr>
          <p:cNvGraphicFramePr>
            <a:graphicFrameLocks noGrp="1"/>
          </p:cNvGraphicFramePr>
          <p:nvPr/>
        </p:nvGraphicFramePr>
        <p:xfrm>
          <a:off x="601200" y="1530000"/>
          <a:ext cx="3981600" cy="4785360"/>
        </p:xfrm>
        <a:graphic>
          <a:graphicData uri="http://schemas.openxmlformats.org/drawingml/2006/table">
            <a:tbl>
              <a:tblPr/>
              <a:tblGrid>
                <a:gridCol w="102195">
                  <a:extLst>
                    <a:ext uri="{9D8B030D-6E8A-4147-A177-3AD203B41FA5}">
                      <a16:colId xmlns:a16="http://schemas.microsoft.com/office/drawing/2014/main" val="1144446451"/>
                    </a:ext>
                  </a:extLst>
                </a:gridCol>
                <a:gridCol w="102195">
                  <a:extLst>
                    <a:ext uri="{9D8B030D-6E8A-4147-A177-3AD203B41FA5}">
                      <a16:colId xmlns:a16="http://schemas.microsoft.com/office/drawing/2014/main" val="2976142342"/>
                    </a:ext>
                  </a:extLst>
                </a:gridCol>
                <a:gridCol w="1964150">
                  <a:extLst>
                    <a:ext uri="{9D8B030D-6E8A-4147-A177-3AD203B41FA5}">
                      <a16:colId xmlns:a16="http://schemas.microsoft.com/office/drawing/2014/main" val="2578916891"/>
                    </a:ext>
                  </a:extLst>
                </a:gridCol>
                <a:gridCol w="453265">
                  <a:extLst>
                    <a:ext uri="{9D8B030D-6E8A-4147-A177-3AD203B41FA5}">
                      <a16:colId xmlns:a16="http://schemas.microsoft.com/office/drawing/2014/main" val="2269056035"/>
                    </a:ext>
                  </a:extLst>
                </a:gridCol>
                <a:gridCol w="453265">
                  <a:extLst>
                    <a:ext uri="{9D8B030D-6E8A-4147-A177-3AD203B41FA5}">
                      <a16:colId xmlns:a16="http://schemas.microsoft.com/office/drawing/2014/main" val="3014738243"/>
                    </a:ext>
                  </a:extLst>
                </a:gridCol>
                <a:gridCol w="453265">
                  <a:extLst>
                    <a:ext uri="{9D8B030D-6E8A-4147-A177-3AD203B41FA5}">
                      <a16:colId xmlns:a16="http://schemas.microsoft.com/office/drawing/2014/main" val="454884866"/>
                    </a:ext>
                  </a:extLst>
                </a:gridCol>
                <a:gridCol w="453265">
                  <a:extLst>
                    <a:ext uri="{9D8B030D-6E8A-4147-A177-3AD203B41FA5}">
                      <a16:colId xmlns:a16="http://schemas.microsoft.com/office/drawing/2014/main" val="1240121218"/>
                    </a:ext>
                  </a:extLst>
                </a:gridCol>
              </a:tblGrid>
              <a:tr h="104631">
                <a:tc gridSpan="3">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AR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552505217"/>
                  </a:ext>
                </a:extLst>
              </a:tr>
              <a:tr h="104631">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9753800"/>
                  </a:ext>
                </a:extLst>
              </a:tr>
              <a:tr h="104631">
                <a:tc gridSpan="3">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ctr"/>
                      <a:endParaRPr lang="ko-KR" altLang="en-US" sz="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51595938"/>
                  </a:ext>
                </a:extLst>
              </a:tr>
              <a:tr h="104631">
                <a:tc gridSpan="3">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r>
                        <a:rPr lang="ko-KR" altLang="en-US" sz="6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875927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378573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두영테크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32445043"/>
                  </a:ext>
                </a:extLst>
              </a:tr>
              <a:tr h="104631">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에스아이플렉스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6779525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인터플렉스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4377128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비에이치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56082492"/>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대덕전자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25967120"/>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뉴프렉스</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22535454"/>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B</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87086441"/>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Mflex</a:t>
                      </a:r>
                      <a:endPar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37260598"/>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영풍전자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1,082</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7746700"/>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Avary</a:t>
                      </a: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Holding (Shenzhen) Co., Limit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84837098"/>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Hongqisheng Precision Electronics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8058994"/>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Unitech Printed Circuit Board Corp</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7303407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Mflex Yancheng Co Ltd</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5233060"/>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QingDing Precision Electronics(Huai</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31602355"/>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C</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12,298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95319444"/>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Guangzhou Mop-Flex Electronics</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00462598"/>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Compeq Technology (Huizhou) Co</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31261153"/>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4998415"/>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7398187"/>
                  </a:ext>
                </a:extLst>
              </a:tr>
              <a:tr h="104631">
                <a:tc gridSpan="3">
                  <a:txBody>
                    <a:bodyPr/>
                    <a:lstStyle/>
                    <a:p>
                      <a:pPr algn="l" fontAlgn="ctr"/>
                      <a:r>
                        <a:rPr 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AR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889225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A</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07481027"/>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두영테크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08430244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에스아이플렉스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10086313"/>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인터플렉스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16280331"/>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비에이치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5733862"/>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대덕전자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59409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뉴프렉스</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21358540"/>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B</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7867808"/>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Mflex</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2192425"/>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영풍전자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5037724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Avary Holding (Shenzhen) Co., Limit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214249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Hongqisheng Precision Electronics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5821399"/>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Unitech Printed Circuit Board Corp</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0877684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Mflex Yancheng Co Ltd</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42628531"/>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QingDing Precision Electronics(Huai</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1638446"/>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Customer Group C</a:t>
                      </a:r>
                      <a:endParaRPr 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2984920"/>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Guangzhou Mop-Flex Electronics</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82083643"/>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Compeq Technology (Huizhou) Co</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71189645"/>
                  </a:ext>
                </a:extLst>
              </a:tr>
              <a:tr h="104631">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6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372428"/>
                  </a:ext>
                </a:extLst>
              </a:tr>
            </a:tbl>
          </a:graphicData>
        </a:graphic>
      </p:graphicFrame>
      <p:sp>
        <p:nvSpPr>
          <p:cNvPr id="8" name="직사각형 119">
            <a:extLst>
              <a:ext uri="{FF2B5EF4-FFF2-40B4-BE49-F238E27FC236}">
                <a16:creationId xmlns:a16="http://schemas.microsoft.com/office/drawing/2014/main" id="{F91AAA6E-DBA7-41D5-9CB5-9BE02B4A24F5}"/>
              </a:ext>
            </a:extLst>
          </p:cNvPr>
          <p:cNvSpPr/>
          <p:nvPr/>
        </p:nvSpPr>
        <p:spPr bwMode="auto">
          <a:xfrm>
            <a:off x="2384511" y="129835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827559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Working Capital (3/5)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재고자산은 매출 증가로 인한 </a:t>
            </a:r>
            <a:r>
              <a:rPr lang="ko-KR" altLang="en-US" sz="1000" b="1" dirty="0" err="1">
                <a:solidFill>
                  <a:srgbClr val="002997"/>
                </a:solidFill>
                <a:latin typeface="Arial" panose="020B0604020202020204" pitchFamily="34" charset="0"/>
                <a:ea typeface="+mj-ea"/>
                <a:cs typeface="Arial" panose="020B0604020202020204" pitchFamily="34" charset="0"/>
              </a:rPr>
              <a:t>발주량</a:t>
            </a:r>
            <a:r>
              <a:rPr lang="ko-KR" altLang="en-US" sz="1000" b="1" dirty="0">
                <a:solidFill>
                  <a:srgbClr val="002997"/>
                </a:solidFill>
                <a:latin typeface="Arial" panose="020B0604020202020204" pitchFamily="34" charset="0"/>
                <a:ea typeface="+mj-ea"/>
                <a:cs typeface="Arial" panose="020B0604020202020204" pitchFamily="34" charset="0"/>
              </a:rPr>
              <a:t> 증가 및 원재료 안전재고 확보로 인해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이후 매년 증가하고 있는 추세에 있으나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매출원가 대비 재고자산 회전기일은 비교적 일정하게 유지되고 있는 것으로 분석됨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94D8E854-ADA3-4B92-947F-4F3B1E75C4AE}"/>
              </a:ext>
            </a:extLst>
          </p:cNvPr>
          <p:cNvGraphicFramePr>
            <a:graphicFrameLocks noGrp="1"/>
          </p:cNvGraphicFramePr>
          <p:nvPr/>
        </p:nvGraphicFramePr>
        <p:xfrm>
          <a:off x="601200" y="1530000"/>
          <a:ext cx="3981600" cy="1508760"/>
        </p:xfrm>
        <a:graphic>
          <a:graphicData uri="http://schemas.openxmlformats.org/drawingml/2006/table">
            <a:tbl>
              <a:tblPr/>
              <a:tblGrid>
                <a:gridCol w="101808">
                  <a:extLst>
                    <a:ext uri="{9D8B030D-6E8A-4147-A177-3AD203B41FA5}">
                      <a16:colId xmlns:a16="http://schemas.microsoft.com/office/drawing/2014/main" val="2141762874"/>
                    </a:ext>
                  </a:extLst>
                </a:gridCol>
                <a:gridCol w="1079340">
                  <a:extLst>
                    <a:ext uri="{9D8B030D-6E8A-4147-A177-3AD203B41FA5}">
                      <a16:colId xmlns:a16="http://schemas.microsoft.com/office/drawing/2014/main" val="527182029"/>
                    </a:ext>
                  </a:extLst>
                </a:gridCol>
                <a:gridCol w="700113">
                  <a:extLst>
                    <a:ext uri="{9D8B030D-6E8A-4147-A177-3AD203B41FA5}">
                      <a16:colId xmlns:a16="http://schemas.microsoft.com/office/drawing/2014/main" val="3794138319"/>
                    </a:ext>
                  </a:extLst>
                </a:gridCol>
                <a:gridCol w="700113">
                  <a:extLst>
                    <a:ext uri="{9D8B030D-6E8A-4147-A177-3AD203B41FA5}">
                      <a16:colId xmlns:a16="http://schemas.microsoft.com/office/drawing/2014/main" val="3321440425"/>
                    </a:ext>
                  </a:extLst>
                </a:gridCol>
                <a:gridCol w="700113">
                  <a:extLst>
                    <a:ext uri="{9D8B030D-6E8A-4147-A177-3AD203B41FA5}">
                      <a16:colId xmlns:a16="http://schemas.microsoft.com/office/drawing/2014/main" val="511857354"/>
                    </a:ext>
                  </a:extLst>
                </a:gridCol>
                <a:gridCol w="700113">
                  <a:extLst>
                    <a:ext uri="{9D8B030D-6E8A-4147-A177-3AD203B41FA5}">
                      <a16:colId xmlns:a16="http://schemas.microsoft.com/office/drawing/2014/main" val="2972019009"/>
                    </a:ext>
                  </a:extLst>
                </a:gridCol>
              </a:tblGrid>
              <a:tr h="136800">
                <a:tc gridSpan="2">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Inventory</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639319247"/>
                  </a:ext>
                </a:extLst>
              </a:tr>
              <a:tr h="1368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1529946"/>
                  </a:ext>
                </a:extLst>
              </a:tr>
              <a:tr h="136800">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41233023"/>
                  </a:ext>
                </a:extLst>
              </a:tr>
              <a:tr h="1368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21478696"/>
                  </a:ext>
                </a:extLst>
              </a:tr>
              <a:tr h="1368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8,195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12,488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81008925"/>
                  </a:ext>
                </a:extLst>
              </a:tr>
              <a:tr h="1368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원재료평가충당금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93978888"/>
                  </a:ext>
                </a:extLst>
              </a:tr>
              <a:tr h="1368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미착원재료</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82594589"/>
                  </a:ext>
                </a:extLst>
              </a:tr>
              <a:tr h="1368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3,990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4,329</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84057417"/>
                  </a:ext>
                </a:extLst>
              </a:tr>
              <a:tr h="1368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재공품평가충당금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2355105"/>
                  </a:ext>
                </a:extLst>
              </a:tr>
              <a:tr h="1368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9,178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4,178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86587477"/>
                  </a:ext>
                </a:extLst>
              </a:tr>
              <a:tr h="10693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제품평가충당금</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36080899"/>
                  </a:ext>
                </a:extLst>
              </a:tr>
            </a:tbl>
          </a:graphicData>
        </a:graphic>
      </p:graphicFrame>
      <p:graphicFrame>
        <p:nvGraphicFramePr>
          <p:cNvPr id="4" name="표 3">
            <a:extLst>
              <a:ext uri="{FF2B5EF4-FFF2-40B4-BE49-F238E27FC236}">
                <a16:creationId xmlns:a16="http://schemas.microsoft.com/office/drawing/2014/main" id="{14A58D81-E012-480F-87B0-D895446F9F29}"/>
              </a:ext>
            </a:extLst>
          </p:cNvPr>
          <p:cNvGraphicFramePr>
            <a:graphicFrameLocks noGrp="1"/>
          </p:cNvGraphicFramePr>
          <p:nvPr/>
        </p:nvGraphicFramePr>
        <p:xfrm>
          <a:off x="5112000" y="2759182"/>
          <a:ext cx="3672000" cy="243840"/>
        </p:xfrm>
        <a:graphic>
          <a:graphicData uri="http://schemas.openxmlformats.org/drawingml/2006/table">
            <a:tbl>
              <a:tblPr/>
              <a:tblGrid>
                <a:gridCol w="1006839">
                  <a:extLst>
                    <a:ext uri="{9D8B030D-6E8A-4147-A177-3AD203B41FA5}">
                      <a16:colId xmlns:a16="http://schemas.microsoft.com/office/drawing/2014/main" val="2992332354"/>
                    </a:ext>
                  </a:extLst>
                </a:gridCol>
                <a:gridCol w="177678">
                  <a:extLst>
                    <a:ext uri="{9D8B030D-6E8A-4147-A177-3AD203B41FA5}">
                      <a16:colId xmlns:a16="http://schemas.microsoft.com/office/drawing/2014/main" val="1965294005"/>
                    </a:ext>
                  </a:extLst>
                </a:gridCol>
                <a:gridCol w="829161">
                  <a:extLst>
                    <a:ext uri="{9D8B030D-6E8A-4147-A177-3AD203B41FA5}">
                      <a16:colId xmlns:a16="http://schemas.microsoft.com/office/drawing/2014/main" val="2879984557"/>
                    </a:ext>
                  </a:extLst>
                </a:gridCol>
                <a:gridCol w="829161">
                  <a:extLst>
                    <a:ext uri="{9D8B030D-6E8A-4147-A177-3AD203B41FA5}">
                      <a16:colId xmlns:a16="http://schemas.microsoft.com/office/drawing/2014/main" val="3179454667"/>
                    </a:ext>
                  </a:extLst>
                </a:gridCol>
                <a:gridCol w="829161">
                  <a:extLst>
                    <a:ext uri="{9D8B030D-6E8A-4147-A177-3AD203B41FA5}">
                      <a16:colId xmlns:a16="http://schemas.microsoft.com/office/drawing/2014/main" val="419678125"/>
                    </a:ext>
                  </a:extLst>
                </a:gridCol>
              </a:tblGrid>
              <a:tr h="0">
                <a:tc>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2">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0423388"/>
                  </a:ext>
                </a:extLst>
              </a:tr>
              <a:tr h="0">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Inventory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5926953"/>
                  </a:ext>
                </a:extLst>
              </a:tr>
            </a:tbl>
          </a:graphicData>
        </a:graphic>
      </p:graphicFrame>
      <p:graphicFrame>
        <p:nvGraphicFramePr>
          <p:cNvPr id="6" name="표 5">
            <a:extLst>
              <a:ext uri="{FF2B5EF4-FFF2-40B4-BE49-F238E27FC236}">
                <a16:creationId xmlns:a16="http://schemas.microsoft.com/office/drawing/2014/main" id="{E8939695-A7AE-417C-9DB0-A9626392BF21}"/>
              </a:ext>
            </a:extLst>
          </p:cNvPr>
          <p:cNvGraphicFramePr>
            <a:graphicFrameLocks noGrp="1"/>
          </p:cNvGraphicFramePr>
          <p:nvPr/>
        </p:nvGraphicFramePr>
        <p:xfrm>
          <a:off x="601200" y="3101153"/>
          <a:ext cx="3982134" cy="853440"/>
        </p:xfrm>
        <a:graphic>
          <a:graphicData uri="http://schemas.openxmlformats.org/drawingml/2006/table">
            <a:tbl>
              <a:tblPr/>
              <a:tblGrid>
                <a:gridCol w="97400">
                  <a:extLst>
                    <a:ext uri="{9D8B030D-6E8A-4147-A177-3AD203B41FA5}">
                      <a16:colId xmlns:a16="http://schemas.microsoft.com/office/drawing/2014/main" val="1611867523"/>
                    </a:ext>
                  </a:extLst>
                </a:gridCol>
                <a:gridCol w="97400">
                  <a:extLst>
                    <a:ext uri="{9D8B030D-6E8A-4147-A177-3AD203B41FA5}">
                      <a16:colId xmlns:a16="http://schemas.microsoft.com/office/drawing/2014/main" val="2831730464"/>
                    </a:ext>
                  </a:extLst>
                </a:gridCol>
                <a:gridCol w="1053618">
                  <a:extLst>
                    <a:ext uri="{9D8B030D-6E8A-4147-A177-3AD203B41FA5}">
                      <a16:colId xmlns:a16="http://schemas.microsoft.com/office/drawing/2014/main" val="4013627780"/>
                    </a:ext>
                  </a:extLst>
                </a:gridCol>
                <a:gridCol w="683429">
                  <a:extLst>
                    <a:ext uri="{9D8B030D-6E8A-4147-A177-3AD203B41FA5}">
                      <a16:colId xmlns:a16="http://schemas.microsoft.com/office/drawing/2014/main" val="3395855896"/>
                    </a:ext>
                  </a:extLst>
                </a:gridCol>
                <a:gridCol w="683429">
                  <a:extLst>
                    <a:ext uri="{9D8B030D-6E8A-4147-A177-3AD203B41FA5}">
                      <a16:colId xmlns:a16="http://schemas.microsoft.com/office/drawing/2014/main" val="3241941216"/>
                    </a:ext>
                  </a:extLst>
                </a:gridCol>
                <a:gridCol w="683429">
                  <a:extLst>
                    <a:ext uri="{9D8B030D-6E8A-4147-A177-3AD203B41FA5}">
                      <a16:colId xmlns:a16="http://schemas.microsoft.com/office/drawing/2014/main" val="760515844"/>
                    </a:ext>
                  </a:extLst>
                </a:gridCol>
                <a:gridCol w="683429">
                  <a:extLst>
                    <a:ext uri="{9D8B030D-6E8A-4147-A177-3AD203B41FA5}">
                      <a16:colId xmlns:a16="http://schemas.microsoft.com/office/drawing/2014/main" val="4061512891"/>
                    </a:ext>
                  </a:extLst>
                </a:gridCol>
              </a:tblGrid>
              <a:tr h="64451">
                <a:tc gridSpan="3">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775820819"/>
                  </a:ext>
                </a:extLst>
              </a:tr>
              <a:tr h="64451">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원재료평가충당금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6231974"/>
                  </a:ext>
                </a:extLst>
              </a:tr>
              <a:tr h="6445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개별법</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51347738"/>
                  </a:ext>
                </a:extLst>
              </a:tr>
              <a:tr h="64451">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품질불량 및 불용</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63219394"/>
                  </a:ext>
                </a:extLst>
              </a:tr>
              <a:tr h="6445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Force Touch</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3420978"/>
                  </a:ext>
                </a:extLst>
              </a:tr>
              <a:tr h="6445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Movement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257365310"/>
                  </a:ext>
                </a:extLst>
              </a:tr>
              <a:tr h="6445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Aging</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27602495"/>
                  </a:ext>
                </a:extLst>
              </a:tr>
            </a:tbl>
          </a:graphicData>
        </a:graphic>
      </p:graphicFrame>
      <p:graphicFrame>
        <p:nvGraphicFramePr>
          <p:cNvPr id="8" name="표 7">
            <a:extLst>
              <a:ext uri="{FF2B5EF4-FFF2-40B4-BE49-F238E27FC236}">
                <a16:creationId xmlns:a16="http://schemas.microsoft.com/office/drawing/2014/main" id="{85E44BBE-2534-4CFF-9173-D1C190B39C16}"/>
              </a:ext>
            </a:extLst>
          </p:cNvPr>
          <p:cNvGraphicFramePr>
            <a:graphicFrameLocks noGrp="1"/>
          </p:cNvGraphicFramePr>
          <p:nvPr/>
        </p:nvGraphicFramePr>
        <p:xfrm>
          <a:off x="601200" y="4019763"/>
          <a:ext cx="3981601" cy="1219200"/>
        </p:xfrm>
        <a:graphic>
          <a:graphicData uri="http://schemas.openxmlformats.org/drawingml/2006/table">
            <a:tbl>
              <a:tblPr/>
              <a:tblGrid>
                <a:gridCol w="98383">
                  <a:extLst>
                    <a:ext uri="{9D8B030D-6E8A-4147-A177-3AD203B41FA5}">
                      <a16:colId xmlns:a16="http://schemas.microsoft.com/office/drawing/2014/main" val="553470640"/>
                    </a:ext>
                  </a:extLst>
                </a:gridCol>
                <a:gridCol w="98383">
                  <a:extLst>
                    <a:ext uri="{9D8B030D-6E8A-4147-A177-3AD203B41FA5}">
                      <a16:colId xmlns:a16="http://schemas.microsoft.com/office/drawing/2014/main" val="1956823290"/>
                    </a:ext>
                  </a:extLst>
                </a:gridCol>
                <a:gridCol w="1017579">
                  <a:extLst>
                    <a:ext uri="{9D8B030D-6E8A-4147-A177-3AD203B41FA5}">
                      <a16:colId xmlns:a16="http://schemas.microsoft.com/office/drawing/2014/main" val="3400783678"/>
                    </a:ext>
                  </a:extLst>
                </a:gridCol>
                <a:gridCol w="691814">
                  <a:extLst>
                    <a:ext uri="{9D8B030D-6E8A-4147-A177-3AD203B41FA5}">
                      <a16:colId xmlns:a16="http://schemas.microsoft.com/office/drawing/2014/main" val="1443770165"/>
                    </a:ext>
                  </a:extLst>
                </a:gridCol>
                <a:gridCol w="691814">
                  <a:extLst>
                    <a:ext uri="{9D8B030D-6E8A-4147-A177-3AD203B41FA5}">
                      <a16:colId xmlns:a16="http://schemas.microsoft.com/office/drawing/2014/main" val="1474700794"/>
                    </a:ext>
                  </a:extLst>
                </a:gridCol>
                <a:gridCol w="691814">
                  <a:extLst>
                    <a:ext uri="{9D8B030D-6E8A-4147-A177-3AD203B41FA5}">
                      <a16:colId xmlns:a16="http://schemas.microsoft.com/office/drawing/2014/main" val="2003510310"/>
                    </a:ext>
                  </a:extLst>
                </a:gridCol>
                <a:gridCol w="691814">
                  <a:extLst>
                    <a:ext uri="{9D8B030D-6E8A-4147-A177-3AD203B41FA5}">
                      <a16:colId xmlns:a16="http://schemas.microsoft.com/office/drawing/2014/main" val="494271496"/>
                    </a:ext>
                  </a:extLst>
                </a:gridCol>
              </a:tblGrid>
              <a:tr h="43588">
                <a:tc gridSpan="3">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6784927"/>
                  </a:ext>
                </a:extLst>
              </a:tr>
              <a:tr h="43588">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재공품평가충당금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4807271"/>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개별법</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22619401"/>
                  </a:ext>
                </a:extLst>
              </a:tr>
              <a:tr h="4358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품질불량 및 불용</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96657331"/>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TEST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3022628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기존조성</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91270590"/>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Force Touch</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9590498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Movement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7873432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저가법</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9622509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Aging</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18709984"/>
                  </a:ext>
                </a:extLst>
              </a:tr>
            </a:tbl>
          </a:graphicData>
        </a:graphic>
      </p:graphicFrame>
      <p:sp>
        <p:nvSpPr>
          <p:cNvPr id="9" name="직사각형 8">
            <a:extLst>
              <a:ext uri="{FF2B5EF4-FFF2-40B4-BE49-F238E27FC236}">
                <a16:creationId xmlns:a16="http://schemas.microsoft.com/office/drawing/2014/main" id="{5C0004BC-6CE4-4A62-986C-6137A773AB4C}"/>
              </a:ext>
            </a:extLst>
          </p:cNvPr>
          <p:cNvSpPr/>
          <p:nvPr/>
        </p:nvSpPr>
        <p:spPr>
          <a:xfrm>
            <a:off x="495464" y="6132351"/>
            <a:ext cx="7289519" cy="39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graphicFrame>
        <p:nvGraphicFramePr>
          <p:cNvPr id="13" name="표 12">
            <a:extLst>
              <a:ext uri="{FF2B5EF4-FFF2-40B4-BE49-F238E27FC236}">
                <a16:creationId xmlns:a16="http://schemas.microsoft.com/office/drawing/2014/main" id="{7B5F2EC1-56E2-42CC-AED9-D0C96803E4B8}"/>
              </a:ext>
            </a:extLst>
          </p:cNvPr>
          <p:cNvGraphicFramePr>
            <a:graphicFrameLocks noGrp="1"/>
          </p:cNvGraphicFramePr>
          <p:nvPr/>
        </p:nvGraphicFramePr>
        <p:xfrm>
          <a:off x="601200" y="5304133"/>
          <a:ext cx="3981601" cy="1219200"/>
        </p:xfrm>
        <a:graphic>
          <a:graphicData uri="http://schemas.openxmlformats.org/drawingml/2006/table">
            <a:tbl>
              <a:tblPr/>
              <a:tblGrid>
                <a:gridCol w="98383">
                  <a:extLst>
                    <a:ext uri="{9D8B030D-6E8A-4147-A177-3AD203B41FA5}">
                      <a16:colId xmlns:a16="http://schemas.microsoft.com/office/drawing/2014/main" val="553470640"/>
                    </a:ext>
                  </a:extLst>
                </a:gridCol>
                <a:gridCol w="98383">
                  <a:extLst>
                    <a:ext uri="{9D8B030D-6E8A-4147-A177-3AD203B41FA5}">
                      <a16:colId xmlns:a16="http://schemas.microsoft.com/office/drawing/2014/main" val="1956823290"/>
                    </a:ext>
                  </a:extLst>
                </a:gridCol>
                <a:gridCol w="1017579">
                  <a:extLst>
                    <a:ext uri="{9D8B030D-6E8A-4147-A177-3AD203B41FA5}">
                      <a16:colId xmlns:a16="http://schemas.microsoft.com/office/drawing/2014/main" val="3400783678"/>
                    </a:ext>
                  </a:extLst>
                </a:gridCol>
                <a:gridCol w="691814">
                  <a:extLst>
                    <a:ext uri="{9D8B030D-6E8A-4147-A177-3AD203B41FA5}">
                      <a16:colId xmlns:a16="http://schemas.microsoft.com/office/drawing/2014/main" val="1443770165"/>
                    </a:ext>
                  </a:extLst>
                </a:gridCol>
                <a:gridCol w="691814">
                  <a:extLst>
                    <a:ext uri="{9D8B030D-6E8A-4147-A177-3AD203B41FA5}">
                      <a16:colId xmlns:a16="http://schemas.microsoft.com/office/drawing/2014/main" val="1474700794"/>
                    </a:ext>
                  </a:extLst>
                </a:gridCol>
                <a:gridCol w="691814">
                  <a:extLst>
                    <a:ext uri="{9D8B030D-6E8A-4147-A177-3AD203B41FA5}">
                      <a16:colId xmlns:a16="http://schemas.microsoft.com/office/drawing/2014/main" val="2003510310"/>
                    </a:ext>
                  </a:extLst>
                </a:gridCol>
                <a:gridCol w="691814">
                  <a:extLst>
                    <a:ext uri="{9D8B030D-6E8A-4147-A177-3AD203B41FA5}">
                      <a16:colId xmlns:a16="http://schemas.microsoft.com/office/drawing/2014/main" val="494271496"/>
                    </a:ext>
                  </a:extLst>
                </a:gridCol>
              </a:tblGrid>
              <a:tr h="43588">
                <a:tc gridSpan="3">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6784927"/>
                  </a:ext>
                </a:extLst>
              </a:tr>
              <a:tr h="43588">
                <a:tc gridSpan="3">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제품평가충당금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chemeClr val="bg1"/>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extLst>
                  <a:ext uri="{0D108BD9-81ED-4DB2-BD59-A6C34878D82A}">
                    <a16:rowId xmlns:a16="http://schemas.microsoft.com/office/drawing/2014/main" val="384807271"/>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개별법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chemeClr val="bg1"/>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extLst>
                  <a:ext uri="{0D108BD9-81ED-4DB2-BD59-A6C34878D82A}">
                    <a16:rowId xmlns:a16="http://schemas.microsoft.com/office/drawing/2014/main" val="1722619401"/>
                  </a:ext>
                </a:extLst>
              </a:tr>
              <a:tr h="4358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chemeClr val="bg1"/>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품질불량 및 불용</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chemeClr val="bg1"/>
                    </a:solidFill>
                  </a:tcPr>
                </a:tc>
                <a:extLst>
                  <a:ext uri="{0D108BD9-81ED-4DB2-BD59-A6C34878D82A}">
                    <a16:rowId xmlns:a16="http://schemas.microsoft.com/office/drawing/2014/main" val="296657331"/>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chemeClr val="bg1"/>
                    </a:solidFill>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TEST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chemeClr val="bg1"/>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03022628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chemeClr val="bg1"/>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기존조성</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(938)</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91270590"/>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chemeClr val="bg1"/>
                    </a:solidFill>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Force Touch</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(1,243)</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a:noFill/>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89590498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chemeClr val="bg1"/>
                    </a:solidFill>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Movement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chemeClr val="bg1"/>
                    </a:solidFill>
                  </a:tcPr>
                </a:tc>
                <a:extLst>
                  <a:ext uri="{0D108BD9-81ED-4DB2-BD59-A6C34878D82A}">
                    <a16:rowId xmlns:a16="http://schemas.microsoft.com/office/drawing/2014/main" val="177873432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저가법</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chemeClr val="bg1"/>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chemeClr val="bg1"/>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chemeClr val="bg1"/>
                    </a:solidFill>
                  </a:tcPr>
                </a:tc>
                <a:extLst>
                  <a:ext uri="{0D108BD9-81ED-4DB2-BD59-A6C34878D82A}">
                    <a16:rowId xmlns:a16="http://schemas.microsoft.com/office/drawing/2014/main" val="2296225098"/>
                  </a:ext>
                </a:extLst>
              </a:tr>
              <a:tr h="4358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Aging</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2918709984"/>
                  </a:ext>
                </a:extLst>
              </a:tr>
            </a:tbl>
          </a:graphicData>
        </a:graphic>
      </p:graphicFrame>
      <p:sp>
        <p:nvSpPr>
          <p:cNvPr id="10" name="직사각형 9">
            <a:extLst>
              <a:ext uri="{FF2B5EF4-FFF2-40B4-BE49-F238E27FC236}">
                <a16:creationId xmlns:a16="http://schemas.microsoft.com/office/drawing/2014/main" id="{481032D7-CEF2-486C-9987-8D2CF8FD9ED5}"/>
              </a:ext>
            </a:extLst>
          </p:cNvPr>
          <p:cNvSpPr/>
          <p:nvPr/>
        </p:nvSpPr>
        <p:spPr>
          <a:xfrm>
            <a:off x="713064" y="2206305"/>
            <a:ext cx="228776" cy="13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6" name="직사각형 15">
            <a:extLst>
              <a:ext uri="{FF2B5EF4-FFF2-40B4-BE49-F238E27FC236}">
                <a16:creationId xmlns:a16="http://schemas.microsoft.com/office/drawing/2014/main" id="{455A291B-F4F0-4F1F-9C42-FFEF8779325A}"/>
              </a:ext>
            </a:extLst>
          </p:cNvPr>
          <p:cNvSpPr/>
          <p:nvPr/>
        </p:nvSpPr>
        <p:spPr>
          <a:xfrm>
            <a:off x="713064" y="2619849"/>
            <a:ext cx="228776" cy="13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7" name="직사각형 16">
            <a:extLst>
              <a:ext uri="{FF2B5EF4-FFF2-40B4-BE49-F238E27FC236}">
                <a16:creationId xmlns:a16="http://schemas.microsoft.com/office/drawing/2014/main" id="{1AAB6356-CE87-443A-8C41-F701871423F9}"/>
              </a:ext>
            </a:extLst>
          </p:cNvPr>
          <p:cNvSpPr/>
          <p:nvPr/>
        </p:nvSpPr>
        <p:spPr>
          <a:xfrm>
            <a:off x="713064" y="2888204"/>
            <a:ext cx="228776" cy="13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15" name="연결선: 꺾임 14">
            <a:extLst>
              <a:ext uri="{FF2B5EF4-FFF2-40B4-BE49-F238E27FC236}">
                <a16:creationId xmlns:a16="http://schemas.microsoft.com/office/drawing/2014/main" id="{F2F960E9-2885-483B-A8F6-D4E7E5250648}"/>
              </a:ext>
            </a:extLst>
          </p:cNvPr>
          <p:cNvCxnSpPr>
            <a:cxnSpLocks/>
            <a:stCxn id="10" idx="1"/>
            <a:endCxn id="6" idx="1"/>
          </p:cNvCxnSpPr>
          <p:nvPr/>
        </p:nvCxnSpPr>
        <p:spPr>
          <a:xfrm rot="10800000" flipV="1">
            <a:off x="601200" y="2274705"/>
            <a:ext cx="111864" cy="1253168"/>
          </a:xfrm>
          <a:prstGeom prst="bentConnector3">
            <a:avLst>
              <a:gd name="adj1" fmla="val 221864"/>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FAB6E757-B3D3-4B8E-BC31-E501C5E20B5F}"/>
              </a:ext>
            </a:extLst>
          </p:cNvPr>
          <p:cNvCxnSpPr>
            <a:cxnSpLocks/>
            <a:stCxn id="16" idx="1"/>
            <a:endCxn id="8" idx="1"/>
          </p:cNvCxnSpPr>
          <p:nvPr/>
        </p:nvCxnSpPr>
        <p:spPr>
          <a:xfrm rot="10800000" flipV="1">
            <a:off x="601200" y="2688249"/>
            <a:ext cx="111864" cy="1941114"/>
          </a:xfrm>
          <a:prstGeom prst="bentConnector3">
            <a:avLst>
              <a:gd name="adj1" fmla="val 319354"/>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9E8CE593-BBB3-41AF-ABC1-FEE1BF737279}"/>
              </a:ext>
            </a:extLst>
          </p:cNvPr>
          <p:cNvCxnSpPr>
            <a:cxnSpLocks/>
            <a:stCxn id="17" idx="1"/>
            <a:endCxn id="13" idx="1"/>
          </p:cNvCxnSpPr>
          <p:nvPr/>
        </p:nvCxnSpPr>
        <p:spPr>
          <a:xfrm rot="10800000" flipV="1">
            <a:off x="601200" y="2956603"/>
            <a:ext cx="111864" cy="2957129"/>
          </a:xfrm>
          <a:prstGeom prst="bentConnector3">
            <a:avLst>
              <a:gd name="adj1" fmla="val 431843"/>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93BF7E4-2F77-40B2-B6EF-E427C1D5BE07}"/>
              </a:ext>
            </a:extLst>
          </p:cNvPr>
          <p:cNvSpPr txBox="1"/>
          <p:nvPr/>
        </p:nvSpPr>
        <p:spPr>
          <a:xfrm>
            <a:off x="4815841" y="1412204"/>
            <a:ext cx="4156708" cy="5111129"/>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Inventory Turnover</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회사의 재고자산은 </a:t>
            </a:r>
            <a:r>
              <a:rPr lang="en-US" altLang="ko-KR" sz="800" dirty="0">
                <a:solidFill>
                  <a:srgbClr val="000000"/>
                </a:solidFill>
                <a:latin typeface="Arial" panose="020B0604020202020204" pitchFamily="34" charset="0"/>
                <a:ea typeface="맑은 고딕"/>
                <a:cs typeface="Arial" panose="020B0604020202020204" pitchFamily="34" charset="0"/>
              </a:rPr>
              <a:t>2021</a:t>
            </a:r>
            <a:r>
              <a:rPr lang="ko-KR" altLang="en-US" sz="800" dirty="0">
                <a:solidFill>
                  <a:srgbClr val="000000"/>
                </a:solidFill>
                <a:latin typeface="Arial" panose="020B0604020202020204" pitchFamily="34" charset="0"/>
                <a:ea typeface="맑은 고딕"/>
                <a:cs typeface="Arial" panose="020B0604020202020204" pitchFamily="34" charset="0"/>
              </a:rPr>
              <a:t>년 이전 회계연도 대비 크게 증가하였으며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이는 대부분 원재료</a:t>
            </a:r>
            <a:r>
              <a:rPr lang="en-US" altLang="ko-KR" sz="800" dirty="0">
                <a:solidFill>
                  <a:srgbClr val="000000"/>
                </a:solidFill>
                <a:latin typeface="Arial" panose="020B0604020202020204" pitchFamily="34" charset="0"/>
                <a:ea typeface="맑은 고딕"/>
                <a:cs typeface="Arial" panose="020B0604020202020204" pitchFamily="34" charset="0"/>
              </a:rPr>
              <a:t>(</a:t>
            </a:r>
            <a:r>
              <a:rPr lang="ko-KR" altLang="en-US" sz="800" dirty="0">
                <a:solidFill>
                  <a:srgbClr val="000000"/>
                </a:solidFill>
                <a:latin typeface="Arial" panose="020B0604020202020204" pitchFamily="34" charset="0"/>
                <a:ea typeface="맑은 고딕"/>
                <a:cs typeface="Arial" panose="020B0604020202020204" pitchFamily="34" charset="0"/>
              </a:rPr>
              <a:t>미착원재료</a:t>
            </a:r>
            <a:r>
              <a:rPr lang="en-US" altLang="ko-KR" sz="800" dirty="0">
                <a:solidFill>
                  <a:srgbClr val="000000"/>
                </a:solidFill>
                <a:latin typeface="Arial" panose="020B0604020202020204" pitchFamily="34" charset="0"/>
                <a:ea typeface="맑은 고딕"/>
                <a:cs typeface="Arial" panose="020B0604020202020204" pitchFamily="34" charset="0"/>
              </a:rPr>
              <a:t>)</a:t>
            </a:r>
            <a:r>
              <a:rPr lang="ko-KR" altLang="en-US" sz="800" dirty="0">
                <a:solidFill>
                  <a:srgbClr val="000000"/>
                </a:solidFill>
                <a:latin typeface="Arial" panose="020B0604020202020204" pitchFamily="34" charset="0"/>
                <a:ea typeface="맑은 고딕"/>
                <a:cs typeface="Arial" panose="020B0604020202020204" pitchFamily="34" charset="0"/>
              </a:rPr>
              <a:t>재고 및 제품재고의 증가에서 기인함</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회사는 </a:t>
            </a:r>
            <a:r>
              <a:rPr lang="en-US" altLang="ko-KR" sz="800" dirty="0">
                <a:solidFill>
                  <a:srgbClr val="000000"/>
                </a:solidFill>
                <a:latin typeface="Arial" panose="020B0604020202020204" pitchFamily="34" charset="0"/>
                <a:ea typeface="맑은 고딕"/>
                <a:cs typeface="Arial" panose="020B0604020202020204" pitchFamily="34" charset="0"/>
              </a:rPr>
              <a:t>Covid-19</a:t>
            </a:r>
            <a:r>
              <a:rPr lang="ko-KR" altLang="en-US" sz="800" dirty="0">
                <a:solidFill>
                  <a:srgbClr val="000000"/>
                </a:solidFill>
                <a:latin typeface="Arial" panose="020B0604020202020204" pitchFamily="34" charset="0"/>
                <a:ea typeface="맑은 고딕"/>
                <a:cs typeface="Arial" panose="020B0604020202020204" pitchFamily="34" charset="0"/>
              </a:rPr>
              <a:t>로 인한 공급난 대비 선제적으로 원재료를 확보하여 매년 원재료재고자산이 증가하고 있는 추세임</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회사의 제품 재고는 발주 증가에 따라 증가하였으며</a:t>
            </a:r>
            <a:r>
              <a:rPr lang="en-US" altLang="ko-KR" sz="800" dirty="0">
                <a:solidFill>
                  <a:srgbClr val="000000"/>
                </a:solidFill>
                <a:latin typeface="Arial" panose="020B0604020202020204" pitchFamily="34" charset="0"/>
                <a:ea typeface="맑은 고딕"/>
                <a:cs typeface="Arial" panose="020B0604020202020204" pitchFamily="34" charset="0"/>
              </a:rPr>
              <a:t>, Inventory</a:t>
            </a:r>
            <a:r>
              <a:rPr lang="ko-KR" altLang="en-US" sz="800" dirty="0">
                <a:solidFill>
                  <a:srgbClr val="000000"/>
                </a:solidFill>
                <a:latin typeface="Arial" panose="020B0604020202020204" pitchFamily="34" charset="0"/>
                <a:ea typeface="맑은 고딕"/>
                <a:cs typeface="Arial" panose="020B0604020202020204" pitchFamily="34" charset="0"/>
              </a:rPr>
              <a:t> </a:t>
            </a:r>
            <a:r>
              <a:rPr lang="en-US" altLang="ko-KR" sz="800" dirty="0">
                <a:solidFill>
                  <a:srgbClr val="000000"/>
                </a:solidFill>
                <a:latin typeface="Arial" panose="020B0604020202020204" pitchFamily="34" charset="0"/>
                <a:ea typeface="맑은 고딕"/>
                <a:cs typeface="Arial" panose="020B0604020202020204" pitchFamily="34" charset="0"/>
              </a:rPr>
              <a:t>turnover</a:t>
            </a:r>
            <a:r>
              <a:rPr lang="ko-KR" altLang="en-US" sz="800" dirty="0">
                <a:solidFill>
                  <a:srgbClr val="000000"/>
                </a:solidFill>
                <a:latin typeface="Arial" panose="020B0604020202020204" pitchFamily="34" charset="0"/>
                <a:ea typeface="맑은 고딕"/>
                <a:cs typeface="Arial" panose="020B0604020202020204" pitchFamily="34" charset="0"/>
              </a:rPr>
              <a:t> 계산 시 다음과 같이 도출됨</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540000" lvl="0" indent="-180975" defTabSz="914400" latinLnBrk="1">
              <a:lnSpc>
                <a:spcPts val="1200"/>
              </a:lnSpc>
              <a:spcBef>
                <a:spcPts val="600"/>
              </a:spcBef>
              <a:buClr>
                <a:srgbClr val="00338D"/>
              </a:buClr>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과거 재고자산 회전기일은 약 </a:t>
            </a:r>
            <a:r>
              <a:rPr lang="en-US" altLang="ko-KR" sz="800" dirty="0">
                <a:solidFill>
                  <a:srgbClr val="000000"/>
                </a:solidFill>
                <a:latin typeface="Arial" panose="020B0604020202020204" pitchFamily="34" charset="0"/>
                <a:ea typeface="맑은 고딕"/>
                <a:cs typeface="Arial" panose="020B0604020202020204" pitchFamily="34" charset="0"/>
              </a:rPr>
              <a:t>90</a:t>
            </a:r>
            <a:r>
              <a:rPr lang="ko-KR" altLang="en-US" sz="800" dirty="0">
                <a:solidFill>
                  <a:srgbClr val="000000"/>
                </a:solidFill>
                <a:latin typeface="Arial" panose="020B0604020202020204" pitchFamily="34" charset="0"/>
                <a:ea typeface="맑은 고딕"/>
                <a:cs typeface="Arial" panose="020B0604020202020204" pitchFamily="34" charset="0"/>
              </a:rPr>
              <a:t>일 전후 수준으로 비교적 일정하게 나타나고 있음</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회사는 매 </a:t>
            </a:r>
            <a:r>
              <a:rPr lang="ko-KR" altLang="en-US" sz="800" dirty="0" err="1">
                <a:solidFill>
                  <a:srgbClr val="000000"/>
                </a:solidFill>
                <a:latin typeface="Arial" panose="020B0604020202020204" pitchFamily="34" charset="0"/>
                <a:ea typeface="맑은 고딕"/>
                <a:cs typeface="Arial" panose="020B0604020202020204" pitchFamily="34" charset="0"/>
              </a:rPr>
              <a:t>연도말</a:t>
            </a:r>
            <a:r>
              <a:rPr lang="ko-KR" altLang="en-US" sz="800" dirty="0">
                <a:solidFill>
                  <a:srgbClr val="000000"/>
                </a:solidFill>
                <a:latin typeface="Arial" panose="020B0604020202020204" pitchFamily="34" charset="0"/>
                <a:ea typeface="맑은 고딕"/>
                <a:cs typeface="Arial" panose="020B0604020202020204" pitchFamily="34" charset="0"/>
              </a:rPr>
              <a:t> 다음의 </a:t>
            </a:r>
            <a:r>
              <a:rPr lang="en-US" altLang="ko-KR" sz="800" dirty="0">
                <a:solidFill>
                  <a:srgbClr val="000000"/>
                </a:solidFill>
                <a:latin typeface="Arial" panose="020B0604020202020204" pitchFamily="34" charset="0"/>
                <a:ea typeface="맑은 고딕"/>
                <a:cs typeface="Arial" panose="020B0604020202020204" pitchFamily="34" charset="0"/>
              </a:rPr>
              <a:t>step</a:t>
            </a:r>
            <a:r>
              <a:rPr lang="ko-KR" altLang="en-US" sz="800" dirty="0">
                <a:solidFill>
                  <a:srgbClr val="000000"/>
                </a:solidFill>
                <a:latin typeface="Arial" panose="020B0604020202020204" pitchFamily="34" charset="0"/>
                <a:ea typeface="맑은 고딕"/>
                <a:cs typeface="Arial" panose="020B0604020202020204" pitchFamily="34" charset="0"/>
              </a:rPr>
              <a:t>에 따라 재고자산을 평가하는 정책을 사용하고 있음</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720000" lvl="0" indent="-180975" defTabSz="914400" latinLnBrk="1">
              <a:lnSpc>
                <a:spcPts val="1200"/>
              </a:lnSpc>
              <a:spcBef>
                <a:spcPts val="300"/>
              </a:spcBef>
              <a:buClr>
                <a:srgbClr val="00338D"/>
              </a:buClr>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ea typeface="맑은 고딕"/>
                <a:cs typeface="Arial" panose="020B0604020202020204" pitchFamily="34" charset="0"/>
              </a:rPr>
              <a:t>Step 1 (</a:t>
            </a:r>
            <a:r>
              <a:rPr lang="ko-KR" altLang="en-US" sz="800" dirty="0" err="1">
                <a:solidFill>
                  <a:srgbClr val="000000"/>
                </a:solidFill>
                <a:latin typeface="Arial" panose="020B0604020202020204" pitchFamily="34" charset="0"/>
                <a:ea typeface="맑은 고딕"/>
                <a:cs typeface="Arial" panose="020B0604020202020204" pitchFamily="34" charset="0"/>
              </a:rPr>
              <a:t>개별법</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품질불량 및 불용</a:t>
            </a:r>
            <a:r>
              <a:rPr lang="en-US" altLang="ko-KR" sz="800" dirty="0">
                <a:solidFill>
                  <a:srgbClr val="000000"/>
                </a:solidFill>
                <a:latin typeface="Arial" panose="020B0604020202020204" pitchFamily="34" charset="0"/>
                <a:ea typeface="맑은 고딕"/>
                <a:cs typeface="Arial" panose="020B0604020202020204" pitchFamily="34" charset="0"/>
              </a:rPr>
              <a:t>, TEST </a:t>
            </a:r>
            <a:r>
              <a:rPr lang="ko-KR" altLang="en-US" sz="800" dirty="0">
                <a:solidFill>
                  <a:srgbClr val="000000"/>
                </a:solidFill>
                <a:latin typeface="Arial" panose="020B0604020202020204" pitchFamily="34" charset="0"/>
                <a:ea typeface="맑은 고딕"/>
                <a:cs typeface="Arial" panose="020B0604020202020204" pitchFamily="34" charset="0"/>
              </a:rPr>
              <a:t>재고</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기존조성</a:t>
            </a:r>
            <a:r>
              <a:rPr lang="en-US" altLang="ko-KR" sz="800" dirty="0">
                <a:solidFill>
                  <a:srgbClr val="000000"/>
                </a:solidFill>
                <a:latin typeface="Arial" panose="020B0604020202020204" pitchFamily="34" charset="0"/>
                <a:ea typeface="맑은 고딕"/>
                <a:cs typeface="Arial" panose="020B0604020202020204" pitchFamily="34" charset="0"/>
              </a:rPr>
              <a:t>, Force Touch</a:t>
            </a:r>
            <a:r>
              <a:rPr lang="ko-KR" altLang="en-US" sz="800" dirty="0">
                <a:solidFill>
                  <a:srgbClr val="000000"/>
                </a:solidFill>
                <a:latin typeface="Arial" panose="020B0604020202020204" pitchFamily="34" charset="0"/>
                <a:ea typeface="맑은 고딕"/>
                <a:cs typeface="Arial" panose="020B0604020202020204" pitchFamily="34" charset="0"/>
              </a:rPr>
              <a:t>의 경우 </a:t>
            </a:r>
            <a:r>
              <a:rPr lang="en-US" altLang="ko-KR" sz="800" dirty="0">
                <a:solidFill>
                  <a:srgbClr val="000000"/>
                </a:solidFill>
                <a:latin typeface="Arial" panose="020B0604020202020204" pitchFamily="34" charset="0"/>
                <a:ea typeface="맑은 고딕"/>
                <a:cs typeface="Arial" panose="020B0604020202020204" pitchFamily="34" charset="0"/>
              </a:rPr>
              <a:t>100% </a:t>
            </a:r>
            <a:r>
              <a:rPr lang="ko-KR" altLang="en-US" sz="800" dirty="0">
                <a:solidFill>
                  <a:srgbClr val="000000"/>
                </a:solidFill>
                <a:latin typeface="Arial" panose="020B0604020202020204" pitchFamily="34" charset="0"/>
                <a:ea typeface="맑은 고딕"/>
                <a:cs typeface="Arial" panose="020B0604020202020204" pitchFamily="34" charset="0"/>
              </a:rPr>
              <a:t>충당금 설정 </a:t>
            </a:r>
            <a:r>
              <a:rPr lang="en-US" altLang="ko-KR" sz="800" dirty="0">
                <a:solidFill>
                  <a:srgbClr val="000000"/>
                </a:solidFill>
                <a:latin typeface="Arial" panose="020B0604020202020204" pitchFamily="34" charset="0"/>
                <a:ea typeface="맑은 고딕"/>
                <a:cs typeface="Arial" panose="020B0604020202020204" pitchFamily="34" charset="0"/>
              </a:rPr>
              <a:t>(</a:t>
            </a:r>
            <a:r>
              <a:rPr lang="ko-KR" altLang="en-US" sz="800" dirty="0">
                <a:solidFill>
                  <a:srgbClr val="000000"/>
                </a:solidFill>
                <a:latin typeface="Arial" panose="020B0604020202020204" pitchFamily="34" charset="0"/>
                <a:ea typeface="맑은 고딕"/>
                <a:cs typeface="Arial" panose="020B0604020202020204" pitchFamily="34" charset="0"/>
              </a:rPr>
              <a:t>원재료재고 중 </a:t>
            </a:r>
            <a:r>
              <a:rPr lang="ko-KR" altLang="en-US" sz="800" dirty="0" err="1">
                <a:solidFill>
                  <a:srgbClr val="000000"/>
                </a:solidFill>
                <a:latin typeface="Arial" panose="020B0604020202020204" pitchFamily="34" charset="0"/>
                <a:ea typeface="맑은 고딕"/>
                <a:cs typeface="Arial" panose="020B0604020202020204" pitchFamily="34" charset="0"/>
              </a:rPr>
              <a:t>동박</a:t>
            </a:r>
            <a:r>
              <a:rPr lang="ko-KR" altLang="en-US" sz="800" dirty="0">
                <a:solidFill>
                  <a:srgbClr val="000000"/>
                </a:solidFill>
                <a:latin typeface="Arial" panose="020B0604020202020204" pitchFamily="34" charset="0"/>
                <a:ea typeface="맑은 고딕"/>
                <a:cs typeface="Arial" panose="020B0604020202020204" pitchFamily="34" charset="0"/>
              </a:rPr>
              <a:t> 공급업체로부터 반품 또는 보상</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사용 예정인 재고는 제외</a:t>
            </a:r>
            <a:r>
              <a:rPr lang="en-US" altLang="ko-KR" sz="800" dirty="0">
                <a:solidFill>
                  <a:srgbClr val="000000"/>
                </a:solidFill>
                <a:latin typeface="Arial" panose="020B0604020202020204" pitchFamily="34" charset="0"/>
                <a:ea typeface="맑은 고딕"/>
                <a:cs typeface="Arial" panose="020B0604020202020204" pitchFamily="34" charset="0"/>
              </a:rPr>
              <a:t>)</a:t>
            </a:r>
          </a:p>
          <a:p>
            <a:pPr marL="720000" lvl="0" indent="-180975" defTabSz="914400" latinLnBrk="1">
              <a:lnSpc>
                <a:spcPts val="1200"/>
              </a:lnSpc>
              <a:spcBef>
                <a:spcPts val="100"/>
              </a:spcBef>
              <a:buClr>
                <a:srgbClr val="00338D"/>
              </a:buClr>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ea typeface="맑은 고딕"/>
                <a:cs typeface="Arial" panose="020B0604020202020204" pitchFamily="34" charset="0"/>
              </a:rPr>
              <a:t>Step 2 (</a:t>
            </a:r>
            <a:r>
              <a:rPr lang="ko-KR" altLang="en-US" sz="800" dirty="0" err="1">
                <a:solidFill>
                  <a:srgbClr val="000000"/>
                </a:solidFill>
                <a:latin typeface="Arial" panose="020B0604020202020204" pitchFamily="34" charset="0"/>
                <a:ea typeface="맑은 고딕"/>
                <a:cs typeface="Arial" panose="020B0604020202020204" pitchFamily="34" charset="0"/>
              </a:rPr>
              <a:t>개별법</a:t>
            </a:r>
            <a:r>
              <a:rPr lang="en-US" altLang="ko-KR" sz="800" dirty="0">
                <a:solidFill>
                  <a:srgbClr val="000000"/>
                </a:solidFill>
                <a:latin typeface="Arial" panose="020B0604020202020204" pitchFamily="34" charset="0"/>
                <a:ea typeface="맑은 고딕"/>
                <a:cs typeface="Arial" panose="020B0604020202020204" pitchFamily="34" charset="0"/>
              </a:rPr>
              <a:t>_Movement): </a:t>
            </a:r>
            <a:r>
              <a:rPr lang="ko-KR" altLang="en-US" sz="800" dirty="0" err="1">
                <a:solidFill>
                  <a:srgbClr val="000000"/>
                </a:solidFill>
                <a:latin typeface="Arial" panose="020B0604020202020204" pitchFamily="34" charset="0"/>
                <a:ea typeface="맑은 고딕"/>
                <a:cs typeface="Arial" panose="020B0604020202020204" pitchFamily="34" charset="0"/>
              </a:rPr>
              <a:t>재고자산수불부상</a:t>
            </a:r>
            <a:r>
              <a:rPr lang="ko-KR" altLang="en-US" sz="800" dirty="0">
                <a:solidFill>
                  <a:srgbClr val="000000"/>
                </a:solidFill>
                <a:latin typeface="Arial" panose="020B0604020202020204" pitchFamily="34" charset="0"/>
                <a:ea typeface="맑은 고딕"/>
                <a:cs typeface="Arial" panose="020B0604020202020204" pitchFamily="34" charset="0"/>
              </a:rPr>
              <a:t> </a:t>
            </a:r>
            <a:r>
              <a:rPr lang="en-US" altLang="ko-KR" sz="800" dirty="0">
                <a:solidFill>
                  <a:srgbClr val="000000"/>
                </a:solidFill>
                <a:latin typeface="Arial" panose="020B0604020202020204" pitchFamily="34" charset="0"/>
                <a:ea typeface="맑은 고딕"/>
                <a:cs typeface="Arial" panose="020B0604020202020204" pitchFamily="34" charset="0"/>
              </a:rPr>
              <a:t>6</a:t>
            </a:r>
            <a:r>
              <a:rPr lang="ko-KR" altLang="en-US" sz="800" dirty="0">
                <a:solidFill>
                  <a:srgbClr val="000000"/>
                </a:solidFill>
                <a:latin typeface="Arial" panose="020B0604020202020204" pitchFamily="34" charset="0"/>
                <a:ea typeface="맑은 고딕"/>
                <a:cs typeface="Arial" panose="020B0604020202020204" pitchFamily="34" charset="0"/>
              </a:rPr>
              <a:t>개월 </a:t>
            </a:r>
            <a:r>
              <a:rPr lang="en-US" altLang="ko-KR" sz="800" dirty="0">
                <a:solidFill>
                  <a:srgbClr val="000000"/>
                </a:solidFill>
                <a:latin typeface="Arial" panose="020B0604020202020204" pitchFamily="34" charset="0"/>
                <a:ea typeface="맑은 고딕"/>
                <a:cs typeface="Arial" panose="020B0604020202020204" pitchFamily="34" charset="0"/>
              </a:rPr>
              <a:t>Movement </a:t>
            </a:r>
            <a:r>
              <a:rPr lang="ko-KR" altLang="en-US" sz="800" dirty="0">
                <a:solidFill>
                  <a:srgbClr val="000000"/>
                </a:solidFill>
                <a:latin typeface="Arial" panose="020B0604020202020204" pitchFamily="34" charset="0"/>
                <a:ea typeface="맑은 고딕"/>
                <a:cs typeface="Arial" panose="020B0604020202020204" pitchFamily="34" charset="0"/>
              </a:rPr>
              <a:t>없는 재고자산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중 소진계획이 없는 경우 </a:t>
            </a:r>
            <a:r>
              <a:rPr lang="en-US" altLang="ko-KR" sz="800" dirty="0">
                <a:solidFill>
                  <a:srgbClr val="000000"/>
                </a:solidFill>
                <a:latin typeface="Arial" panose="020B0604020202020204" pitchFamily="34" charset="0"/>
                <a:ea typeface="맑은 고딕"/>
                <a:cs typeface="Arial" panose="020B0604020202020204" pitchFamily="34" charset="0"/>
              </a:rPr>
              <a:t>100% </a:t>
            </a:r>
            <a:r>
              <a:rPr lang="ko-KR" altLang="en-US" sz="800" dirty="0">
                <a:solidFill>
                  <a:srgbClr val="000000"/>
                </a:solidFill>
                <a:latin typeface="Arial" panose="020B0604020202020204" pitchFamily="34" charset="0"/>
                <a:ea typeface="맑은 고딕"/>
                <a:cs typeface="Arial" panose="020B0604020202020204" pitchFamily="34" charset="0"/>
              </a:rPr>
              <a:t>충당금 설정</a:t>
            </a:r>
            <a:r>
              <a:rPr lang="en-US" altLang="ko-KR" sz="800" dirty="0">
                <a:solidFill>
                  <a:srgbClr val="000000"/>
                </a:solidFill>
                <a:latin typeface="Arial" panose="020B0604020202020204" pitchFamily="34" charset="0"/>
                <a:ea typeface="맑은 고딕"/>
                <a:cs typeface="Arial" panose="020B0604020202020204" pitchFamily="34" charset="0"/>
              </a:rPr>
              <a:t>(</a:t>
            </a:r>
            <a:r>
              <a:rPr lang="ko-KR" altLang="en-US" sz="800" dirty="0" err="1">
                <a:solidFill>
                  <a:srgbClr val="000000"/>
                </a:solidFill>
                <a:latin typeface="Arial" panose="020B0604020202020204" pitchFamily="34" charset="0"/>
                <a:ea typeface="맑은 고딕"/>
                <a:cs typeface="Arial" panose="020B0604020202020204" pitchFamily="34" charset="0"/>
              </a:rPr>
              <a:t>슬리팅</a:t>
            </a:r>
            <a:r>
              <a:rPr lang="ko-KR" altLang="en-US" sz="800" dirty="0">
                <a:solidFill>
                  <a:srgbClr val="000000"/>
                </a:solidFill>
                <a:latin typeface="Arial" panose="020B0604020202020204" pitchFamily="34" charset="0"/>
                <a:ea typeface="맑은 고딕"/>
                <a:cs typeface="Arial" panose="020B0604020202020204" pitchFamily="34" charset="0"/>
              </a:rPr>
              <a:t> 이후 사용 가능 재고는 </a:t>
            </a:r>
            <a:r>
              <a:rPr lang="en-US" altLang="ko-KR" sz="800" dirty="0">
                <a:solidFill>
                  <a:srgbClr val="000000"/>
                </a:solidFill>
                <a:latin typeface="Arial" panose="020B0604020202020204" pitchFamily="34" charset="0"/>
                <a:ea typeface="맑은 고딕"/>
                <a:cs typeface="Arial" panose="020B0604020202020204" pitchFamily="34" charset="0"/>
              </a:rPr>
              <a:t>50% </a:t>
            </a:r>
            <a:r>
              <a:rPr lang="ko-KR" altLang="en-US" sz="800" dirty="0">
                <a:solidFill>
                  <a:srgbClr val="000000"/>
                </a:solidFill>
                <a:latin typeface="Arial" panose="020B0604020202020204" pitchFamily="34" charset="0"/>
                <a:ea typeface="맑은 고딕"/>
                <a:cs typeface="Arial" panose="020B0604020202020204" pitchFamily="34" charset="0"/>
              </a:rPr>
              <a:t>충당금 설정</a:t>
            </a:r>
            <a:r>
              <a:rPr lang="en-US" altLang="ko-KR" sz="800" dirty="0">
                <a:solidFill>
                  <a:srgbClr val="000000"/>
                </a:solidFill>
                <a:latin typeface="Arial" panose="020B0604020202020204" pitchFamily="34" charset="0"/>
                <a:ea typeface="맑은 고딕"/>
                <a:cs typeface="Arial" panose="020B0604020202020204" pitchFamily="34" charset="0"/>
              </a:rPr>
              <a:t>)</a:t>
            </a:r>
          </a:p>
          <a:p>
            <a:pPr marL="720000" lvl="0" indent="-180975" defTabSz="914400" latinLnBrk="1">
              <a:lnSpc>
                <a:spcPts val="1200"/>
              </a:lnSpc>
              <a:spcBef>
                <a:spcPts val="100"/>
              </a:spcBef>
              <a:buClr>
                <a:srgbClr val="00338D"/>
              </a:buClr>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ea typeface="맑은 고딕"/>
                <a:cs typeface="Arial" panose="020B0604020202020204" pitchFamily="34" charset="0"/>
              </a:rPr>
              <a:t>Step 3 (</a:t>
            </a:r>
            <a:r>
              <a:rPr lang="ko-KR" altLang="en-US" sz="800" dirty="0">
                <a:solidFill>
                  <a:srgbClr val="000000"/>
                </a:solidFill>
                <a:latin typeface="Arial" panose="020B0604020202020204" pitchFamily="34" charset="0"/>
                <a:ea typeface="맑은 고딕"/>
                <a:cs typeface="Arial" panose="020B0604020202020204" pitchFamily="34" charset="0"/>
              </a:rPr>
              <a:t>저가법</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제품 및 반제품의 기말 재고단가와 순실현가치 금액을 비교하여 순실현가치를 초과한 재고 금액을 평가 손실 반영</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720000" lvl="0" indent="-180975" defTabSz="914400" latinLnBrk="1">
              <a:lnSpc>
                <a:spcPts val="1200"/>
              </a:lnSpc>
              <a:spcBef>
                <a:spcPts val="100"/>
              </a:spcBef>
              <a:buClr>
                <a:srgbClr val="00338D"/>
              </a:buClr>
              <a:buFont typeface="Arial" panose="020B0604020202020204" pitchFamily="34" charset="0"/>
              <a:buChar char="•"/>
              <a:tabLst>
                <a:tab pos="180975" algn="l"/>
              </a:tabLst>
              <a:defRPr/>
            </a:pPr>
            <a:r>
              <a:rPr lang="en-US" altLang="ko-KR" sz="800" dirty="0">
                <a:solidFill>
                  <a:srgbClr val="000000"/>
                </a:solidFill>
                <a:latin typeface="Arial" panose="020B0604020202020204" pitchFamily="34" charset="0"/>
                <a:ea typeface="맑은 고딕"/>
                <a:cs typeface="Arial" panose="020B0604020202020204" pitchFamily="34" charset="0"/>
              </a:rPr>
              <a:t>Step 4 (</a:t>
            </a:r>
            <a:r>
              <a:rPr lang="ko-KR" altLang="en-US" sz="800" dirty="0">
                <a:solidFill>
                  <a:srgbClr val="000000"/>
                </a:solidFill>
                <a:latin typeface="Arial" panose="020B0604020202020204" pitchFamily="34" charset="0"/>
                <a:ea typeface="맑은 고딕"/>
                <a:cs typeface="Arial" panose="020B0604020202020204" pitchFamily="34" charset="0"/>
              </a:rPr>
              <a:t>장기 </a:t>
            </a:r>
            <a:r>
              <a:rPr lang="en-US" altLang="ko-KR" sz="800" dirty="0">
                <a:solidFill>
                  <a:srgbClr val="000000"/>
                </a:solidFill>
                <a:latin typeface="Arial" panose="020B0604020202020204" pitchFamily="34" charset="0"/>
                <a:ea typeface="맑은 고딕"/>
                <a:cs typeface="Arial" panose="020B0604020202020204" pitchFamily="34" charset="0"/>
              </a:rPr>
              <a:t>Aging): 6</a:t>
            </a:r>
            <a:r>
              <a:rPr lang="ko-KR" altLang="en-US" sz="800" dirty="0">
                <a:solidFill>
                  <a:srgbClr val="000000"/>
                </a:solidFill>
                <a:latin typeface="Arial" panose="020B0604020202020204" pitchFamily="34" charset="0"/>
                <a:ea typeface="맑은 고딕"/>
                <a:cs typeface="Arial" panose="020B0604020202020204" pitchFamily="34" charset="0"/>
              </a:rPr>
              <a:t>개월 </a:t>
            </a:r>
            <a:r>
              <a:rPr lang="en-US" altLang="ko-KR" sz="800" dirty="0">
                <a:solidFill>
                  <a:srgbClr val="000000"/>
                </a:solidFill>
                <a:latin typeface="Arial" panose="020B0604020202020204" pitchFamily="34" charset="0"/>
                <a:ea typeface="맑은 고딕"/>
                <a:cs typeface="Arial" panose="020B0604020202020204" pitchFamily="34" charset="0"/>
              </a:rPr>
              <a:t>Movement </a:t>
            </a:r>
            <a:r>
              <a:rPr lang="ko-KR" altLang="en-US" sz="800" dirty="0">
                <a:solidFill>
                  <a:srgbClr val="000000"/>
                </a:solidFill>
                <a:latin typeface="Arial" panose="020B0604020202020204" pitchFamily="34" charset="0"/>
                <a:ea typeface="맑은 고딕"/>
                <a:cs typeface="Arial" panose="020B0604020202020204" pitchFamily="34" charset="0"/>
              </a:rPr>
              <a:t>있으나 소량으로 장기 재고로 분류된 재고는 예상 소진 기간에 따라 </a:t>
            </a:r>
            <a:r>
              <a:rPr lang="ko-KR" altLang="en-US" sz="800" dirty="0" err="1">
                <a:solidFill>
                  <a:srgbClr val="000000"/>
                </a:solidFill>
                <a:latin typeface="Arial" panose="020B0604020202020204" pitchFamily="34" charset="0"/>
                <a:ea typeface="맑은 고딕"/>
                <a:cs typeface="Arial" panose="020B0604020202020204" pitchFamily="34" charset="0"/>
              </a:rPr>
              <a:t>충당률</a:t>
            </a:r>
            <a:r>
              <a:rPr lang="ko-KR" altLang="en-US" sz="800" dirty="0">
                <a:solidFill>
                  <a:srgbClr val="000000"/>
                </a:solidFill>
                <a:latin typeface="Arial" panose="020B0604020202020204" pitchFamily="34" charset="0"/>
                <a:ea typeface="맑은 고딕"/>
                <a:cs typeface="Arial" panose="020B0604020202020204" pitchFamily="34" charset="0"/>
              </a:rPr>
              <a:t> 반영하여 평가    </a:t>
            </a:r>
            <a:r>
              <a:rPr lang="en-US" altLang="ko-KR" sz="800" dirty="0">
                <a:solidFill>
                  <a:srgbClr val="000000"/>
                </a:solidFill>
                <a:latin typeface="Arial" panose="020B0604020202020204" pitchFamily="34" charset="0"/>
                <a:ea typeface="맑은 고딕"/>
                <a:cs typeface="Arial" panose="020B0604020202020204" pitchFamily="34" charset="0"/>
              </a:rPr>
              <a:t>(1</a:t>
            </a:r>
            <a:r>
              <a:rPr lang="ko-KR" altLang="en-US" sz="800" dirty="0">
                <a:solidFill>
                  <a:srgbClr val="000000"/>
                </a:solidFill>
                <a:latin typeface="Arial" panose="020B0604020202020204" pitchFamily="34" charset="0"/>
                <a:ea typeface="맑은 고딕"/>
                <a:cs typeface="Arial" panose="020B0604020202020204" pitchFamily="34" charset="0"/>
              </a:rPr>
              <a:t>년 이상</a:t>
            </a:r>
            <a:r>
              <a:rPr lang="en-US" altLang="ko-KR" sz="800" dirty="0">
                <a:solidFill>
                  <a:srgbClr val="000000"/>
                </a:solidFill>
                <a:latin typeface="Arial" panose="020B0604020202020204" pitchFamily="34" charset="0"/>
                <a:ea typeface="맑은 고딕"/>
                <a:cs typeface="Arial" panose="020B0604020202020204" pitchFamily="34" charset="0"/>
              </a:rPr>
              <a:t>: 30%, 2</a:t>
            </a:r>
            <a:r>
              <a:rPr lang="ko-KR" altLang="en-US" sz="800" dirty="0">
                <a:solidFill>
                  <a:srgbClr val="000000"/>
                </a:solidFill>
                <a:latin typeface="Arial" panose="020B0604020202020204" pitchFamily="34" charset="0"/>
                <a:ea typeface="맑은 고딕"/>
                <a:cs typeface="Arial" panose="020B0604020202020204" pitchFamily="34" charset="0"/>
              </a:rPr>
              <a:t>년 이상</a:t>
            </a:r>
            <a:r>
              <a:rPr lang="en-US" altLang="ko-KR" sz="800" dirty="0">
                <a:solidFill>
                  <a:srgbClr val="000000"/>
                </a:solidFill>
                <a:latin typeface="Arial" panose="020B0604020202020204" pitchFamily="34" charset="0"/>
                <a:ea typeface="맑은 고딕"/>
                <a:cs typeface="Arial" panose="020B0604020202020204" pitchFamily="34" charset="0"/>
              </a:rPr>
              <a:t>: 50%, 3</a:t>
            </a:r>
            <a:r>
              <a:rPr lang="ko-KR" altLang="en-US" sz="800" dirty="0">
                <a:solidFill>
                  <a:srgbClr val="000000"/>
                </a:solidFill>
                <a:latin typeface="Arial" panose="020B0604020202020204" pitchFamily="34" charset="0"/>
                <a:ea typeface="맑은 고딕"/>
                <a:cs typeface="Arial" panose="020B0604020202020204" pitchFamily="34" charset="0"/>
              </a:rPr>
              <a:t>년 이상</a:t>
            </a:r>
            <a:r>
              <a:rPr lang="en-US" altLang="ko-KR" sz="800" dirty="0">
                <a:solidFill>
                  <a:srgbClr val="000000"/>
                </a:solidFill>
                <a:latin typeface="Arial" panose="020B0604020202020204" pitchFamily="34" charset="0"/>
                <a:ea typeface="맑은 고딕"/>
                <a:cs typeface="Arial" panose="020B0604020202020204" pitchFamily="34" charset="0"/>
              </a:rPr>
              <a:t>: 100%) </a:t>
            </a: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재공품 및 제품의 품질불량 및 불용 재고는 </a:t>
            </a:r>
            <a:r>
              <a:rPr lang="en-US" altLang="ko-KR" sz="800" dirty="0">
                <a:solidFill>
                  <a:srgbClr val="000000"/>
                </a:solidFill>
                <a:latin typeface="Arial" panose="020B0604020202020204" pitchFamily="34" charset="0"/>
                <a:ea typeface="맑은 고딕"/>
                <a:cs typeface="Arial" panose="020B0604020202020204" pitchFamily="34" charset="0"/>
              </a:rPr>
              <a:t>2020</a:t>
            </a:r>
            <a:r>
              <a:rPr lang="ko-KR" altLang="en-US" sz="800" dirty="0">
                <a:solidFill>
                  <a:srgbClr val="000000"/>
                </a:solidFill>
                <a:latin typeface="Arial" panose="020B0604020202020204" pitchFamily="34" charset="0"/>
                <a:ea typeface="맑은 고딕"/>
                <a:cs typeface="Arial" panose="020B0604020202020204" pitchFamily="34" charset="0"/>
              </a:rPr>
              <a:t>년 대비 </a:t>
            </a:r>
            <a:r>
              <a:rPr lang="en-US" altLang="ko-KR" sz="800" dirty="0">
                <a:solidFill>
                  <a:srgbClr val="000000"/>
                </a:solidFill>
                <a:latin typeface="Arial" panose="020B0604020202020204" pitchFamily="34" charset="0"/>
                <a:ea typeface="맑은 고딕"/>
                <a:cs typeface="Arial" panose="020B0604020202020204" pitchFamily="34" charset="0"/>
              </a:rPr>
              <a:t>2021</a:t>
            </a:r>
            <a:r>
              <a:rPr lang="ko-KR" altLang="en-US" sz="800" dirty="0">
                <a:solidFill>
                  <a:srgbClr val="000000"/>
                </a:solidFill>
                <a:latin typeface="Arial" panose="020B0604020202020204" pitchFamily="34" charset="0"/>
                <a:ea typeface="맑은 고딕"/>
                <a:cs typeface="Arial" panose="020B0604020202020204" pitchFamily="34" charset="0"/>
              </a:rPr>
              <a:t>년 크게 증가한 모습을 보이며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이는 </a:t>
            </a:r>
            <a:r>
              <a:rPr lang="en-US" altLang="ko-KR" sz="800" dirty="0">
                <a:solidFill>
                  <a:srgbClr val="000000"/>
                </a:solidFill>
                <a:latin typeface="Arial" panose="020B0604020202020204" pitchFamily="34" charset="0"/>
                <a:ea typeface="맑은 고딕"/>
                <a:cs typeface="Arial" panose="020B0604020202020204" pitchFamily="34" charset="0"/>
              </a:rPr>
              <a:t>USB Dock </a:t>
            </a:r>
            <a:r>
              <a:rPr lang="ko-KR" altLang="en-US" sz="800" dirty="0">
                <a:solidFill>
                  <a:srgbClr val="000000"/>
                </a:solidFill>
                <a:latin typeface="Arial" panose="020B0604020202020204" pitchFamily="34" charset="0"/>
                <a:ea typeface="맑은 고딕"/>
                <a:cs typeface="Arial" panose="020B0604020202020204" pitchFamily="34" charset="0"/>
              </a:rPr>
              <a:t>초기 개발과정에서 발생한 불용재고에서 기인함</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회사에 따르면 해당 불용재고의 발생은 일시적이며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향후 발생 가능성은 적은 것으로 파악됨</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동 재고는 </a:t>
            </a:r>
            <a:r>
              <a:rPr lang="en-US" altLang="ko-KR" sz="800" dirty="0">
                <a:solidFill>
                  <a:srgbClr val="000000"/>
                </a:solidFill>
                <a:latin typeface="Arial" panose="020B0604020202020204" pitchFamily="34" charset="0"/>
                <a:ea typeface="맑은 고딕"/>
                <a:cs typeface="Arial" panose="020B0604020202020204" pitchFamily="34" charset="0"/>
              </a:rPr>
              <a:t>2022</a:t>
            </a:r>
            <a:r>
              <a:rPr lang="ko-KR" altLang="en-US" sz="800" dirty="0">
                <a:solidFill>
                  <a:srgbClr val="000000"/>
                </a:solidFill>
                <a:latin typeface="Arial" panose="020B0604020202020204" pitchFamily="34" charset="0"/>
                <a:ea typeface="맑은 고딕"/>
                <a:cs typeface="Arial" panose="020B0604020202020204" pitchFamily="34" charset="0"/>
              </a:rPr>
              <a:t>년 </a:t>
            </a:r>
            <a:r>
              <a:rPr lang="en-US" altLang="ko-KR" sz="800" dirty="0">
                <a:solidFill>
                  <a:srgbClr val="000000"/>
                </a:solidFill>
                <a:latin typeface="Arial" panose="020B0604020202020204" pitchFamily="34" charset="0"/>
                <a:ea typeface="맑은 고딕"/>
                <a:cs typeface="Arial" panose="020B0604020202020204" pitchFamily="34" charset="0"/>
              </a:rPr>
              <a:t>3</a:t>
            </a:r>
            <a:r>
              <a:rPr lang="ko-KR" altLang="en-US" sz="800" dirty="0">
                <a:solidFill>
                  <a:srgbClr val="000000"/>
                </a:solidFill>
                <a:latin typeface="Arial" panose="020B0604020202020204" pitchFamily="34" charset="0"/>
                <a:ea typeface="맑은 고딕"/>
                <a:cs typeface="Arial" panose="020B0604020202020204" pitchFamily="34" charset="0"/>
              </a:rPr>
              <a:t>월 전액 폐기되었음</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endParaRPr lang="en-US" altLang="ko-KR" sz="900" dirty="0">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66ECBDD-C2B7-4D92-A696-34947C9B453D}"/>
              </a:ext>
            </a:extLst>
          </p:cNvPr>
          <p:cNvSpPr txBox="1"/>
          <p:nvPr/>
        </p:nvSpPr>
        <p:spPr>
          <a:xfrm>
            <a:off x="5112000" y="5966685"/>
            <a:ext cx="3879115" cy="671979"/>
          </a:xfrm>
          <a:prstGeom prst="rect">
            <a:avLst/>
          </a:prstGeom>
          <a:noFill/>
        </p:spPr>
        <p:txBody>
          <a:bodyPr wrap="square" lIns="0" tIns="0" rIns="0" bIns="0" rtlCol="0">
            <a:spAutoFit/>
          </a:bodyPr>
          <a:lstStyle/>
          <a:p>
            <a:pPr>
              <a:spcBef>
                <a:spcPts val="100"/>
              </a:spcBef>
            </a:pPr>
            <a:r>
              <a:rPr lang="en-US" altLang="ko-KR" sz="700" dirty="0">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ea typeface="+mj-ea"/>
                <a:cs typeface="Arial" panose="020B0604020202020204" pitchFamily="34" charset="0"/>
              </a:rPr>
              <a:t>기존 </a:t>
            </a:r>
            <a:r>
              <a:rPr lang="en-US" altLang="ko-KR" sz="700" dirty="0">
                <a:latin typeface="Arial" panose="020B0604020202020204" pitchFamily="34" charset="0"/>
                <a:ea typeface="+mj-ea"/>
                <a:cs typeface="Arial" panose="020B0604020202020204" pitchFamily="34" charset="0"/>
              </a:rPr>
              <a:t>Apple</a:t>
            </a:r>
            <a:r>
              <a:rPr lang="ko-KR" altLang="en-US" sz="700" dirty="0">
                <a:latin typeface="Arial" panose="020B0604020202020204" pitchFamily="34" charset="0"/>
                <a:ea typeface="+mj-ea"/>
                <a:cs typeface="Arial" panose="020B0604020202020204" pitchFamily="34" charset="0"/>
              </a:rPr>
              <a:t>에 납품되었던 제품에 포함되었던 기능으로써</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동 기능이 삭제됨에 따라 보유한 재고에 대해 </a:t>
            </a:r>
            <a:r>
              <a:rPr lang="ko-KR" altLang="en-US" sz="700" dirty="0" err="1">
                <a:latin typeface="Arial" panose="020B0604020202020204" pitchFamily="34" charset="0"/>
                <a:ea typeface="+mj-ea"/>
                <a:cs typeface="Arial" panose="020B0604020202020204" pitchFamily="34" charset="0"/>
              </a:rPr>
              <a:t>개별법</a:t>
            </a:r>
            <a:r>
              <a:rPr lang="ko-KR" altLang="en-US" sz="700" dirty="0">
                <a:latin typeface="Arial" panose="020B0604020202020204" pitchFamily="34" charset="0"/>
                <a:ea typeface="+mj-ea"/>
                <a:cs typeface="Arial" panose="020B0604020202020204" pitchFamily="34" charset="0"/>
              </a:rPr>
              <a:t> 충당금 설정하였음</a:t>
            </a:r>
            <a:endParaRPr lang="en-US" altLang="ko-KR" sz="700" dirty="0">
              <a:latin typeface="Arial" panose="020B0604020202020204" pitchFamily="34" charset="0"/>
              <a:ea typeface="+mj-ea"/>
              <a:cs typeface="Arial" panose="020B0604020202020204" pitchFamily="34" charset="0"/>
            </a:endParaRPr>
          </a:p>
          <a:p>
            <a:pPr>
              <a:spcBef>
                <a:spcPts val="100"/>
              </a:spcBef>
            </a:pPr>
            <a:r>
              <a:rPr lang="en-US" altLang="ko-KR" sz="700" dirty="0">
                <a:latin typeface="Arial" panose="020B0604020202020204" pitchFamily="34" charset="0"/>
                <a:ea typeface="+mj-ea"/>
                <a:cs typeface="Arial" panose="020B0604020202020204" pitchFamily="34" charset="0"/>
              </a:rPr>
              <a:t>Note 2: </a:t>
            </a:r>
            <a:r>
              <a:rPr lang="ko-KR" altLang="en-US" sz="700" dirty="0">
                <a:latin typeface="Arial" panose="020B0604020202020204" pitchFamily="34" charset="0"/>
                <a:ea typeface="+mj-ea"/>
                <a:cs typeface="Arial" panose="020B0604020202020204" pitchFamily="34" charset="0"/>
              </a:rPr>
              <a:t>단종된 제품 관련 재고에 해당하며</a:t>
            </a:r>
            <a:r>
              <a:rPr lang="en-US" altLang="ko-KR" sz="700" dirty="0">
                <a:latin typeface="Arial" panose="020B0604020202020204" pitchFamily="34" charset="0"/>
                <a:ea typeface="+mj-ea"/>
                <a:cs typeface="Arial" panose="020B0604020202020204" pitchFamily="34" charset="0"/>
              </a:rPr>
              <a:t>, </a:t>
            </a:r>
            <a:r>
              <a:rPr lang="ko-KR" altLang="en-US" sz="700" dirty="0" err="1">
                <a:latin typeface="Arial" panose="020B0604020202020204" pitchFamily="34" charset="0"/>
                <a:ea typeface="+mj-ea"/>
                <a:cs typeface="Arial" panose="020B0604020202020204" pitchFamily="34" charset="0"/>
              </a:rPr>
              <a:t>개별법</a:t>
            </a:r>
            <a:r>
              <a:rPr lang="ko-KR" altLang="en-US" sz="700" dirty="0">
                <a:latin typeface="Arial" panose="020B0604020202020204" pitchFamily="34" charset="0"/>
                <a:ea typeface="+mj-ea"/>
                <a:cs typeface="Arial" panose="020B0604020202020204" pitchFamily="34" charset="0"/>
              </a:rPr>
              <a:t> 충당금 설정하였음</a:t>
            </a:r>
            <a:endParaRPr lang="en-US" altLang="ko-KR" sz="700" dirty="0">
              <a:latin typeface="Arial" panose="020B0604020202020204" pitchFamily="34" charset="0"/>
              <a:ea typeface="+mj-ea"/>
              <a:cs typeface="Arial" panose="020B0604020202020204" pitchFamily="34" charset="0"/>
            </a:endParaRPr>
          </a:p>
          <a:p>
            <a:pPr>
              <a:spcBef>
                <a:spcPts val="100"/>
              </a:spcBef>
            </a:pPr>
            <a:r>
              <a:rPr lang="en-US" altLang="ko-KR" sz="700" dirty="0">
                <a:latin typeface="Arial" panose="020B0604020202020204" pitchFamily="34" charset="0"/>
                <a:ea typeface="+mj-ea"/>
                <a:cs typeface="Arial" panose="020B0604020202020204" pitchFamily="34" charset="0"/>
              </a:rPr>
              <a:t>Note 3: </a:t>
            </a:r>
            <a:r>
              <a:rPr lang="ko-KR" altLang="en-US" sz="700" dirty="0">
                <a:latin typeface="Arial" panose="020B0604020202020204" pitchFamily="34" charset="0"/>
                <a:ea typeface="+mj-ea"/>
                <a:cs typeface="Arial" panose="020B0604020202020204" pitchFamily="34" charset="0"/>
              </a:rPr>
              <a:t>회사에 따르면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년 초과 소진 예상 장기 재고는 단종 시기가 다가오는 제품에 대해 고객사의 제품 발주 전 미리 생산을 진행함에 따라 발생하며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장기 재고로 분류된 경우에도 판매 가능성이 높고</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실제 판매가 이루어지고 있음</a:t>
            </a:r>
          </a:p>
        </p:txBody>
      </p:sp>
      <p:sp>
        <p:nvSpPr>
          <p:cNvPr id="22" name="직사각형 21">
            <a:extLst>
              <a:ext uri="{FF2B5EF4-FFF2-40B4-BE49-F238E27FC236}">
                <a16:creationId xmlns:a16="http://schemas.microsoft.com/office/drawing/2014/main" id="{45B2FB10-AAEF-4EC0-99E5-8535680B9389}"/>
              </a:ext>
            </a:extLst>
          </p:cNvPr>
          <p:cNvSpPr/>
          <p:nvPr/>
        </p:nvSpPr>
        <p:spPr>
          <a:xfrm>
            <a:off x="3461309" y="4375975"/>
            <a:ext cx="1121491"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연결자 22">
            <a:extLst>
              <a:ext uri="{FF2B5EF4-FFF2-40B4-BE49-F238E27FC236}">
                <a16:creationId xmlns:a16="http://schemas.microsoft.com/office/drawing/2014/main" id="{00C0F20B-A56D-486D-868A-5E23AA0F0B94}"/>
              </a:ext>
            </a:extLst>
          </p:cNvPr>
          <p:cNvSpPr/>
          <p:nvPr/>
        </p:nvSpPr>
        <p:spPr bwMode="auto">
          <a:xfrm>
            <a:off x="3371088" y="43656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4" name="직사각형 23">
            <a:extLst>
              <a:ext uri="{FF2B5EF4-FFF2-40B4-BE49-F238E27FC236}">
                <a16:creationId xmlns:a16="http://schemas.microsoft.com/office/drawing/2014/main" id="{74A44A33-364E-4F08-9595-30C3A13A4964}"/>
              </a:ext>
            </a:extLst>
          </p:cNvPr>
          <p:cNvSpPr/>
          <p:nvPr/>
        </p:nvSpPr>
        <p:spPr>
          <a:xfrm>
            <a:off x="3461309" y="5666636"/>
            <a:ext cx="1121491"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DB6D6053-C6C1-475E-B0CD-929146D4C4C6}"/>
              </a:ext>
            </a:extLst>
          </p:cNvPr>
          <p:cNvSpPr/>
          <p:nvPr/>
        </p:nvSpPr>
        <p:spPr bwMode="auto">
          <a:xfrm>
            <a:off x="3371088" y="56563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27" name="직사각형 119">
            <a:extLst>
              <a:ext uri="{FF2B5EF4-FFF2-40B4-BE49-F238E27FC236}">
                <a16:creationId xmlns:a16="http://schemas.microsoft.com/office/drawing/2014/main" id="{F4EB4B45-DC08-4D71-818A-5D09193947D2}"/>
              </a:ext>
            </a:extLst>
          </p:cNvPr>
          <p:cNvSpPr/>
          <p:nvPr/>
        </p:nvSpPr>
        <p:spPr bwMode="auto">
          <a:xfrm>
            <a:off x="2384511" y="129835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085652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Working Capital (4/5)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1" y="1412204"/>
            <a:ext cx="4156708" cy="4949453"/>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AP Turnover</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Ø"/>
              <a:tabLst>
                <a:tab pos="180975" algn="l"/>
              </a:tabLst>
              <a:defRPr/>
            </a:pPr>
            <a:r>
              <a:rPr lang="ko-KR" altLang="en-US" sz="850" dirty="0" err="1">
                <a:solidFill>
                  <a:srgbClr val="000000"/>
                </a:solidFill>
                <a:latin typeface="Arial" panose="020B0604020202020204" pitchFamily="34" charset="0"/>
                <a:ea typeface="맑은 고딕"/>
                <a:cs typeface="Arial" panose="020B0604020202020204" pitchFamily="34" charset="0"/>
              </a:rPr>
              <a:t>연도말</a:t>
            </a:r>
            <a:r>
              <a:rPr lang="ko-KR" altLang="en-US" sz="850" dirty="0">
                <a:solidFill>
                  <a:srgbClr val="000000"/>
                </a:solidFill>
                <a:latin typeface="Arial" panose="020B0604020202020204" pitchFamily="34" charset="0"/>
                <a:ea typeface="맑은 고딕"/>
                <a:cs typeface="Arial" panose="020B0604020202020204" pitchFamily="34" charset="0"/>
              </a:rPr>
              <a:t> 회사의 매입채무 전액에 대해 매입채무회전일수를 계산한 결과</a:t>
            </a:r>
            <a:r>
              <a:rPr lang="en-US" altLang="ko-KR" sz="850" dirty="0">
                <a:solidFill>
                  <a:srgbClr val="000000"/>
                </a:solidFill>
                <a:latin typeface="Arial" panose="020B0604020202020204" pitchFamily="34" charset="0"/>
                <a:ea typeface="맑은 고딕"/>
                <a:cs typeface="Arial" panose="020B0604020202020204" pitchFamily="34" charset="0"/>
              </a:rPr>
              <a:t>, 2021</a:t>
            </a:r>
            <a:r>
              <a:rPr lang="ko-KR" altLang="en-US" sz="850" dirty="0">
                <a:solidFill>
                  <a:srgbClr val="000000"/>
                </a:solidFill>
                <a:latin typeface="Arial" panose="020B0604020202020204" pitchFamily="34" charset="0"/>
                <a:ea typeface="맑은 고딕"/>
                <a:cs typeface="Arial" panose="020B0604020202020204" pitchFamily="34" charset="0"/>
              </a:rPr>
              <a:t>년말 현재 </a:t>
            </a:r>
            <a:r>
              <a:rPr lang="en-US" altLang="ko-KR" sz="850" dirty="0">
                <a:solidFill>
                  <a:srgbClr val="000000"/>
                </a:solidFill>
                <a:latin typeface="Arial" panose="020B0604020202020204" pitchFamily="34" charset="0"/>
                <a:ea typeface="맑은 고딕"/>
                <a:cs typeface="Arial" panose="020B0604020202020204" pitchFamily="34" charset="0"/>
              </a:rPr>
              <a:t>8</a:t>
            </a:r>
            <a:r>
              <a:rPr lang="ko-KR" altLang="en-US" sz="850" dirty="0">
                <a:solidFill>
                  <a:srgbClr val="000000"/>
                </a:solidFill>
                <a:latin typeface="Arial" panose="020B0604020202020204" pitchFamily="34" charset="0"/>
                <a:ea typeface="맑은 고딕"/>
                <a:cs typeface="Arial" panose="020B0604020202020204" pitchFamily="34" charset="0"/>
              </a:rPr>
              <a:t>일 수준으로 계산되며</a:t>
            </a:r>
            <a:r>
              <a:rPr lang="en-US" altLang="ko-KR" sz="850" dirty="0">
                <a:solidFill>
                  <a:srgbClr val="000000"/>
                </a:solidFill>
                <a:latin typeface="Arial" panose="020B0604020202020204" pitchFamily="34" charset="0"/>
                <a:ea typeface="맑은 고딕"/>
                <a:cs typeface="Arial" panose="020B0604020202020204" pitchFamily="34" charset="0"/>
              </a:rPr>
              <a:t>, </a:t>
            </a:r>
            <a:r>
              <a:rPr lang="ko-KR" altLang="en-US" sz="850" dirty="0" err="1">
                <a:solidFill>
                  <a:srgbClr val="000000"/>
                </a:solidFill>
                <a:latin typeface="Arial" panose="020B0604020202020204" pitchFamily="34" charset="0"/>
                <a:ea typeface="맑은 고딕"/>
                <a:cs typeface="Arial" panose="020B0604020202020204" pitchFamily="34" charset="0"/>
              </a:rPr>
              <a:t>매출채권회전일수인</a:t>
            </a:r>
            <a:r>
              <a:rPr lang="ko-KR" altLang="en-US" sz="850" dirty="0">
                <a:solidFill>
                  <a:srgbClr val="000000"/>
                </a:solidFill>
                <a:latin typeface="Arial" panose="020B0604020202020204" pitchFamily="34" charset="0"/>
                <a:ea typeface="맑은 고딕"/>
                <a:cs typeface="Arial" panose="020B0604020202020204" pitchFamily="34" charset="0"/>
              </a:rPr>
              <a:t> </a:t>
            </a:r>
            <a:r>
              <a:rPr lang="en-US" altLang="ko-KR" sz="850" dirty="0">
                <a:solidFill>
                  <a:srgbClr val="000000"/>
                </a:solidFill>
                <a:latin typeface="Arial" panose="020B0604020202020204" pitchFamily="34" charset="0"/>
                <a:ea typeface="맑은 고딕"/>
                <a:cs typeface="Arial" panose="020B0604020202020204" pitchFamily="34" charset="0"/>
              </a:rPr>
              <a:t>87</a:t>
            </a:r>
            <a:r>
              <a:rPr lang="ko-KR" altLang="en-US" sz="850" dirty="0">
                <a:solidFill>
                  <a:srgbClr val="000000"/>
                </a:solidFill>
                <a:latin typeface="Arial" panose="020B0604020202020204" pitchFamily="34" charset="0"/>
                <a:ea typeface="맑은 고딕"/>
                <a:cs typeface="Arial" panose="020B0604020202020204" pitchFamily="34" charset="0"/>
              </a:rPr>
              <a:t>일 대비 짧은 수준임</a:t>
            </a:r>
            <a:endParaRPr lang="en-US" altLang="ko-KR" sz="850" dirty="0">
              <a:solidFill>
                <a:srgbClr val="000000"/>
              </a:solidFill>
              <a:latin typeface="Arial" panose="020B0604020202020204" pitchFamily="34" charset="0"/>
              <a:ea typeface="맑은 고딕"/>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50" dirty="0">
                <a:solidFill>
                  <a:srgbClr val="000000"/>
                </a:solidFill>
                <a:latin typeface="Arial" panose="020B0604020202020204" pitchFamily="34" charset="0"/>
                <a:cs typeface="Arial" panose="020B0604020202020204" pitchFamily="34" charset="0"/>
              </a:rPr>
              <a:t>회사에 따르면 회사의 매입채무 지급조건은 거래처의 내부 정책에 따라 </a:t>
            </a:r>
            <a:r>
              <a:rPr lang="ko-KR" altLang="en-US" sz="850" dirty="0">
                <a:latin typeface="Arial" panose="020B0604020202020204" pitchFamily="34" charset="0"/>
                <a:cs typeface="Arial" panose="020B0604020202020204" pitchFamily="34" charset="0"/>
              </a:rPr>
              <a:t>현금 매입 또는 </a:t>
            </a:r>
            <a:r>
              <a:rPr lang="en-US" altLang="ko-KR" sz="850" dirty="0">
                <a:latin typeface="Arial" panose="020B0604020202020204" pitchFamily="34" charset="0"/>
                <a:cs typeface="Arial" panose="020B0604020202020204" pitchFamily="34" charset="0"/>
              </a:rPr>
              <a:t>D+30</a:t>
            </a:r>
            <a:r>
              <a:rPr lang="ko-KR" altLang="en-US" sz="850" dirty="0">
                <a:latin typeface="Arial" panose="020B0604020202020204" pitchFamily="34" charset="0"/>
                <a:cs typeface="Arial" panose="020B0604020202020204" pitchFamily="34" charset="0"/>
              </a:rPr>
              <a:t>일 수준으로</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현금 매입 시 매입채무가 인식되지 아니하여 거래처별 </a:t>
            </a:r>
            <a:r>
              <a:rPr lang="en-US" altLang="ko-KR" sz="850" dirty="0">
                <a:latin typeface="Arial" panose="020B0604020202020204" pitchFamily="34" charset="0"/>
                <a:cs typeface="Arial" panose="020B0604020202020204" pitchFamily="34" charset="0"/>
              </a:rPr>
              <a:t>AP Turnover </a:t>
            </a:r>
            <a:r>
              <a:rPr lang="ko-KR" altLang="en-US" sz="850" dirty="0">
                <a:latin typeface="Arial" panose="020B0604020202020204" pitchFamily="34" charset="0"/>
                <a:cs typeface="Arial" panose="020B0604020202020204" pitchFamily="34" charset="0"/>
              </a:rPr>
              <a:t>대비 전체 매입채무 대비 회전일수가 짧게 나오는 것으로 분석됨</a:t>
            </a:r>
            <a:endParaRPr lang="en-US" altLang="ko-KR" sz="85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50" dirty="0">
                <a:solidFill>
                  <a:srgbClr val="000000"/>
                </a:solidFill>
                <a:latin typeface="Arial" panose="020B0604020202020204" pitchFamily="34" charset="0"/>
                <a:cs typeface="Arial" panose="020B0604020202020204" pitchFamily="34" charset="0"/>
              </a:rPr>
              <a:t>회사에 따르면 원재료 확보를 위해 현금 매입 정책을 사용하는 </a:t>
            </a:r>
            <a:r>
              <a:rPr lang="ko-KR" altLang="en-US" sz="850" dirty="0" err="1">
                <a:solidFill>
                  <a:srgbClr val="000000"/>
                </a:solidFill>
                <a:latin typeface="Arial" panose="020B0604020202020204" pitchFamily="34" charset="0"/>
                <a:cs typeface="Arial" panose="020B0604020202020204" pitchFamily="34" charset="0"/>
              </a:rPr>
              <a:t>거래처와도</a:t>
            </a:r>
            <a:r>
              <a:rPr lang="ko-KR" altLang="en-US" sz="850" dirty="0">
                <a:solidFill>
                  <a:srgbClr val="000000"/>
                </a:solidFill>
                <a:latin typeface="Arial" panose="020B0604020202020204" pitchFamily="34" charset="0"/>
                <a:cs typeface="Arial" panose="020B0604020202020204" pitchFamily="34" charset="0"/>
              </a:rPr>
              <a:t> 거래를 진행하고 있으며</a:t>
            </a:r>
            <a:r>
              <a:rPr lang="en-US" altLang="ko-KR" sz="850" dirty="0">
                <a:solidFill>
                  <a:srgbClr val="000000"/>
                </a:solidFill>
                <a:latin typeface="Arial" panose="020B0604020202020204" pitchFamily="34" charset="0"/>
                <a:cs typeface="Arial" panose="020B0604020202020204" pitchFamily="34" charset="0"/>
              </a:rPr>
              <a:t>, </a:t>
            </a:r>
            <a:r>
              <a:rPr lang="ko-KR" altLang="en-US" sz="850" dirty="0">
                <a:solidFill>
                  <a:srgbClr val="000000"/>
                </a:solidFill>
                <a:latin typeface="Arial" panose="020B0604020202020204" pitchFamily="34" charset="0"/>
                <a:cs typeface="Arial" panose="020B0604020202020204" pitchFamily="34" charset="0"/>
              </a:rPr>
              <a:t>회사 매출 및 거래규모 증가에 따라 지급조건의 개선 가능성이 존재함 </a:t>
            </a:r>
            <a:r>
              <a:rPr lang="en-US" altLang="ko-KR" sz="850" dirty="0">
                <a:solidFill>
                  <a:srgbClr val="000000"/>
                </a:solidFill>
                <a:latin typeface="Arial" panose="020B0604020202020204" pitchFamily="34" charset="0"/>
                <a:cs typeface="Arial" panose="020B0604020202020204" pitchFamily="34" charset="0"/>
              </a:rPr>
              <a:t>(</a:t>
            </a:r>
            <a:r>
              <a:rPr lang="en-US" altLang="ko-KR" sz="850" dirty="0" err="1">
                <a:solidFill>
                  <a:srgbClr val="000000"/>
                </a:solidFill>
                <a:latin typeface="Arial" panose="020B0604020202020204" pitchFamily="34" charset="0"/>
                <a:cs typeface="Arial" panose="020B0604020202020204" pitchFamily="34" charset="0"/>
              </a:rPr>
              <a:t>e.g</a:t>
            </a:r>
            <a:r>
              <a:rPr lang="en-US" altLang="ko-KR" sz="850" dirty="0">
                <a:solidFill>
                  <a:srgbClr val="000000"/>
                </a:solidFill>
                <a:latin typeface="Arial" panose="020B0604020202020204" pitchFamily="34" charset="0"/>
                <a:cs typeface="Arial" panose="020B0604020202020204" pitchFamily="34" charset="0"/>
              </a:rPr>
              <a:t> </a:t>
            </a:r>
            <a:r>
              <a:rPr lang="ko-KR" altLang="en-US" sz="850" dirty="0" err="1">
                <a:solidFill>
                  <a:srgbClr val="000000"/>
                </a:solidFill>
                <a:latin typeface="Arial" panose="020B0604020202020204" pitchFamily="34" charset="0"/>
                <a:cs typeface="Arial" panose="020B0604020202020204" pitchFamily="34" charset="0"/>
              </a:rPr>
              <a:t>한국미쓰이물산은</a:t>
            </a:r>
            <a:r>
              <a:rPr lang="ko-KR" altLang="en-US" sz="850" dirty="0">
                <a:solidFill>
                  <a:srgbClr val="000000"/>
                </a:solidFill>
                <a:latin typeface="Arial" panose="020B0604020202020204" pitchFamily="34" charset="0"/>
                <a:cs typeface="Arial" panose="020B0604020202020204" pitchFamily="34" charset="0"/>
              </a:rPr>
              <a:t> 과거 </a:t>
            </a:r>
            <a:r>
              <a:rPr lang="ko-KR" altLang="en-US" sz="850" dirty="0" err="1">
                <a:solidFill>
                  <a:srgbClr val="000000"/>
                </a:solidFill>
                <a:latin typeface="Arial" panose="020B0604020202020204" pitchFamily="34" charset="0"/>
                <a:cs typeface="Arial" panose="020B0604020202020204" pitchFamily="34" charset="0"/>
              </a:rPr>
              <a:t>선지급</a:t>
            </a:r>
            <a:r>
              <a:rPr lang="ko-KR" altLang="en-US" sz="850" dirty="0">
                <a:solidFill>
                  <a:srgbClr val="000000"/>
                </a:solidFill>
                <a:latin typeface="Arial" panose="020B0604020202020204" pitchFamily="34" charset="0"/>
                <a:cs typeface="Arial" panose="020B0604020202020204" pitchFamily="34" charset="0"/>
              </a:rPr>
              <a:t> 조건에서 선적 후 </a:t>
            </a:r>
            <a:r>
              <a:rPr lang="en-US" altLang="ko-KR" sz="850" dirty="0">
                <a:solidFill>
                  <a:srgbClr val="000000"/>
                </a:solidFill>
                <a:latin typeface="Arial" panose="020B0604020202020204" pitchFamily="34" charset="0"/>
                <a:cs typeface="Arial" panose="020B0604020202020204" pitchFamily="34" charset="0"/>
              </a:rPr>
              <a:t>30</a:t>
            </a:r>
            <a:r>
              <a:rPr lang="ko-KR" altLang="en-US" sz="850" dirty="0">
                <a:solidFill>
                  <a:srgbClr val="000000"/>
                </a:solidFill>
                <a:latin typeface="Arial" panose="020B0604020202020204" pitchFamily="34" charset="0"/>
                <a:cs typeface="Arial" panose="020B0604020202020204" pitchFamily="34" charset="0"/>
              </a:rPr>
              <a:t>일 결제 조건으로 변경</a:t>
            </a:r>
            <a:r>
              <a:rPr lang="en-US" altLang="ko-KR" sz="850" dirty="0">
                <a:solidFill>
                  <a:srgbClr val="000000"/>
                </a:solidFill>
                <a:latin typeface="Arial" panose="020B0604020202020204" pitchFamily="34" charset="0"/>
                <a:cs typeface="Arial" panose="020B0604020202020204" pitchFamily="34" charset="0"/>
              </a:rPr>
              <a:t>)</a:t>
            </a: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50" dirty="0">
                <a:solidFill>
                  <a:srgbClr val="000000"/>
                </a:solidFill>
                <a:latin typeface="Arial" panose="020B0604020202020204" pitchFamily="34" charset="0"/>
                <a:cs typeface="Arial" panose="020B0604020202020204" pitchFamily="34" charset="0"/>
              </a:rPr>
              <a:t>현금 매입 정책을 사용하는 거래처들에 대해서는 선급금이 인식되며</a:t>
            </a:r>
            <a:r>
              <a:rPr lang="en-US" altLang="ko-KR" sz="850" dirty="0">
                <a:solidFill>
                  <a:srgbClr val="000000"/>
                </a:solidFill>
                <a:latin typeface="Arial" panose="020B0604020202020204" pitchFamily="34" charset="0"/>
                <a:cs typeface="Arial" panose="020B0604020202020204" pitchFamily="34" charset="0"/>
              </a:rPr>
              <a:t>, </a:t>
            </a:r>
            <a:r>
              <a:rPr lang="ko-KR" altLang="en-US" sz="850" dirty="0">
                <a:solidFill>
                  <a:srgbClr val="000000"/>
                </a:solidFill>
                <a:latin typeface="Arial" panose="020B0604020202020204" pitchFamily="34" charset="0"/>
                <a:cs typeface="Arial" panose="020B0604020202020204" pitchFamily="34" charset="0"/>
              </a:rPr>
              <a:t>동 선급금은 선적하는 시점에 미착품으로 대체되고 입고 시점에 원재료로 집계됨</a:t>
            </a:r>
            <a:r>
              <a:rPr lang="en-US" altLang="ko-KR" sz="850" dirty="0">
                <a:solidFill>
                  <a:srgbClr val="000000"/>
                </a:solidFill>
                <a:latin typeface="Arial" panose="020B0604020202020204" pitchFamily="34" charset="0"/>
                <a:cs typeface="Arial" panose="020B0604020202020204" pitchFamily="34" charset="0"/>
              </a:rPr>
              <a:t>. </a:t>
            </a:r>
            <a:r>
              <a:rPr lang="ko-KR" altLang="en-US" sz="850" dirty="0">
                <a:solidFill>
                  <a:srgbClr val="000000"/>
                </a:solidFill>
                <a:latin typeface="Arial" panose="020B0604020202020204" pitchFamily="34" charset="0"/>
                <a:cs typeface="Arial" panose="020B0604020202020204" pitchFamily="34" charset="0"/>
              </a:rPr>
              <a:t>회사와의 인터뷰에 따르면 선급금이 재고자산으로 전환될 때까지는 약 </a:t>
            </a:r>
            <a:r>
              <a:rPr lang="en-US" altLang="ko-KR" sz="850" dirty="0">
                <a:solidFill>
                  <a:srgbClr val="000000"/>
                </a:solidFill>
                <a:latin typeface="Arial" panose="020B0604020202020204" pitchFamily="34" charset="0"/>
                <a:cs typeface="Arial" panose="020B0604020202020204" pitchFamily="34" charset="0"/>
              </a:rPr>
              <a:t>3</a:t>
            </a:r>
            <a:r>
              <a:rPr lang="ko-KR" altLang="en-US" sz="850" dirty="0">
                <a:solidFill>
                  <a:srgbClr val="000000"/>
                </a:solidFill>
                <a:latin typeface="Arial" panose="020B0604020202020204" pitchFamily="34" charset="0"/>
                <a:cs typeface="Arial" panose="020B0604020202020204" pitchFamily="34" charset="0"/>
              </a:rPr>
              <a:t>개월의 기간이 소요되는 것으로 확인됨</a:t>
            </a:r>
            <a:endParaRPr lang="en-US" altLang="ko-KR" sz="85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r>
              <a:rPr lang="ko-KR" altLang="en-US" sz="850" dirty="0" err="1">
                <a:solidFill>
                  <a:srgbClr val="000000"/>
                </a:solidFill>
                <a:latin typeface="Arial" panose="020B0604020202020204" pitchFamily="34" charset="0"/>
                <a:cs typeface="Arial" panose="020B0604020202020204" pitchFamily="34" charset="0"/>
              </a:rPr>
              <a:t>연도말</a:t>
            </a:r>
            <a:r>
              <a:rPr lang="ko-KR" altLang="en-US" sz="850" dirty="0">
                <a:solidFill>
                  <a:srgbClr val="000000"/>
                </a:solidFill>
                <a:latin typeface="Arial" panose="020B0604020202020204" pitchFamily="34" charset="0"/>
                <a:cs typeface="Arial" panose="020B0604020202020204" pitchFamily="34" charset="0"/>
              </a:rPr>
              <a:t> 선급금 잔액이 존재하는 거래처에 대한 연도별 매입액은 다음과 같음</a:t>
            </a:r>
            <a:endParaRPr lang="en-US" altLang="ko-KR" sz="85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highlight>
                <a:srgbClr val="FFFF00"/>
              </a:highlight>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Ø"/>
              <a:tabLst>
                <a:tab pos="180975" algn="l"/>
              </a:tabLst>
              <a:defRPr/>
            </a:pPr>
            <a:endParaRPr lang="en-US" altLang="ko-KR" sz="800" dirty="0">
              <a:solidFill>
                <a:srgbClr val="000000"/>
              </a:solidFill>
              <a:latin typeface="Arial" panose="020B0604020202020204" pitchFamily="34" charset="0"/>
              <a:cs typeface="Arial" panose="020B0604020202020204" pitchFamily="34" charset="0"/>
            </a:endParaRPr>
          </a:p>
          <a:p>
            <a:pPr marL="180975" lvl="0" indent="-180975" defTabSz="914400" latinLnBrk="1">
              <a:lnSpc>
                <a:spcPts val="1200"/>
              </a:lnSpc>
              <a:buClr>
                <a:srgbClr val="00338D"/>
              </a:buClr>
              <a:buFont typeface="Arial" panose="020B0604020202020204" pitchFamily="34" charset="0"/>
              <a:buChar char="•"/>
              <a:tabLst>
                <a:tab pos="180975" algn="l"/>
              </a:tabLst>
              <a:defRPr/>
            </a:pPr>
            <a:endParaRPr lang="en-US" altLang="ko-KR" sz="900" dirty="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회사는 원재료 확보를 위해 현금 매입 정책을 사용하고 있으며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해당 정책으로 인해 매입채무회전일수는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현재 약 </a:t>
            </a:r>
            <a:r>
              <a:rPr lang="en-US" altLang="ko-KR" sz="1000" b="1" dirty="0">
                <a:solidFill>
                  <a:srgbClr val="002997"/>
                </a:solidFill>
                <a:latin typeface="Arial" panose="020B0604020202020204" pitchFamily="34" charset="0"/>
                <a:ea typeface="+mj-ea"/>
                <a:cs typeface="Arial" panose="020B0604020202020204" pitchFamily="34" charset="0"/>
              </a:rPr>
              <a:t>8</a:t>
            </a:r>
            <a:r>
              <a:rPr lang="ko-KR" altLang="en-US" sz="1000" b="1" dirty="0">
                <a:solidFill>
                  <a:srgbClr val="002997"/>
                </a:solidFill>
                <a:latin typeface="Arial" panose="020B0604020202020204" pitchFamily="34" charset="0"/>
                <a:ea typeface="+mj-ea"/>
                <a:cs typeface="Arial" panose="020B0604020202020204" pitchFamily="34" charset="0"/>
              </a:rPr>
              <a:t>일 수준으로 계산되어 매출채권 회전일수 대비 짧게 도출됨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 name="순서도: 연결자 10">
            <a:extLst>
              <a:ext uri="{FF2B5EF4-FFF2-40B4-BE49-F238E27FC236}">
                <a16:creationId xmlns:a16="http://schemas.microsoft.com/office/drawing/2014/main" id="{D1E5E975-430D-4837-9306-B8C571C9AE0C}"/>
              </a:ext>
            </a:extLst>
          </p:cNvPr>
          <p:cNvSpPr/>
          <p:nvPr/>
        </p:nvSpPr>
        <p:spPr bwMode="auto">
          <a:xfrm>
            <a:off x="4986556" y="27430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35774456-31C2-418B-91BD-B3C0814F5FE6}"/>
              </a:ext>
            </a:extLst>
          </p:cNvPr>
          <p:cNvGraphicFramePr>
            <a:graphicFrameLocks noGrp="1"/>
          </p:cNvGraphicFramePr>
          <p:nvPr/>
        </p:nvGraphicFramePr>
        <p:xfrm>
          <a:off x="5112000" y="4202890"/>
          <a:ext cx="3708000" cy="2133600"/>
        </p:xfrm>
        <a:graphic>
          <a:graphicData uri="http://schemas.openxmlformats.org/drawingml/2006/table">
            <a:tbl>
              <a:tblPr/>
              <a:tblGrid>
                <a:gridCol w="2103656">
                  <a:extLst>
                    <a:ext uri="{9D8B030D-6E8A-4147-A177-3AD203B41FA5}">
                      <a16:colId xmlns:a16="http://schemas.microsoft.com/office/drawing/2014/main" val="3146513835"/>
                    </a:ext>
                  </a:extLst>
                </a:gridCol>
                <a:gridCol w="401086">
                  <a:extLst>
                    <a:ext uri="{9D8B030D-6E8A-4147-A177-3AD203B41FA5}">
                      <a16:colId xmlns:a16="http://schemas.microsoft.com/office/drawing/2014/main" val="3386006309"/>
                    </a:ext>
                  </a:extLst>
                </a:gridCol>
                <a:gridCol w="401086">
                  <a:extLst>
                    <a:ext uri="{9D8B030D-6E8A-4147-A177-3AD203B41FA5}">
                      <a16:colId xmlns:a16="http://schemas.microsoft.com/office/drawing/2014/main" val="1032788664"/>
                    </a:ext>
                  </a:extLst>
                </a:gridCol>
                <a:gridCol w="401086">
                  <a:extLst>
                    <a:ext uri="{9D8B030D-6E8A-4147-A177-3AD203B41FA5}">
                      <a16:colId xmlns:a16="http://schemas.microsoft.com/office/drawing/2014/main" val="1317978042"/>
                    </a:ext>
                  </a:extLst>
                </a:gridCol>
                <a:gridCol w="401086">
                  <a:extLst>
                    <a:ext uri="{9D8B030D-6E8A-4147-A177-3AD203B41FA5}">
                      <a16:colId xmlns:a16="http://schemas.microsoft.com/office/drawing/2014/main" val="986453282"/>
                    </a:ext>
                  </a:extLst>
                </a:gridCol>
              </a:tblGrid>
              <a:tr h="29214">
                <a:tc>
                  <a:txBody>
                    <a:bodyPr/>
                    <a:lstStyle/>
                    <a:p>
                      <a:pPr algn="l" rtl="0" fontAlgn="ct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65276885"/>
                  </a:ext>
                </a:extLst>
              </a:tr>
              <a:tr h="29214">
                <a:tc>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6443631"/>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MITSUI &amp; CO.</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33336120"/>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UBE INDUSTRIES,LTD.</a:t>
                      </a:r>
                      <a:r>
                        <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01679588"/>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 AND METALS</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918</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50289807"/>
                  </a:ext>
                </a:extLst>
              </a:tr>
              <a:tr h="29214">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한국미쓰이물산</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39527708"/>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 AND METALS PHILIPPINES</a:t>
                      </a:r>
                      <a:r>
                        <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2931107"/>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ITOCHU CHEMICAL FRONTIER Corporation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11285772"/>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Nan </a:t>
                      </a:r>
                      <a:r>
                        <a:rPr 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Ya</a:t>
                      </a: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Plastics Corporation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4599949"/>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MINING&amp;METALS Corporation</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1531819"/>
                  </a:ext>
                </a:extLst>
              </a:tr>
              <a:tr h="29214">
                <a:tc>
                  <a:txBody>
                    <a:bodyPr/>
                    <a:lstStyle/>
                    <a:p>
                      <a:pPr algn="l" fontAlgn="ctr"/>
                      <a:r>
                        <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8558218"/>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MITSUI &amp; CO.</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99207854"/>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UBE INDUSTRIES,LTD</a:t>
                      </a:r>
                      <a:r>
                        <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61331667"/>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 AND METALS</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93133687"/>
                  </a:ext>
                </a:extLst>
              </a:tr>
              <a:tr h="29214">
                <a:tc>
                  <a:txBody>
                    <a:bodyPr/>
                    <a:lstStyle/>
                    <a:p>
                      <a:pPr algn="l" fontAlgn="ctr"/>
                      <a:r>
                        <a:rPr lang="ko-KR" alt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한국미쓰이물산</a:t>
                      </a:r>
                      <a:endParaRPr lang="ko-KR" alt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19,025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15,456</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4808179"/>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 AND METALS PHILIPPINES</a:t>
                      </a:r>
                      <a:r>
                        <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06084421"/>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ITOCHU CHEMICAL FRONTIER Corporation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2,457</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0950057"/>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Nan </a:t>
                      </a:r>
                      <a:r>
                        <a:rPr lang="en-US" sz="7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Ya</a:t>
                      </a: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Plastics Corporation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70309232"/>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JX NIPPON MINING&amp;METALS Corporation</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7,474</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7,820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3412948"/>
                  </a:ext>
                </a:extLst>
              </a:tr>
              <a:tr h="29214">
                <a:tc>
                  <a:txBody>
                    <a:bodyPr/>
                    <a:lstStyle/>
                    <a:p>
                      <a:pPr algn="l" fontAlgn="ctr"/>
                      <a:r>
                        <a:rPr lang="en-US"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28618551"/>
                  </a:ext>
                </a:extLst>
              </a:tr>
            </a:tbl>
          </a:graphicData>
        </a:graphic>
      </p:graphicFrame>
      <p:graphicFrame>
        <p:nvGraphicFramePr>
          <p:cNvPr id="8" name="표 7">
            <a:extLst>
              <a:ext uri="{FF2B5EF4-FFF2-40B4-BE49-F238E27FC236}">
                <a16:creationId xmlns:a16="http://schemas.microsoft.com/office/drawing/2014/main" id="{3FD95AFF-9415-4B08-B65E-30140DA4F770}"/>
              </a:ext>
            </a:extLst>
          </p:cNvPr>
          <p:cNvGraphicFramePr>
            <a:graphicFrameLocks noGrp="1"/>
          </p:cNvGraphicFramePr>
          <p:nvPr/>
        </p:nvGraphicFramePr>
        <p:xfrm>
          <a:off x="601200" y="1530000"/>
          <a:ext cx="3865569" cy="3825240"/>
        </p:xfrm>
        <a:graphic>
          <a:graphicData uri="http://schemas.openxmlformats.org/drawingml/2006/table">
            <a:tbl>
              <a:tblPr/>
              <a:tblGrid>
                <a:gridCol w="97400">
                  <a:extLst>
                    <a:ext uri="{9D8B030D-6E8A-4147-A177-3AD203B41FA5}">
                      <a16:colId xmlns:a16="http://schemas.microsoft.com/office/drawing/2014/main" val="628289274"/>
                    </a:ext>
                  </a:extLst>
                </a:gridCol>
                <a:gridCol w="1648573">
                  <a:extLst>
                    <a:ext uri="{9D8B030D-6E8A-4147-A177-3AD203B41FA5}">
                      <a16:colId xmlns:a16="http://schemas.microsoft.com/office/drawing/2014/main" val="1317082158"/>
                    </a:ext>
                  </a:extLst>
                </a:gridCol>
                <a:gridCol w="529899">
                  <a:extLst>
                    <a:ext uri="{9D8B030D-6E8A-4147-A177-3AD203B41FA5}">
                      <a16:colId xmlns:a16="http://schemas.microsoft.com/office/drawing/2014/main" val="2053448301"/>
                    </a:ext>
                  </a:extLst>
                </a:gridCol>
                <a:gridCol w="529899">
                  <a:extLst>
                    <a:ext uri="{9D8B030D-6E8A-4147-A177-3AD203B41FA5}">
                      <a16:colId xmlns:a16="http://schemas.microsoft.com/office/drawing/2014/main" val="2034067510"/>
                    </a:ext>
                  </a:extLst>
                </a:gridCol>
                <a:gridCol w="529899">
                  <a:extLst>
                    <a:ext uri="{9D8B030D-6E8A-4147-A177-3AD203B41FA5}">
                      <a16:colId xmlns:a16="http://schemas.microsoft.com/office/drawing/2014/main" val="2599546720"/>
                    </a:ext>
                  </a:extLst>
                </a:gridCol>
                <a:gridCol w="529899">
                  <a:extLst>
                    <a:ext uri="{9D8B030D-6E8A-4147-A177-3AD203B41FA5}">
                      <a16:colId xmlns:a16="http://schemas.microsoft.com/office/drawing/2014/main" val="2553941422"/>
                    </a:ext>
                  </a:extLst>
                </a:gridCol>
              </a:tblGrid>
              <a:tr h="136800">
                <a:tc gridSpan="2">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AP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888554035"/>
                  </a:ext>
                </a:extLst>
              </a:tr>
              <a:tr h="1368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04274111"/>
                  </a:ext>
                </a:extLst>
              </a:tr>
              <a:tr h="136800">
                <a:tc gridSpan="2">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 </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30239881"/>
                  </a:ext>
                </a:extLst>
              </a:tr>
              <a:tr h="10800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40783860"/>
                  </a:ext>
                </a:extLst>
              </a:tr>
              <a:tr h="1080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삼우하이텍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144400978"/>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재원산업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32679479"/>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정인화학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992001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켐리치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0748060"/>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대연화학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4440924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에이치비이물산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0198954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성림산업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793188"/>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FUKUDA METAL</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41335032"/>
                  </a:ext>
                </a:extLst>
              </a:tr>
              <a:tr h="108000">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AP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41476734"/>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삼우하이텍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187394338"/>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재원산업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1400860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정인화학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153095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켐리치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2113140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대연화학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1343145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에이치비이물산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72752929"/>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성림산업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24798358"/>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FUKUDA METAL</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8699507"/>
                  </a:ext>
                </a:extLst>
              </a:tr>
              <a:tr h="10800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71999447"/>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삼우하이텍</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56558324"/>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재원산업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4201175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정인화학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0943590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켐리치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03756932"/>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대연화학</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88441534"/>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에이치비이물산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09586955"/>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성림산업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44380393"/>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FUKUDA METAL</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9514047"/>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35897604"/>
                  </a:ext>
                </a:extLst>
              </a:tr>
            </a:tbl>
          </a:graphicData>
        </a:graphic>
      </p:graphicFrame>
      <p:sp>
        <p:nvSpPr>
          <p:cNvPr id="20" name="직사각형 19">
            <a:extLst>
              <a:ext uri="{FF2B5EF4-FFF2-40B4-BE49-F238E27FC236}">
                <a16:creationId xmlns:a16="http://schemas.microsoft.com/office/drawing/2014/main" id="{EAA27639-EFAE-433E-9869-F47C05ED18F9}"/>
              </a:ext>
            </a:extLst>
          </p:cNvPr>
          <p:cNvSpPr/>
          <p:nvPr/>
        </p:nvSpPr>
        <p:spPr>
          <a:xfrm>
            <a:off x="683031" y="5235692"/>
            <a:ext cx="3780000"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연결자 21">
            <a:extLst>
              <a:ext uri="{FF2B5EF4-FFF2-40B4-BE49-F238E27FC236}">
                <a16:creationId xmlns:a16="http://schemas.microsoft.com/office/drawing/2014/main" id="{D7226469-6FBD-44A9-952A-773951BB2B18}"/>
              </a:ext>
            </a:extLst>
          </p:cNvPr>
          <p:cNvSpPr/>
          <p:nvPr/>
        </p:nvSpPr>
        <p:spPr bwMode="auto">
          <a:xfrm>
            <a:off x="592811" y="522490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18" name="TextBox 17">
            <a:extLst>
              <a:ext uri="{FF2B5EF4-FFF2-40B4-BE49-F238E27FC236}">
                <a16:creationId xmlns:a16="http://schemas.microsoft.com/office/drawing/2014/main" id="{A7EC8830-4465-40B3-9ADB-851250FB53E0}"/>
              </a:ext>
            </a:extLst>
          </p:cNvPr>
          <p:cNvSpPr txBox="1"/>
          <p:nvPr/>
        </p:nvSpPr>
        <p:spPr>
          <a:xfrm>
            <a:off x="601200" y="5390127"/>
            <a:ext cx="4053312" cy="738664"/>
          </a:xfrm>
          <a:prstGeom prst="rect">
            <a:avLst/>
          </a:prstGeom>
          <a:noFill/>
        </p:spPr>
        <p:txBody>
          <a:bodyPr wrap="square" lIns="0" tIns="0" rIns="0" bIns="0" rtlCol="0">
            <a:spAutoFit/>
          </a:bodyPr>
          <a:lstStyle/>
          <a:p>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cs typeface="Arial" panose="020B0604020202020204" pitchFamily="34" charset="0"/>
              </a:rPr>
              <a:t>대연화학</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에이치비이물산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성림산업의 경우 </a:t>
            </a:r>
            <a:r>
              <a:rPr lang="en-US" altLang="ko-KR" sz="800" dirty="0">
                <a:latin typeface="Arial" panose="020B0604020202020204" pitchFamily="34" charset="0"/>
                <a:cs typeface="Arial" panose="020B0604020202020204" pitchFamily="34" charset="0"/>
              </a:rPr>
              <a:t>normal </a:t>
            </a:r>
            <a:r>
              <a:rPr lang="ko-KR" altLang="en-US" sz="800" dirty="0">
                <a:latin typeface="Arial" panose="020B0604020202020204" pitchFamily="34" charset="0"/>
                <a:cs typeface="Arial" panose="020B0604020202020204" pitchFamily="34" charset="0"/>
              </a:rPr>
              <a:t>수준 대비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년의 매입채무회전일수가 높게 계산되며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이는 해당 거래처들에 대해 </a:t>
            </a:r>
            <a:r>
              <a:rPr lang="en-US" altLang="ko-KR" sz="800" dirty="0">
                <a:latin typeface="Arial" panose="020B0604020202020204" pitchFamily="34" charset="0"/>
                <a:cs typeface="Arial" panose="020B0604020202020204" pitchFamily="34" charset="0"/>
              </a:rPr>
              <a:t>2021</a:t>
            </a:r>
            <a:r>
              <a:rPr lang="ko-KR" altLang="en-US" sz="800" dirty="0">
                <a:latin typeface="Arial" panose="020B0604020202020204" pitchFamily="34" charset="0"/>
                <a:cs typeface="Arial" panose="020B0604020202020204" pitchFamily="34" charset="0"/>
              </a:rPr>
              <a:t>년말에 매입액이 집중되었음에 기인함</a:t>
            </a:r>
            <a:endParaRPr lang="en-US" altLang="ko-KR" sz="800" dirty="0">
              <a:latin typeface="Arial" panose="020B0604020202020204" pitchFamily="34" charset="0"/>
              <a:cs typeface="Arial" panose="020B0604020202020204" pitchFamily="34" charset="0"/>
            </a:endParaRPr>
          </a:p>
          <a:p>
            <a:r>
              <a:rPr lang="en-US" altLang="ko-KR" sz="800" dirty="0">
                <a:latin typeface="Arial" panose="020B0604020202020204" pitchFamily="34" charset="0"/>
                <a:cs typeface="Arial" panose="020B0604020202020204" pitchFamily="34" charset="0"/>
              </a:rPr>
              <a:t>Note 2: </a:t>
            </a:r>
            <a:r>
              <a:rPr lang="ko-KR" altLang="en-US" sz="800" dirty="0">
                <a:latin typeface="Arial" panose="020B0604020202020204" pitchFamily="34" charset="0"/>
                <a:cs typeface="Arial" panose="020B0604020202020204" pitchFamily="34" charset="0"/>
              </a:rPr>
              <a:t>해당 거래처는 </a:t>
            </a:r>
            <a:r>
              <a:rPr lang="en-US" altLang="ko-KR" sz="800" dirty="0">
                <a:latin typeface="Arial" panose="020B0604020202020204" pitchFamily="34" charset="0"/>
                <a:cs typeface="Arial" panose="020B0604020202020204" pitchFamily="34" charset="0"/>
              </a:rPr>
              <a:t>2018</a:t>
            </a:r>
            <a:r>
              <a:rPr lang="ko-KR" altLang="en-US" sz="800" dirty="0">
                <a:latin typeface="Arial" panose="020B0604020202020204" pitchFamily="34" charset="0"/>
                <a:cs typeface="Arial" panose="020B0604020202020204" pitchFamily="34" charset="0"/>
              </a:rPr>
              <a:t>년 이후 선급금 잔액이 존재하나 매입액이 존재하지 아니하여 회사에게 질의한 결과</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단순 </a:t>
            </a:r>
            <a:r>
              <a:rPr lang="ko-KR" altLang="en-US" sz="800" dirty="0" err="1">
                <a:latin typeface="Arial" panose="020B0604020202020204" pitchFamily="34" charset="0"/>
                <a:cs typeface="Arial" panose="020B0604020202020204" pitchFamily="34" charset="0"/>
              </a:rPr>
              <a:t>전표입력사항이</a:t>
            </a:r>
            <a:r>
              <a:rPr lang="ko-KR" altLang="en-US" sz="800" dirty="0">
                <a:latin typeface="Arial" panose="020B0604020202020204" pitchFamily="34" charset="0"/>
                <a:cs typeface="Arial" panose="020B0604020202020204" pitchFamily="34" charset="0"/>
              </a:rPr>
              <a:t> 중도 변경되어 원장에서 해당 정보</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거래선</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가 나오지 않는 것이고 실제 매입은 지속적으로 이루어졌다는 답변을 수령함</a:t>
            </a:r>
          </a:p>
        </p:txBody>
      </p:sp>
      <p:sp>
        <p:nvSpPr>
          <p:cNvPr id="13" name="직사각형 119">
            <a:extLst>
              <a:ext uri="{FF2B5EF4-FFF2-40B4-BE49-F238E27FC236}">
                <a16:creationId xmlns:a16="http://schemas.microsoft.com/office/drawing/2014/main" id="{AF997992-A62E-48DE-8ADF-CE043967927B}"/>
              </a:ext>
            </a:extLst>
          </p:cNvPr>
          <p:cNvSpPr/>
          <p:nvPr/>
        </p:nvSpPr>
        <p:spPr bwMode="auto">
          <a:xfrm>
            <a:off x="2237164" y="129835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5" name="직사각형 119">
            <a:extLst>
              <a:ext uri="{FF2B5EF4-FFF2-40B4-BE49-F238E27FC236}">
                <a16:creationId xmlns:a16="http://schemas.microsoft.com/office/drawing/2014/main" id="{EA03535E-E42E-484C-9153-D7F3DE448D02}"/>
              </a:ext>
            </a:extLst>
          </p:cNvPr>
          <p:cNvSpPr/>
          <p:nvPr/>
        </p:nvSpPr>
        <p:spPr bwMode="auto">
          <a:xfrm>
            <a:off x="6594133" y="6311323"/>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162880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Net Working Capital (5/5)</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과거 운전자본 분기별 회전기일 분석 결과</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매출채권 회전기일과 매입채무 회전기일간 차이의 변동성이 연도별 회전기일 분석시보다 크게 나타나는 것으로 도출되어 향후 단기적 유동성 악화를 대비하여 일부 안전현금 확보의 필요성이 존재함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D68E3FB0-76B8-4BB4-830D-A04C126A7DAE}"/>
              </a:ext>
            </a:extLst>
          </p:cNvPr>
          <p:cNvGraphicFramePr>
            <a:graphicFrameLocks noGrp="1"/>
          </p:cNvGraphicFramePr>
          <p:nvPr>
            <p:extLst>
              <p:ext uri="{D42A27DB-BD31-4B8C-83A1-F6EECF244321}">
                <p14:modId xmlns:p14="http://schemas.microsoft.com/office/powerpoint/2010/main" val="1265990826"/>
              </p:ext>
            </p:extLst>
          </p:nvPr>
        </p:nvGraphicFramePr>
        <p:xfrm>
          <a:off x="601200" y="1530000"/>
          <a:ext cx="6480000" cy="1614240"/>
        </p:xfrm>
        <a:graphic>
          <a:graphicData uri="http://schemas.openxmlformats.org/drawingml/2006/table">
            <a:tbl>
              <a:tblPr/>
              <a:tblGrid>
                <a:gridCol w="684000">
                  <a:extLst>
                    <a:ext uri="{9D8B030D-6E8A-4147-A177-3AD203B41FA5}">
                      <a16:colId xmlns:a16="http://schemas.microsoft.com/office/drawing/2014/main" val="1316528798"/>
                    </a:ext>
                  </a:extLst>
                </a:gridCol>
                <a:gridCol w="414000">
                  <a:extLst>
                    <a:ext uri="{9D8B030D-6E8A-4147-A177-3AD203B41FA5}">
                      <a16:colId xmlns:a16="http://schemas.microsoft.com/office/drawing/2014/main" val="4092906140"/>
                    </a:ext>
                  </a:extLst>
                </a:gridCol>
                <a:gridCol w="414000">
                  <a:extLst>
                    <a:ext uri="{9D8B030D-6E8A-4147-A177-3AD203B41FA5}">
                      <a16:colId xmlns:a16="http://schemas.microsoft.com/office/drawing/2014/main" val="293458908"/>
                    </a:ext>
                  </a:extLst>
                </a:gridCol>
                <a:gridCol w="414000">
                  <a:extLst>
                    <a:ext uri="{9D8B030D-6E8A-4147-A177-3AD203B41FA5}">
                      <a16:colId xmlns:a16="http://schemas.microsoft.com/office/drawing/2014/main" val="3459804545"/>
                    </a:ext>
                  </a:extLst>
                </a:gridCol>
                <a:gridCol w="414000">
                  <a:extLst>
                    <a:ext uri="{9D8B030D-6E8A-4147-A177-3AD203B41FA5}">
                      <a16:colId xmlns:a16="http://schemas.microsoft.com/office/drawing/2014/main" val="797580010"/>
                    </a:ext>
                  </a:extLst>
                </a:gridCol>
                <a:gridCol w="414000">
                  <a:extLst>
                    <a:ext uri="{9D8B030D-6E8A-4147-A177-3AD203B41FA5}">
                      <a16:colId xmlns:a16="http://schemas.microsoft.com/office/drawing/2014/main" val="1981433131"/>
                    </a:ext>
                  </a:extLst>
                </a:gridCol>
                <a:gridCol w="414000">
                  <a:extLst>
                    <a:ext uri="{9D8B030D-6E8A-4147-A177-3AD203B41FA5}">
                      <a16:colId xmlns:a16="http://schemas.microsoft.com/office/drawing/2014/main" val="3674514750"/>
                    </a:ext>
                  </a:extLst>
                </a:gridCol>
                <a:gridCol w="414000">
                  <a:extLst>
                    <a:ext uri="{9D8B030D-6E8A-4147-A177-3AD203B41FA5}">
                      <a16:colId xmlns:a16="http://schemas.microsoft.com/office/drawing/2014/main" val="1634985521"/>
                    </a:ext>
                  </a:extLst>
                </a:gridCol>
                <a:gridCol w="414000">
                  <a:extLst>
                    <a:ext uri="{9D8B030D-6E8A-4147-A177-3AD203B41FA5}">
                      <a16:colId xmlns:a16="http://schemas.microsoft.com/office/drawing/2014/main" val="2155889157"/>
                    </a:ext>
                  </a:extLst>
                </a:gridCol>
                <a:gridCol w="414000">
                  <a:extLst>
                    <a:ext uri="{9D8B030D-6E8A-4147-A177-3AD203B41FA5}">
                      <a16:colId xmlns:a16="http://schemas.microsoft.com/office/drawing/2014/main" val="1930559366"/>
                    </a:ext>
                  </a:extLst>
                </a:gridCol>
                <a:gridCol w="414000">
                  <a:extLst>
                    <a:ext uri="{9D8B030D-6E8A-4147-A177-3AD203B41FA5}">
                      <a16:colId xmlns:a16="http://schemas.microsoft.com/office/drawing/2014/main" val="3200471172"/>
                    </a:ext>
                  </a:extLst>
                </a:gridCol>
                <a:gridCol w="414000">
                  <a:extLst>
                    <a:ext uri="{9D8B030D-6E8A-4147-A177-3AD203B41FA5}">
                      <a16:colId xmlns:a16="http://schemas.microsoft.com/office/drawing/2014/main" val="1768292117"/>
                    </a:ext>
                  </a:extLst>
                </a:gridCol>
                <a:gridCol w="414000">
                  <a:extLst>
                    <a:ext uri="{9D8B030D-6E8A-4147-A177-3AD203B41FA5}">
                      <a16:colId xmlns:a16="http://schemas.microsoft.com/office/drawing/2014/main" val="2423212227"/>
                    </a:ext>
                  </a:extLst>
                </a:gridCol>
                <a:gridCol w="414000">
                  <a:extLst>
                    <a:ext uri="{9D8B030D-6E8A-4147-A177-3AD203B41FA5}">
                      <a16:colId xmlns:a16="http://schemas.microsoft.com/office/drawing/2014/main" val="2967621346"/>
                    </a:ext>
                  </a:extLst>
                </a:gridCol>
                <a:gridCol w="414000">
                  <a:extLst>
                    <a:ext uri="{9D8B030D-6E8A-4147-A177-3AD203B41FA5}">
                      <a16:colId xmlns:a16="http://schemas.microsoft.com/office/drawing/2014/main" val="2515638734"/>
                    </a:ext>
                  </a:extLst>
                </a:gridCol>
              </a:tblGrid>
              <a:tr h="151200">
                <a:tc gridSpan="4">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Working Capital Quarterly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7644" marR="7644" marT="7644"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7609133"/>
                  </a:ext>
                </a:extLst>
              </a:tr>
              <a:tr h="108000">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917733056"/>
                  </a:ext>
                </a:extLst>
              </a:tr>
              <a:tr h="108000">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Sep-30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06693573"/>
                  </a:ext>
                </a:extLst>
              </a:tr>
              <a:tr h="1080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14,477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18,849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16,665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21,660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14,261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60,110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38,808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98422630"/>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17,974</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20,469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15,580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21,118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15,661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27,096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38,726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29,847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5783596"/>
                  </a:ext>
                </a:extLst>
              </a:tr>
              <a:tr h="1080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9706635"/>
                  </a:ext>
                </a:extLst>
              </a:tr>
              <a:tr h="1080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10,709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15,812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15,957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23,248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61,378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55,282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39,925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340500219"/>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13,592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16,518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17,569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15,791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12,550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19,570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15,317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13,467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36,328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32,677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82964082"/>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11,041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16,668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79754026"/>
                  </a:ext>
                </a:extLst>
              </a:tr>
              <a:tr h="1080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AR Turnover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85086550"/>
                  </a:ext>
                </a:extLst>
              </a:tr>
              <a:tr h="108000">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Inv. Turnover</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05190069"/>
                  </a:ext>
                </a:extLst>
              </a:tr>
              <a:tr h="1080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AP Turnover</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53664016"/>
                  </a:ext>
                </a:extLst>
              </a:tr>
              <a:tr h="108000">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AR-AP T/O Spread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35012348"/>
                  </a:ext>
                </a:extLst>
              </a:tr>
            </a:tbl>
          </a:graphicData>
        </a:graphic>
      </p:graphicFrame>
      <p:graphicFrame>
        <p:nvGraphicFramePr>
          <p:cNvPr id="9" name="표 8">
            <a:extLst>
              <a:ext uri="{FF2B5EF4-FFF2-40B4-BE49-F238E27FC236}">
                <a16:creationId xmlns:a16="http://schemas.microsoft.com/office/drawing/2014/main" id="{62B7D04B-E41D-4A5A-AF38-0EBF1C0391D2}"/>
              </a:ext>
            </a:extLst>
          </p:cNvPr>
          <p:cNvGraphicFramePr>
            <a:graphicFrameLocks noGrp="1"/>
          </p:cNvGraphicFramePr>
          <p:nvPr/>
        </p:nvGraphicFramePr>
        <p:xfrm>
          <a:off x="7222222" y="1530000"/>
          <a:ext cx="1872000" cy="1615440"/>
        </p:xfrm>
        <a:graphic>
          <a:graphicData uri="http://schemas.openxmlformats.org/drawingml/2006/table">
            <a:tbl>
              <a:tblPr/>
              <a:tblGrid>
                <a:gridCol w="468000">
                  <a:extLst>
                    <a:ext uri="{9D8B030D-6E8A-4147-A177-3AD203B41FA5}">
                      <a16:colId xmlns:a16="http://schemas.microsoft.com/office/drawing/2014/main" val="3694769871"/>
                    </a:ext>
                  </a:extLst>
                </a:gridCol>
                <a:gridCol w="468000">
                  <a:extLst>
                    <a:ext uri="{9D8B030D-6E8A-4147-A177-3AD203B41FA5}">
                      <a16:colId xmlns:a16="http://schemas.microsoft.com/office/drawing/2014/main" val="795439314"/>
                    </a:ext>
                  </a:extLst>
                </a:gridCol>
                <a:gridCol w="468000">
                  <a:extLst>
                    <a:ext uri="{9D8B030D-6E8A-4147-A177-3AD203B41FA5}">
                      <a16:colId xmlns:a16="http://schemas.microsoft.com/office/drawing/2014/main" val="2379451731"/>
                    </a:ext>
                  </a:extLst>
                </a:gridCol>
                <a:gridCol w="468000">
                  <a:extLst>
                    <a:ext uri="{9D8B030D-6E8A-4147-A177-3AD203B41FA5}">
                      <a16:colId xmlns:a16="http://schemas.microsoft.com/office/drawing/2014/main" val="398955986"/>
                    </a:ext>
                  </a:extLst>
                </a:gridCol>
              </a:tblGrid>
              <a:tr h="152400">
                <a:tc gridSpan="4">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WC Annual Turnover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24224443"/>
                  </a:ext>
                </a:extLst>
              </a:tr>
              <a:tr h="10800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28223051"/>
                  </a:ext>
                </a:extLst>
              </a:tr>
              <a:tr h="108000">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9725023"/>
                  </a:ext>
                </a:extLst>
              </a:tr>
              <a:tr h="108000">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16,912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53,382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12290181"/>
                  </a:ext>
                </a:extLst>
              </a:tr>
              <a:tr h="108000">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16,877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13,008</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8271490"/>
                  </a:ext>
                </a:extLst>
              </a:tr>
              <a:tr h="10800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6034785"/>
                  </a:ext>
                </a:extLst>
              </a:tr>
              <a:tr h="10800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68,182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154,737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34138342"/>
                  </a:ext>
                </a:extLst>
              </a:tr>
              <a:tr h="10800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13,592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58,050</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63,227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9995684"/>
                  </a:ext>
                </a:extLst>
              </a:tr>
              <a:tr h="10800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4,354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0552609"/>
                  </a:ext>
                </a:extLst>
              </a:tr>
              <a:tr h="108000">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83594592"/>
                  </a:ext>
                </a:extLst>
              </a:tr>
              <a:tr h="108000">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89722615"/>
                  </a:ext>
                </a:extLst>
              </a:tr>
              <a:tr h="108000">
                <a:tc>
                  <a:txBody>
                    <a:bodyPr/>
                    <a:lstStyle/>
                    <a:p>
                      <a:pPr algn="r" fontAlgn="ct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91650326"/>
                  </a:ext>
                </a:extLst>
              </a:tr>
              <a:tr h="108000">
                <a:tc>
                  <a:txBody>
                    <a:bodyPr/>
                    <a:lstStyle/>
                    <a:p>
                      <a:pPr algn="r" fontAlgn="ctr"/>
                      <a:endPar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18602652"/>
                  </a:ext>
                </a:extLst>
              </a:tr>
            </a:tbl>
          </a:graphicData>
        </a:graphic>
      </p:graphicFrame>
      <p:graphicFrame>
        <p:nvGraphicFramePr>
          <p:cNvPr id="24" name="차트 23">
            <a:extLst>
              <a:ext uri="{FF2B5EF4-FFF2-40B4-BE49-F238E27FC236}">
                <a16:creationId xmlns:a16="http://schemas.microsoft.com/office/drawing/2014/main" id="{1F6F6832-D3EF-4805-87A2-EA0060941365}"/>
              </a:ext>
            </a:extLst>
          </p:cNvPr>
          <p:cNvGraphicFramePr>
            <a:graphicFrameLocks/>
          </p:cNvGraphicFramePr>
          <p:nvPr/>
        </p:nvGraphicFramePr>
        <p:xfrm>
          <a:off x="138113" y="2983190"/>
          <a:ext cx="9400170" cy="141129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A8D63CB5-F8A8-40F3-A9C8-9A13E3FC6E29}"/>
              </a:ext>
            </a:extLst>
          </p:cNvPr>
          <p:cNvSpPr txBox="1"/>
          <p:nvPr/>
        </p:nvSpPr>
        <p:spPr>
          <a:xfrm>
            <a:off x="495464" y="3218984"/>
            <a:ext cx="2309928" cy="123111"/>
          </a:xfrm>
          <a:prstGeom prst="rect">
            <a:avLst/>
          </a:prstGeom>
          <a:noFill/>
        </p:spPr>
        <p:txBody>
          <a:bodyPr wrap="none" lIns="0" tIns="0" rIns="0" bIns="0" rtlCol="0">
            <a:spAutoFit/>
          </a:bodyPr>
          <a:lstStyle/>
          <a:p>
            <a:pPr>
              <a:spcAft>
                <a:spcPts val="600"/>
              </a:spcAft>
            </a:pPr>
            <a:r>
              <a:rPr lang="en-US" altLang="ko-KR" sz="800" b="1" dirty="0">
                <a:latin typeface="+mj-ea"/>
                <a:ea typeface="+mj-ea"/>
              </a:rPr>
              <a:t>&lt;Historical AR-AP Quarterly Turnover Spread&gt;</a:t>
            </a:r>
            <a:endParaRPr lang="ko-KR" altLang="en-US" sz="800" b="1" dirty="0" err="1">
              <a:latin typeface="+mj-ea"/>
              <a:ea typeface="+mj-ea"/>
            </a:endParaRPr>
          </a:p>
        </p:txBody>
      </p:sp>
      <p:sp>
        <p:nvSpPr>
          <p:cNvPr id="26" name="TextBox 25">
            <a:extLst>
              <a:ext uri="{FF2B5EF4-FFF2-40B4-BE49-F238E27FC236}">
                <a16:creationId xmlns:a16="http://schemas.microsoft.com/office/drawing/2014/main" id="{9AEE268B-5667-4C15-BE0C-E5080C920774}"/>
              </a:ext>
            </a:extLst>
          </p:cNvPr>
          <p:cNvSpPr txBox="1"/>
          <p:nvPr/>
        </p:nvSpPr>
        <p:spPr>
          <a:xfrm>
            <a:off x="495464" y="4291401"/>
            <a:ext cx="2085507" cy="123111"/>
          </a:xfrm>
          <a:prstGeom prst="rect">
            <a:avLst/>
          </a:prstGeom>
          <a:noFill/>
        </p:spPr>
        <p:txBody>
          <a:bodyPr wrap="none" lIns="0" tIns="0" rIns="0" bIns="0" rtlCol="0">
            <a:spAutoFit/>
          </a:bodyPr>
          <a:lstStyle/>
          <a:p>
            <a:pPr>
              <a:spcAft>
                <a:spcPts val="600"/>
              </a:spcAft>
            </a:pPr>
            <a:r>
              <a:rPr lang="en-US" altLang="ko-KR" sz="800" b="1" dirty="0">
                <a:latin typeface="+mj-ea"/>
                <a:ea typeface="+mj-ea"/>
              </a:rPr>
              <a:t>&lt;Historical Inventory Quarterly Turnover&gt;</a:t>
            </a:r>
            <a:endParaRPr lang="ko-KR" altLang="en-US" sz="800" b="1" dirty="0" err="1">
              <a:latin typeface="+mj-ea"/>
              <a:ea typeface="+mj-ea"/>
            </a:endParaRPr>
          </a:p>
        </p:txBody>
      </p:sp>
      <p:graphicFrame>
        <p:nvGraphicFramePr>
          <p:cNvPr id="27" name="차트 26">
            <a:extLst>
              <a:ext uri="{FF2B5EF4-FFF2-40B4-BE49-F238E27FC236}">
                <a16:creationId xmlns:a16="http://schemas.microsoft.com/office/drawing/2014/main" id="{A08EB45B-9B6E-4534-828D-D2FA8FC4CB65}"/>
              </a:ext>
            </a:extLst>
          </p:cNvPr>
          <p:cNvGraphicFramePr>
            <a:graphicFrameLocks/>
          </p:cNvGraphicFramePr>
          <p:nvPr/>
        </p:nvGraphicFramePr>
        <p:xfrm>
          <a:off x="136800" y="4365478"/>
          <a:ext cx="9399600" cy="949812"/>
        </p:xfrm>
        <a:graphic>
          <a:graphicData uri="http://schemas.openxmlformats.org/drawingml/2006/chart">
            <c:chart xmlns:c="http://schemas.openxmlformats.org/drawingml/2006/chart" xmlns:r="http://schemas.openxmlformats.org/officeDocument/2006/relationships" r:id="rId4"/>
          </a:graphicData>
        </a:graphic>
      </p:graphicFrame>
      <p:sp>
        <p:nvSpPr>
          <p:cNvPr id="28" name="직사각형 27">
            <a:extLst>
              <a:ext uri="{FF2B5EF4-FFF2-40B4-BE49-F238E27FC236}">
                <a16:creationId xmlns:a16="http://schemas.microsoft.com/office/drawing/2014/main" id="{D96EB5CB-4A1A-48B4-8747-794F14388BE4}"/>
              </a:ext>
            </a:extLst>
          </p:cNvPr>
          <p:cNvSpPr/>
          <p:nvPr/>
        </p:nvSpPr>
        <p:spPr>
          <a:xfrm>
            <a:off x="136800" y="3926533"/>
            <a:ext cx="335560" cy="111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15" name="직선 화살표 연결선 14">
            <a:extLst>
              <a:ext uri="{FF2B5EF4-FFF2-40B4-BE49-F238E27FC236}">
                <a16:creationId xmlns:a16="http://schemas.microsoft.com/office/drawing/2014/main" id="{ADF8CAE4-3825-4A72-AFE7-E17D27EE7C05}"/>
              </a:ext>
            </a:extLst>
          </p:cNvPr>
          <p:cNvCxnSpPr/>
          <p:nvPr/>
        </p:nvCxnSpPr>
        <p:spPr>
          <a:xfrm flipV="1">
            <a:off x="4125570" y="3318082"/>
            <a:ext cx="0" cy="504000"/>
          </a:xfrm>
          <a:prstGeom prst="straightConnector1">
            <a:avLst/>
          </a:prstGeom>
          <a:ln>
            <a:solidFill>
              <a:srgbClr val="00338D"/>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3AEB249-DB8D-475F-BE7A-FDB6A02C30D8}"/>
              </a:ext>
            </a:extLst>
          </p:cNvPr>
          <p:cNvSpPr txBox="1"/>
          <p:nvPr/>
        </p:nvSpPr>
        <p:spPr>
          <a:xfrm>
            <a:off x="4002657" y="3511006"/>
            <a:ext cx="245827" cy="123111"/>
          </a:xfrm>
          <a:prstGeom prst="rect">
            <a:avLst/>
          </a:prstGeom>
          <a:solidFill>
            <a:schemeClr val="bg1"/>
          </a:solidFill>
          <a:ln w="28575">
            <a:solidFill>
              <a:srgbClr val="00338D"/>
            </a:solidFill>
          </a:ln>
        </p:spPr>
        <p:txBody>
          <a:bodyPr wrap="none" lIns="36000" tIns="0" rIns="36000" bIns="0" rtlCol="0">
            <a:spAutoFit/>
          </a:bodyPr>
          <a:lstStyle/>
          <a:p>
            <a:pPr>
              <a:spcAft>
                <a:spcPts val="600"/>
              </a:spcAft>
            </a:pPr>
            <a:r>
              <a:rPr lang="en-US" altLang="ko-KR" sz="800" b="1" dirty="0">
                <a:latin typeface="Arial" panose="020B0604020202020204" pitchFamily="34" charset="0"/>
                <a:cs typeface="Arial" panose="020B0604020202020204" pitchFamily="34" charset="0"/>
              </a:rPr>
              <a:t>101</a:t>
            </a:r>
            <a:endParaRPr lang="ko-KR" altLang="en-US" sz="800" b="1" dirty="0" err="1">
              <a:latin typeface="Arial" panose="020B0604020202020204" pitchFamily="34" charset="0"/>
              <a:cs typeface="Arial" panose="020B0604020202020204" pitchFamily="34" charset="0"/>
            </a:endParaRPr>
          </a:p>
        </p:txBody>
      </p:sp>
      <p:cxnSp>
        <p:nvCxnSpPr>
          <p:cNvPr id="29" name="직선 화살표 연결선 28">
            <a:extLst>
              <a:ext uri="{FF2B5EF4-FFF2-40B4-BE49-F238E27FC236}">
                <a16:creationId xmlns:a16="http://schemas.microsoft.com/office/drawing/2014/main" id="{CAD5FEA9-4758-468D-91BE-8947BBCF57C9}"/>
              </a:ext>
            </a:extLst>
          </p:cNvPr>
          <p:cNvCxnSpPr/>
          <p:nvPr/>
        </p:nvCxnSpPr>
        <p:spPr>
          <a:xfrm flipV="1">
            <a:off x="5534604" y="3371601"/>
            <a:ext cx="0" cy="468000"/>
          </a:xfrm>
          <a:prstGeom prst="straightConnector1">
            <a:avLst/>
          </a:prstGeom>
          <a:ln>
            <a:solidFill>
              <a:srgbClr val="00338D"/>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0D13DD-F338-4947-86EA-6B7AD7717600}"/>
              </a:ext>
            </a:extLst>
          </p:cNvPr>
          <p:cNvSpPr txBox="1"/>
          <p:nvPr/>
        </p:nvSpPr>
        <p:spPr>
          <a:xfrm>
            <a:off x="5436858" y="3539358"/>
            <a:ext cx="188119" cy="123111"/>
          </a:xfrm>
          <a:prstGeom prst="rect">
            <a:avLst/>
          </a:prstGeom>
          <a:solidFill>
            <a:schemeClr val="bg1"/>
          </a:solidFill>
          <a:ln w="28575">
            <a:solidFill>
              <a:srgbClr val="00338D"/>
            </a:solidFill>
          </a:ln>
        </p:spPr>
        <p:txBody>
          <a:bodyPr wrap="none" lIns="36000" tIns="0" rIns="36000" bIns="0" rtlCol="0">
            <a:spAutoFit/>
          </a:bodyPr>
          <a:lstStyle/>
          <a:p>
            <a:pPr>
              <a:spcAft>
                <a:spcPts val="600"/>
              </a:spcAft>
            </a:pPr>
            <a:r>
              <a:rPr lang="en-US" altLang="ko-KR" sz="800" b="1" dirty="0">
                <a:latin typeface="Arial" panose="020B0604020202020204" pitchFamily="34" charset="0"/>
                <a:cs typeface="Arial" panose="020B0604020202020204" pitchFamily="34" charset="0"/>
              </a:rPr>
              <a:t>90</a:t>
            </a:r>
            <a:endParaRPr lang="ko-KR" altLang="en-US" sz="800" b="1" dirty="0" err="1">
              <a:latin typeface="Arial" panose="020B0604020202020204" pitchFamily="34" charset="0"/>
              <a:cs typeface="Arial" panose="020B0604020202020204" pitchFamily="34" charset="0"/>
            </a:endParaRPr>
          </a:p>
        </p:txBody>
      </p:sp>
      <p:cxnSp>
        <p:nvCxnSpPr>
          <p:cNvPr id="34" name="직선 화살표 연결선 33">
            <a:extLst>
              <a:ext uri="{FF2B5EF4-FFF2-40B4-BE49-F238E27FC236}">
                <a16:creationId xmlns:a16="http://schemas.microsoft.com/office/drawing/2014/main" id="{7163151F-88CE-48E0-95D3-86CEBC62D95D}"/>
              </a:ext>
            </a:extLst>
          </p:cNvPr>
          <p:cNvCxnSpPr/>
          <p:nvPr/>
        </p:nvCxnSpPr>
        <p:spPr>
          <a:xfrm flipV="1">
            <a:off x="8342076" y="3379990"/>
            <a:ext cx="0" cy="432000"/>
          </a:xfrm>
          <a:prstGeom prst="straightConnector1">
            <a:avLst/>
          </a:prstGeom>
          <a:ln>
            <a:solidFill>
              <a:srgbClr val="00338D"/>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4A8581-31FE-41E1-9308-64E6FE3AD04B}"/>
              </a:ext>
            </a:extLst>
          </p:cNvPr>
          <p:cNvSpPr txBox="1"/>
          <p:nvPr/>
        </p:nvSpPr>
        <p:spPr>
          <a:xfrm>
            <a:off x="8244330" y="3539358"/>
            <a:ext cx="188119" cy="123111"/>
          </a:xfrm>
          <a:prstGeom prst="rect">
            <a:avLst/>
          </a:prstGeom>
          <a:solidFill>
            <a:schemeClr val="bg1"/>
          </a:solidFill>
          <a:ln w="28575">
            <a:solidFill>
              <a:srgbClr val="00338D"/>
            </a:solidFill>
          </a:ln>
        </p:spPr>
        <p:txBody>
          <a:bodyPr wrap="none" lIns="36000" tIns="0" rIns="36000" bIns="0" rtlCol="0">
            <a:spAutoFit/>
          </a:bodyPr>
          <a:lstStyle/>
          <a:p>
            <a:pPr>
              <a:spcAft>
                <a:spcPts val="600"/>
              </a:spcAft>
            </a:pPr>
            <a:r>
              <a:rPr lang="en-US" altLang="ko-KR" sz="800" b="1" dirty="0">
                <a:latin typeface="Arial" panose="020B0604020202020204" pitchFamily="34" charset="0"/>
                <a:cs typeface="Arial" panose="020B0604020202020204" pitchFamily="34" charset="0"/>
              </a:rPr>
              <a:t>85</a:t>
            </a:r>
            <a:endParaRPr lang="ko-KR" altLang="en-US" sz="800" b="1" dirty="0" err="1">
              <a:latin typeface="Arial" panose="020B0604020202020204" pitchFamily="34" charset="0"/>
              <a:cs typeface="Arial" panose="020B0604020202020204" pitchFamily="34" charset="0"/>
            </a:endParaRPr>
          </a:p>
        </p:txBody>
      </p:sp>
      <p:cxnSp>
        <p:nvCxnSpPr>
          <p:cNvPr id="36" name="직선 화살표 연결선 35">
            <a:extLst>
              <a:ext uri="{FF2B5EF4-FFF2-40B4-BE49-F238E27FC236}">
                <a16:creationId xmlns:a16="http://schemas.microsoft.com/office/drawing/2014/main" id="{9F41E0FE-A373-43EB-8621-6EAEBA7777B6}"/>
              </a:ext>
            </a:extLst>
          </p:cNvPr>
          <p:cNvCxnSpPr/>
          <p:nvPr/>
        </p:nvCxnSpPr>
        <p:spPr>
          <a:xfrm flipV="1">
            <a:off x="9046046" y="3329656"/>
            <a:ext cx="0" cy="504000"/>
          </a:xfrm>
          <a:prstGeom prst="straightConnector1">
            <a:avLst/>
          </a:prstGeom>
          <a:ln>
            <a:solidFill>
              <a:srgbClr val="00338D"/>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CE61D8-E3B1-4342-AD65-CA8FB9C8B6B4}"/>
              </a:ext>
            </a:extLst>
          </p:cNvPr>
          <p:cNvSpPr txBox="1"/>
          <p:nvPr/>
        </p:nvSpPr>
        <p:spPr>
          <a:xfrm>
            <a:off x="8939911" y="3505802"/>
            <a:ext cx="188119" cy="123111"/>
          </a:xfrm>
          <a:prstGeom prst="rect">
            <a:avLst/>
          </a:prstGeom>
          <a:solidFill>
            <a:schemeClr val="bg1"/>
          </a:solidFill>
          <a:ln w="28575">
            <a:solidFill>
              <a:srgbClr val="00338D"/>
            </a:solidFill>
          </a:ln>
        </p:spPr>
        <p:txBody>
          <a:bodyPr wrap="none" lIns="36000" tIns="0" rIns="36000" bIns="0" rtlCol="0">
            <a:spAutoFit/>
          </a:bodyPr>
          <a:lstStyle/>
          <a:p>
            <a:pPr>
              <a:spcAft>
                <a:spcPts val="600"/>
              </a:spcAft>
            </a:pPr>
            <a:r>
              <a:rPr lang="en-US" altLang="ko-KR" sz="800" b="1" dirty="0">
                <a:latin typeface="Arial" panose="020B0604020202020204" pitchFamily="34" charset="0"/>
                <a:cs typeface="Arial" panose="020B0604020202020204" pitchFamily="34" charset="0"/>
              </a:rPr>
              <a:t>95</a:t>
            </a:r>
            <a:endParaRPr lang="ko-KR" altLang="en-US" sz="800" b="1" dirty="0" err="1">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7FB047FB-B15C-47EB-AFD7-22F5FF2F2326}"/>
              </a:ext>
            </a:extLst>
          </p:cNvPr>
          <p:cNvSpPr/>
          <p:nvPr/>
        </p:nvSpPr>
        <p:spPr>
          <a:xfrm>
            <a:off x="601200" y="5322255"/>
            <a:ext cx="8526830" cy="949306"/>
          </a:xfrm>
          <a:prstGeom prst="rect">
            <a:avLst/>
          </a:pr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52000" indent="-171450">
              <a:buClr>
                <a:srgbClr val="00338D"/>
              </a:buClr>
              <a:buFont typeface="Arial" panose="020B0604020202020204" pitchFamily="34" charset="0"/>
              <a:buChar char="•"/>
            </a:pPr>
            <a:r>
              <a:rPr lang="ko-KR" altLang="en-US" sz="800" dirty="0">
                <a:solidFill>
                  <a:schemeClr val="tx1"/>
                </a:solidFill>
                <a:latin typeface="+mj-ea"/>
                <a:ea typeface="+mj-ea"/>
              </a:rPr>
              <a:t>매출채권의 분기별 회전기일 분석 결과</a:t>
            </a:r>
            <a:r>
              <a:rPr lang="en-US" altLang="ko-KR" sz="800" dirty="0">
                <a:solidFill>
                  <a:schemeClr val="tx1"/>
                </a:solidFill>
                <a:latin typeface="+mj-ea"/>
                <a:ea typeface="+mj-ea"/>
              </a:rPr>
              <a:t>, </a:t>
            </a:r>
            <a:r>
              <a:rPr lang="ko-KR" altLang="en-US" sz="800" dirty="0">
                <a:solidFill>
                  <a:schemeClr val="tx1"/>
                </a:solidFill>
                <a:latin typeface="+mj-ea"/>
                <a:ea typeface="+mj-ea"/>
              </a:rPr>
              <a:t>연도별 회전기일 대비 변동폭이 크게 나타나는 것으로 분석됨</a:t>
            </a:r>
            <a:r>
              <a:rPr lang="en-US" altLang="ko-KR" sz="800" dirty="0">
                <a:solidFill>
                  <a:schemeClr val="tx1"/>
                </a:solidFill>
                <a:latin typeface="+mj-ea"/>
                <a:ea typeface="+mj-ea"/>
              </a:rPr>
              <a:t>. </a:t>
            </a:r>
            <a:r>
              <a:rPr lang="ko-KR" altLang="en-US" sz="800" dirty="0">
                <a:solidFill>
                  <a:schemeClr val="tx1"/>
                </a:solidFill>
                <a:latin typeface="+mj-ea"/>
                <a:ea typeface="+mj-ea"/>
              </a:rPr>
              <a:t>특히</a:t>
            </a:r>
            <a:r>
              <a:rPr lang="en-US" altLang="ko-KR" sz="800" dirty="0">
                <a:solidFill>
                  <a:schemeClr val="tx1"/>
                </a:solidFill>
                <a:latin typeface="+mj-ea"/>
                <a:ea typeface="+mj-ea"/>
              </a:rPr>
              <a:t>, 2020</a:t>
            </a:r>
            <a:r>
              <a:rPr lang="ko-KR" altLang="en-US" sz="800" dirty="0">
                <a:solidFill>
                  <a:schemeClr val="tx1"/>
                </a:solidFill>
                <a:latin typeface="+mj-ea"/>
                <a:ea typeface="+mj-ea"/>
              </a:rPr>
              <a:t>년 </a:t>
            </a:r>
            <a:r>
              <a:rPr lang="en-US" altLang="ko-KR" sz="800" dirty="0">
                <a:solidFill>
                  <a:schemeClr val="tx1"/>
                </a:solidFill>
                <a:latin typeface="+mj-ea"/>
                <a:ea typeface="+mj-ea"/>
              </a:rPr>
              <a:t>2</a:t>
            </a:r>
            <a:r>
              <a:rPr lang="ko-KR" altLang="en-US" sz="800" dirty="0">
                <a:solidFill>
                  <a:schemeClr val="tx1"/>
                </a:solidFill>
                <a:latin typeface="+mj-ea"/>
                <a:ea typeface="+mj-ea"/>
              </a:rPr>
              <a:t>분기</a:t>
            </a:r>
            <a:r>
              <a:rPr lang="en-US" altLang="ko-KR" sz="800" dirty="0">
                <a:solidFill>
                  <a:schemeClr val="tx1"/>
                </a:solidFill>
                <a:latin typeface="+mj-ea"/>
                <a:ea typeface="+mj-ea"/>
              </a:rPr>
              <a:t>, 4</a:t>
            </a:r>
            <a:r>
              <a:rPr lang="ko-KR" altLang="en-US" sz="800" dirty="0">
                <a:solidFill>
                  <a:schemeClr val="tx1"/>
                </a:solidFill>
                <a:latin typeface="+mj-ea"/>
                <a:ea typeface="+mj-ea"/>
              </a:rPr>
              <a:t>분기 및 </a:t>
            </a:r>
            <a:r>
              <a:rPr lang="en-US" altLang="ko-KR" sz="800" dirty="0">
                <a:solidFill>
                  <a:schemeClr val="tx1"/>
                </a:solidFill>
                <a:latin typeface="+mj-ea"/>
                <a:ea typeface="+mj-ea"/>
              </a:rPr>
              <a:t>2021</a:t>
            </a:r>
            <a:r>
              <a:rPr lang="ko-KR" altLang="en-US" sz="800" dirty="0">
                <a:solidFill>
                  <a:schemeClr val="tx1"/>
                </a:solidFill>
                <a:latin typeface="+mj-ea"/>
                <a:ea typeface="+mj-ea"/>
              </a:rPr>
              <a:t>년 </a:t>
            </a:r>
            <a:r>
              <a:rPr lang="en-US" altLang="ko-KR" sz="800" dirty="0">
                <a:solidFill>
                  <a:schemeClr val="tx1"/>
                </a:solidFill>
                <a:latin typeface="+mj-ea"/>
                <a:ea typeface="+mj-ea"/>
              </a:rPr>
              <a:t>4</a:t>
            </a:r>
            <a:r>
              <a:rPr lang="ko-KR" altLang="en-US" sz="800" dirty="0">
                <a:solidFill>
                  <a:schemeClr val="tx1"/>
                </a:solidFill>
                <a:latin typeface="+mj-ea"/>
                <a:ea typeface="+mj-ea"/>
              </a:rPr>
              <a:t>분기</a:t>
            </a:r>
            <a:r>
              <a:rPr lang="en-US" altLang="ko-KR" sz="800" dirty="0">
                <a:solidFill>
                  <a:schemeClr val="tx1"/>
                </a:solidFill>
                <a:latin typeface="+mj-ea"/>
                <a:ea typeface="+mj-ea"/>
              </a:rPr>
              <a:t>, 2022</a:t>
            </a:r>
            <a:r>
              <a:rPr lang="ko-KR" altLang="en-US" sz="800" dirty="0">
                <a:solidFill>
                  <a:schemeClr val="tx1"/>
                </a:solidFill>
                <a:latin typeface="+mj-ea"/>
                <a:ea typeface="+mj-ea"/>
              </a:rPr>
              <a:t>년 </a:t>
            </a:r>
            <a:r>
              <a:rPr lang="en-US" altLang="ko-KR" sz="800" dirty="0">
                <a:solidFill>
                  <a:schemeClr val="tx1"/>
                </a:solidFill>
                <a:latin typeface="+mj-ea"/>
                <a:ea typeface="+mj-ea"/>
              </a:rPr>
              <a:t>1</a:t>
            </a:r>
            <a:r>
              <a:rPr lang="ko-KR" altLang="en-US" sz="800" dirty="0">
                <a:solidFill>
                  <a:schemeClr val="tx1"/>
                </a:solidFill>
                <a:latin typeface="+mj-ea"/>
                <a:ea typeface="+mj-ea"/>
              </a:rPr>
              <a:t>분기의 경우 매출채권과 매입채무의 회전기일 차이가 </a:t>
            </a:r>
            <a:r>
              <a:rPr lang="en-US" altLang="ko-KR" sz="800" dirty="0">
                <a:solidFill>
                  <a:schemeClr val="tx1"/>
                </a:solidFill>
                <a:latin typeface="+mj-ea"/>
                <a:ea typeface="+mj-ea"/>
              </a:rPr>
              <a:t>90</a:t>
            </a:r>
            <a:r>
              <a:rPr lang="ko-KR" altLang="en-US" sz="800" dirty="0">
                <a:solidFill>
                  <a:schemeClr val="tx1"/>
                </a:solidFill>
                <a:latin typeface="+mj-ea"/>
                <a:ea typeface="+mj-ea"/>
              </a:rPr>
              <a:t>일 전후 수준으로 나타나는 것으로 보임</a:t>
            </a:r>
            <a:r>
              <a:rPr lang="en-US" altLang="ko-KR" sz="800" dirty="0">
                <a:solidFill>
                  <a:schemeClr val="tx1"/>
                </a:solidFill>
                <a:latin typeface="+mj-ea"/>
                <a:ea typeface="+mj-ea"/>
              </a:rPr>
              <a:t>. </a:t>
            </a:r>
            <a:r>
              <a:rPr lang="ko-KR" altLang="en-US" sz="800" dirty="0">
                <a:solidFill>
                  <a:schemeClr val="tx1"/>
                </a:solidFill>
                <a:latin typeface="+mj-ea"/>
                <a:ea typeface="+mj-ea"/>
              </a:rPr>
              <a:t>해당 차이는 </a:t>
            </a:r>
            <a:r>
              <a:rPr lang="en-US" altLang="ko-KR" sz="800" dirty="0">
                <a:solidFill>
                  <a:schemeClr val="tx1"/>
                </a:solidFill>
                <a:latin typeface="+mj-ea"/>
                <a:ea typeface="+mj-ea"/>
              </a:rPr>
              <a:t>2021</a:t>
            </a:r>
            <a:r>
              <a:rPr lang="ko-KR" altLang="en-US" sz="800" dirty="0">
                <a:solidFill>
                  <a:schemeClr val="tx1"/>
                </a:solidFill>
                <a:latin typeface="+mj-ea"/>
                <a:ea typeface="+mj-ea"/>
              </a:rPr>
              <a:t>년 이후 회사의 높은 이익률로 커버 가능한 수준으로 보이나</a:t>
            </a:r>
            <a:r>
              <a:rPr lang="en-US" altLang="ko-KR" sz="800" dirty="0">
                <a:solidFill>
                  <a:schemeClr val="tx1"/>
                </a:solidFill>
                <a:latin typeface="+mj-ea"/>
                <a:ea typeface="+mj-ea"/>
              </a:rPr>
              <a:t>, </a:t>
            </a:r>
            <a:r>
              <a:rPr lang="ko-KR" altLang="en-US" sz="800" dirty="0">
                <a:solidFill>
                  <a:schemeClr val="tx1"/>
                </a:solidFill>
                <a:latin typeface="+mj-ea"/>
                <a:ea typeface="+mj-ea"/>
              </a:rPr>
              <a:t>향후 잠재적 </a:t>
            </a:r>
            <a:r>
              <a:rPr lang="ko-KR" altLang="en-US" sz="800" dirty="0" err="1">
                <a:solidFill>
                  <a:schemeClr val="tx1"/>
                </a:solidFill>
                <a:latin typeface="+mj-ea"/>
                <a:ea typeface="+mj-ea"/>
              </a:rPr>
              <a:t>단기유동성</a:t>
            </a:r>
            <a:r>
              <a:rPr lang="ko-KR" altLang="en-US" sz="800" dirty="0">
                <a:solidFill>
                  <a:schemeClr val="tx1"/>
                </a:solidFill>
                <a:latin typeface="+mj-ea"/>
                <a:ea typeface="+mj-ea"/>
              </a:rPr>
              <a:t> 악화의 가능성이 존재하므로 안전현금 확보의 필요성이 일부 존재한다고 판단됨</a:t>
            </a:r>
            <a:endParaRPr lang="en-US" altLang="ko-KR" sz="800" dirty="0">
              <a:solidFill>
                <a:schemeClr val="tx1"/>
              </a:solidFill>
              <a:latin typeface="+mj-ea"/>
              <a:ea typeface="+mj-ea"/>
            </a:endParaRPr>
          </a:p>
          <a:p>
            <a:pPr marL="252000" indent="-171450">
              <a:buClr>
                <a:srgbClr val="00338D"/>
              </a:buClr>
              <a:buFont typeface="Arial" panose="020B0604020202020204" pitchFamily="34" charset="0"/>
              <a:buChar char="•"/>
            </a:pPr>
            <a:r>
              <a:rPr lang="ko-KR" altLang="en-US" sz="800" dirty="0">
                <a:solidFill>
                  <a:schemeClr val="tx1"/>
                </a:solidFill>
                <a:latin typeface="+mj-ea"/>
                <a:ea typeface="+mj-ea"/>
              </a:rPr>
              <a:t>분기별 매입채무 회전기일 분석 결과</a:t>
            </a:r>
            <a:r>
              <a:rPr lang="en-US" altLang="ko-KR" sz="800" dirty="0">
                <a:solidFill>
                  <a:schemeClr val="tx1"/>
                </a:solidFill>
                <a:latin typeface="+mj-ea"/>
                <a:ea typeface="+mj-ea"/>
              </a:rPr>
              <a:t>, 2019</a:t>
            </a:r>
            <a:r>
              <a:rPr lang="ko-KR" altLang="en-US" sz="800" dirty="0">
                <a:solidFill>
                  <a:schemeClr val="tx1"/>
                </a:solidFill>
                <a:latin typeface="+mj-ea"/>
                <a:ea typeface="+mj-ea"/>
              </a:rPr>
              <a:t>년 이전보다 최근의 매입채무 회전기일이 소폭 늘어난 것으로 도출되며</a:t>
            </a:r>
            <a:r>
              <a:rPr lang="en-US" altLang="ko-KR" sz="800" dirty="0">
                <a:solidFill>
                  <a:schemeClr val="tx1"/>
                </a:solidFill>
                <a:latin typeface="+mj-ea"/>
                <a:ea typeface="+mj-ea"/>
              </a:rPr>
              <a:t>, </a:t>
            </a:r>
            <a:r>
              <a:rPr lang="ko-KR" altLang="en-US" sz="800" dirty="0">
                <a:solidFill>
                  <a:schemeClr val="tx1"/>
                </a:solidFill>
                <a:latin typeface="+mj-ea"/>
                <a:ea typeface="+mj-ea"/>
              </a:rPr>
              <a:t>이는 </a:t>
            </a:r>
            <a:r>
              <a:rPr lang="ko-KR" altLang="en-US" sz="800" dirty="0">
                <a:solidFill>
                  <a:srgbClr val="000000"/>
                </a:solidFill>
                <a:latin typeface="Arial" panose="020B0604020202020204" pitchFamily="34" charset="0"/>
                <a:cs typeface="Arial" panose="020B0604020202020204" pitchFamily="34" charset="0"/>
              </a:rPr>
              <a:t>회사 매출 및 거래규모 증가에 따라 일부 거래처에 대해 </a:t>
            </a:r>
            <a:r>
              <a:rPr lang="ko-KR" altLang="en-US" sz="800" dirty="0" err="1">
                <a:solidFill>
                  <a:srgbClr val="000000"/>
                </a:solidFill>
                <a:latin typeface="Arial" panose="020B0604020202020204" pitchFamily="34" charset="0"/>
                <a:cs typeface="Arial" panose="020B0604020202020204" pitchFamily="34" charset="0"/>
              </a:rPr>
              <a:t>선지급</a:t>
            </a:r>
            <a:r>
              <a:rPr lang="ko-KR" altLang="en-US" sz="800" dirty="0">
                <a:solidFill>
                  <a:srgbClr val="000000"/>
                </a:solidFill>
                <a:latin typeface="Arial" panose="020B0604020202020204" pitchFamily="34" charset="0"/>
                <a:cs typeface="Arial" panose="020B0604020202020204" pitchFamily="34" charset="0"/>
              </a:rPr>
              <a:t> 조건에서 인도 후 결제 조건으로 변경되었음에 기인함</a:t>
            </a:r>
            <a:endParaRPr lang="en-US" altLang="ko-KR" sz="800" dirty="0">
              <a:solidFill>
                <a:srgbClr val="000000"/>
              </a:solidFill>
              <a:latin typeface="Arial" panose="020B0604020202020204" pitchFamily="34" charset="0"/>
              <a:cs typeface="Arial" panose="020B0604020202020204" pitchFamily="34" charset="0"/>
            </a:endParaRPr>
          </a:p>
          <a:p>
            <a:pPr marL="252000" indent="-171450">
              <a:buClr>
                <a:srgbClr val="00338D"/>
              </a:buClr>
              <a:buFont typeface="Arial" panose="020B0604020202020204" pitchFamily="34" charset="0"/>
              <a:buChar char="•"/>
            </a:pPr>
            <a:r>
              <a:rPr lang="ko-KR" altLang="en-US" sz="800" dirty="0">
                <a:solidFill>
                  <a:srgbClr val="000000"/>
                </a:solidFill>
                <a:latin typeface="Arial" panose="020B0604020202020204" pitchFamily="34" charset="0"/>
                <a:ea typeface="+mj-ea"/>
                <a:cs typeface="Arial" panose="020B0604020202020204" pitchFamily="34" charset="0"/>
              </a:rPr>
              <a:t>발주 및 판매의 </a:t>
            </a:r>
            <a:r>
              <a:rPr lang="en-US" altLang="ko-KR" sz="800" dirty="0">
                <a:solidFill>
                  <a:srgbClr val="000000"/>
                </a:solidFill>
                <a:latin typeface="Arial" panose="020B0604020202020204" pitchFamily="34" charset="0"/>
                <a:ea typeface="+mj-ea"/>
                <a:cs typeface="Arial" panose="020B0604020202020204" pitchFamily="34" charset="0"/>
              </a:rPr>
              <a:t>Seasonality</a:t>
            </a:r>
            <a:r>
              <a:rPr lang="ko-KR" altLang="en-US" sz="800" dirty="0">
                <a:solidFill>
                  <a:srgbClr val="000000"/>
                </a:solidFill>
                <a:latin typeface="Arial" panose="020B0604020202020204" pitchFamily="34" charset="0"/>
                <a:ea typeface="+mj-ea"/>
                <a:cs typeface="Arial" panose="020B0604020202020204" pitchFamily="34" charset="0"/>
              </a:rPr>
              <a:t>가 존재하는 회사의 특성상</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연도별 </a:t>
            </a:r>
            <a:r>
              <a:rPr lang="en-US" altLang="ko-KR" sz="800" dirty="0">
                <a:solidFill>
                  <a:srgbClr val="000000"/>
                </a:solidFill>
                <a:latin typeface="Arial" panose="020B0604020202020204" pitchFamily="34" charset="0"/>
                <a:ea typeface="+mj-ea"/>
                <a:cs typeface="Arial" panose="020B0604020202020204" pitchFamily="34" charset="0"/>
              </a:rPr>
              <a:t>2</a:t>
            </a:r>
            <a:r>
              <a:rPr lang="ko-KR" altLang="en-US" sz="800" dirty="0">
                <a:solidFill>
                  <a:srgbClr val="000000"/>
                </a:solidFill>
                <a:latin typeface="Arial" panose="020B0604020202020204" pitchFamily="34" charset="0"/>
                <a:ea typeface="+mj-ea"/>
                <a:cs typeface="Arial" panose="020B0604020202020204" pitchFamily="34" charset="0"/>
              </a:rPr>
              <a:t>분기까지의 재고자산은 점차 늘어나다가</a:t>
            </a:r>
            <a:r>
              <a:rPr lang="en-US" altLang="ko-KR" sz="800" dirty="0">
                <a:solidFill>
                  <a:srgbClr val="000000"/>
                </a:solidFill>
                <a:latin typeface="Arial" panose="020B0604020202020204" pitchFamily="34" charset="0"/>
                <a:ea typeface="+mj-ea"/>
                <a:cs typeface="Arial" panose="020B0604020202020204" pitchFamily="34" charset="0"/>
              </a:rPr>
              <a:t>, 3</a:t>
            </a:r>
            <a:r>
              <a:rPr lang="ko-KR" altLang="en-US" sz="800" dirty="0">
                <a:solidFill>
                  <a:srgbClr val="000000"/>
                </a:solidFill>
                <a:latin typeface="Arial" panose="020B0604020202020204" pitchFamily="34" charset="0"/>
                <a:ea typeface="+mj-ea"/>
                <a:cs typeface="Arial" panose="020B0604020202020204" pitchFamily="34" charset="0"/>
              </a:rPr>
              <a:t>분기 이후 소진되는 모습을 보이고 있음</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이로 인해 분기별 재고자산 회전기일은 </a:t>
            </a:r>
            <a:r>
              <a:rPr lang="en-US" altLang="ko-KR" sz="800" dirty="0">
                <a:solidFill>
                  <a:srgbClr val="000000"/>
                </a:solidFill>
                <a:latin typeface="Arial" panose="020B0604020202020204" pitchFamily="34" charset="0"/>
                <a:ea typeface="+mj-ea"/>
                <a:cs typeface="Arial" panose="020B0604020202020204" pitchFamily="34" charset="0"/>
              </a:rPr>
              <a:t>3, 4</a:t>
            </a:r>
            <a:r>
              <a:rPr lang="ko-KR" altLang="en-US" sz="800" dirty="0">
                <a:solidFill>
                  <a:srgbClr val="000000"/>
                </a:solidFill>
                <a:latin typeface="Arial" panose="020B0604020202020204" pitchFamily="34" charset="0"/>
                <a:ea typeface="+mj-ea"/>
                <a:cs typeface="Arial" panose="020B0604020202020204" pitchFamily="34" charset="0"/>
              </a:rPr>
              <a:t>분기 대비 </a:t>
            </a:r>
            <a:r>
              <a:rPr lang="en-US" altLang="ko-KR" sz="800" dirty="0">
                <a:solidFill>
                  <a:srgbClr val="000000"/>
                </a:solidFill>
                <a:latin typeface="Arial" panose="020B0604020202020204" pitchFamily="34" charset="0"/>
                <a:ea typeface="+mj-ea"/>
                <a:cs typeface="Arial" panose="020B0604020202020204" pitchFamily="34" charset="0"/>
              </a:rPr>
              <a:t>1, 2</a:t>
            </a:r>
            <a:r>
              <a:rPr lang="ko-KR" altLang="en-US" sz="800" dirty="0">
                <a:solidFill>
                  <a:srgbClr val="000000"/>
                </a:solidFill>
                <a:latin typeface="Arial" panose="020B0604020202020204" pitchFamily="34" charset="0"/>
                <a:ea typeface="+mj-ea"/>
                <a:cs typeface="Arial" panose="020B0604020202020204" pitchFamily="34" charset="0"/>
              </a:rPr>
              <a:t>분기가 높게 나타나는 것으로 분석됨</a:t>
            </a:r>
            <a:endParaRPr lang="ko-KR" altLang="en-US" sz="800" dirty="0">
              <a:solidFill>
                <a:schemeClr val="tx1"/>
              </a:solidFill>
              <a:latin typeface="+mj-ea"/>
              <a:ea typeface="+mj-ea"/>
            </a:endParaRPr>
          </a:p>
        </p:txBody>
      </p:sp>
      <p:sp>
        <p:nvSpPr>
          <p:cNvPr id="22" name="직사각형 119">
            <a:extLst>
              <a:ext uri="{FF2B5EF4-FFF2-40B4-BE49-F238E27FC236}">
                <a16:creationId xmlns:a16="http://schemas.microsoft.com/office/drawing/2014/main" id="{51413F31-A188-451E-A675-EFC2A4801C1B}"/>
              </a:ext>
            </a:extLst>
          </p:cNvPr>
          <p:cNvSpPr/>
          <p:nvPr/>
        </p:nvSpPr>
        <p:spPr bwMode="auto">
          <a:xfrm>
            <a:off x="6868355" y="1345428"/>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605708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PP&amp;E</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0" y="1412205"/>
            <a:ext cx="4282440" cy="4394278"/>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PP&amp;E</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회사는 </a:t>
            </a:r>
            <a:r>
              <a:rPr lang="en-US" altLang="ko-KR" sz="900" dirty="0">
                <a:latin typeface="Arial" panose="020B0604020202020204" pitchFamily="34" charset="0"/>
                <a:cs typeface="Arial" panose="020B0604020202020204" pitchFamily="34" charset="0"/>
              </a:rPr>
              <a:t>2018</a:t>
            </a:r>
            <a:r>
              <a:rPr lang="ko-KR" altLang="en-US" sz="900" dirty="0">
                <a:latin typeface="Arial" panose="020B0604020202020204" pitchFamily="34" charset="0"/>
                <a:cs typeface="Arial" panose="020B0604020202020204" pitchFamily="34" charset="0"/>
              </a:rPr>
              <a:t>년 사업 인수 후 추가적인 생산 라인을 취득하지 아니하였으며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기존 생산라인에 대한 자본적 지출 등만 수행함으로 인해 매년 회사의 유형자산 장부가 잔액은 감소하고 있는 추세임</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회사는 건물에 대하여 </a:t>
            </a:r>
            <a:r>
              <a:rPr lang="en-US" altLang="ko-KR" sz="900" dirty="0">
                <a:latin typeface="Arial" panose="020B0604020202020204" pitchFamily="34" charset="0"/>
                <a:cs typeface="Arial" panose="020B0604020202020204" pitchFamily="34" charset="0"/>
              </a:rPr>
              <a:t>40</a:t>
            </a:r>
            <a:r>
              <a:rPr lang="ko-KR" altLang="en-US" sz="900" dirty="0">
                <a:latin typeface="Arial" panose="020B0604020202020204" pitchFamily="34" charset="0"/>
                <a:cs typeface="Arial" panose="020B0604020202020204" pitchFamily="34" charset="0"/>
              </a:rPr>
              <a:t>년 정액법</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기계장치에 대하여 </a:t>
            </a:r>
            <a:r>
              <a:rPr lang="en-US" altLang="ko-KR" sz="900" dirty="0">
                <a:latin typeface="Arial" panose="020B0604020202020204" pitchFamily="34" charset="0"/>
                <a:cs typeface="Arial" panose="020B0604020202020204" pitchFamily="34" charset="0"/>
              </a:rPr>
              <a:t>10</a:t>
            </a:r>
            <a:r>
              <a:rPr lang="ko-KR" altLang="en-US" sz="900" dirty="0">
                <a:latin typeface="Arial" panose="020B0604020202020204" pitchFamily="34" charset="0"/>
                <a:cs typeface="Arial" panose="020B0604020202020204" pitchFamily="34" charset="0"/>
              </a:rPr>
              <a:t>년 정액법 </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배관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펌프 등 부속 기계장치에 대해서는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년 정액법</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이외 유형자산에 대하여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년 정액법 </a:t>
            </a:r>
            <a:r>
              <a:rPr lang="ko-KR" altLang="en-US" sz="900" dirty="0" err="1">
                <a:latin typeface="Arial" panose="020B0604020202020204" pitchFamily="34" charset="0"/>
                <a:cs typeface="Arial" panose="020B0604020202020204" pitchFamily="34" charset="0"/>
              </a:rPr>
              <a:t>상각정책을</a:t>
            </a:r>
            <a:r>
              <a:rPr lang="ko-KR" altLang="en-US" sz="900" dirty="0">
                <a:latin typeface="Arial" panose="020B0604020202020204" pitchFamily="34" charset="0"/>
                <a:cs typeface="Arial" panose="020B0604020202020204" pitchFamily="34" charset="0"/>
              </a:rPr>
              <a:t> 적용하고 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토지</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증평산단</a:t>
            </a:r>
            <a:r>
              <a:rPr lang="ko-KR" altLang="en-US" sz="900" dirty="0">
                <a:latin typeface="Arial" panose="020B0604020202020204" pitchFamily="34" charset="0"/>
                <a:cs typeface="Arial" panose="020B0604020202020204" pitchFamily="34" charset="0"/>
              </a:rPr>
              <a:t> 부지에 대한 </a:t>
            </a:r>
            <a:r>
              <a:rPr lang="ko-KR" altLang="en-US" sz="900" dirty="0" err="1">
                <a:latin typeface="Arial" panose="020B0604020202020204" pitchFamily="34" charset="0"/>
                <a:cs typeface="Arial" panose="020B0604020202020204" pitchFamily="34" charset="0"/>
              </a:rPr>
              <a:t>취득가에</a:t>
            </a:r>
            <a:r>
              <a:rPr lang="ko-KR" altLang="en-US" sz="900" dirty="0">
                <a:latin typeface="Arial" panose="020B0604020202020204" pitchFamily="34" charset="0"/>
                <a:cs typeface="Arial" panose="020B0604020202020204" pitchFamily="34" charset="0"/>
              </a:rPr>
              <a:t> 해당하며</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년말 현재 </a:t>
            </a:r>
            <a:r>
              <a:rPr lang="ko-KR" altLang="en-US" sz="900" dirty="0">
                <a:solidFill>
                  <a:srgbClr val="000000"/>
                </a:solidFill>
                <a:latin typeface="Arial" panose="020B0604020202020204" pitchFamily="34" charset="0"/>
                <a:ea typeface="맑은 고딕"/>
                <a:cs typeface="Arial" panose="020B0604020202020204" pitchFamily="34" charset="0"/>
              </a:rPr>
              <a:t>국민은행 대출 </a:t>
            </a:r>
            <a:r>
              <a:rPr lang="en-US" altLang="ko-KR" sz="900" dirty="0">
                <a:solidFill>
                  <a:srgbClr val="000000"/>
                </a:solidFill>
                <a:latin typeface="Arial" panose="020B0604020202020204" pitchFamily="34" charset="0"/>
                <a:ea typeface="맑은 고딕"/>
                <a:cs typeface="Arial" panose="020B0604020202020204" pitchFamily="34" charset="0"/>
              </a:rPr>
              <a:t>40</a:t>
            </a:r>
            <a:r>
              <a:rPr lang="ko-KR" altLang="en-US" sz="900" dirty="0">
                <a:solidFill>
                  <a:srgbClr val="000000"/>
                </a:solidFill>
                <a:latin typeface="Arial" panose="020B0604020202020204" pitchFamily="34" charset="0"/>
                <a:ea typeface="맑은 고딕"/>
                <a:cs typeface="Arial" panose="020B0604020202020204" pitchFamily="34" charset="0"/>
              </a:rPr>
              <a:t>억원에 대해서 담보로 설정되어 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건물</a:t>
            </a:r>
            <a:r>
              <a:rPr lang="en-US" altLang="ko-KR" sz="900" dirty="0">
                <a:latin typeface="Arial" panose="020B0604020202020204" pitchFamily="34" charset="0"/>
                <a:cs typeface="Arial" panose="020B0604020202020204" pitchFamily="34" charset="0"/>
              </a:rPr>
              <a:t>: FCCL </a:t>
            </a:r>
            <a:r>
              <a:rPr lang="ko-KR" altLang="en-US" sz="900" dirty="0" err="1">
                <a:latin typeface="Arial" panose="020B0604020202020204" pitchFamily="34" charset="0"/>
                <a:cs typeface="Arial" panose="020B0604020202020204" pitchFamily="34" charset="0"/>
              </a:rPr>
              <a:t>공장동</a:t>
            </a:r>
            <a:r>
              <a:rPr lang="ko-KR" altLang="en-US" sz="900" dirty="0">
                <a:latin typeface="Arial" panose="020B0604020202020204" pitchFamily="34" charset="0"/>
                <a:cs typeface="Arial" panose="020B0604020202020204" pitchFamily="34" charset="0"/>
              </a:rPr>
              <a:t> 건물에 대한 </a:t>
            </a:r>
            <a:r>
              <a:rPr lang="ko-KR" altLang="en-US" sz="900" dirty="0" err="1">
                <a:latin typeface="Arial" panose="020B0604020202020204" pitchFamily="34" charset="0"/>
                <a:cs typeface="Arial" panose="020B0604020202020204" pitchFamily="34" charset="0"/>
              </a:rPr>
              <a:t>취득가에</a:t>
            </a:r>
            <a:r>
              <a:rPr lang="ko-KR" altLang="en-US" sz="900" dirty="0">
                <a:latin typeface="Arial" panose="020B0604020202020204" pitchFamily="34" charset="0"/>
                <a:cs typeface="Arial" panose="020B0604020202020204" pitchFamily="34" charset="0"/>
              </a:rPr>
              <a:t> 해당하며</a:t>
            </a:r>
            <a:r>
              <a:rPr lang="en-US" altLang="ko-KR" sz="900" dirty="0">
                <a:latin typeface="Arial" panose="020B0604020202020204" pitchFamily="34" charset="0"/>
                <a:cs typeface="Arial" panose="020B0604020202020204" pitchFamily="34" charset="0"/>
              </a:rPr>
              <a:t>, 2021</a:t>
            </a:r>
            <a:r>
              <a:rPr lang="ko-KR" altLang="en-US" sz="900" dirty="0">
                <a:latin typeface="Arial" panose="020B0604020202020204" pitchFamily="34" charset="0"/>
                <a:cs typeface="Arial" panose="020B0604020202020204" pitchFamily="34" charset="0"/>
              </a:rPr>
              <a:t>년 중 물품저장용 가설건축물</a:t>
            </a:r>
            <a:r>
              <a:rPr lang="en-US" altLang="ko-KR" sz="900" dirty="0">
                <a:latin typeface="Arial" panose="020B0604020202020204" pitchFamily="34" charset="0"/>
                <a:cs typeface="Arial" panose="020B0604020202020204" pitchFamily="34" charset="0"/>
              </a:rPr>
              <a:t>(</a:t>
            </a:r>
            <a:r>
              <a:rPr lang="ko-KR" altLang="en-US" sz="900" dirty="0" err="1">
                <a:latin typeface="Arial" panose="020B0604020202020204" pitchFamily="34" charset="0"/>
                <a:cs typeface="Arial" panose="020B0604020202020204" pitchFamily="34" charset="0"/>
              </a:rPr>
              <a:t>취득가</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5</a:t>
            </a:r>
            <a:r>
              <a:rPr lang="ko-KR" altLang="en-US" sz="900" dirty="0">
                <a:latin typeface="Arial" panose="020B0604020202020204" pitchFamily="34" charset="0"/>
                <a:cs typeface="Arial" panose="020B0604020202020204" pitchFamily="34" charset="0"/>
              </a:rPr>
              <a:t>백만원</a:t>
            </a:r>
            <a:r>
              <a:rPr lang="en-US" altLang="ko-KR" sz="900" dirty="0">
                <a:latin typeface="Arial" panose="020B0604020202020204" pitchFamily="34" charset="0"/>
                <a:cs typeface="Arial" panose="020B0604020202020204" pitchFamily="34" charset="0"/>
              </a:rPr>
              <a:t>, 15</a:t>
            </a:r>
            <a:r>
              <a:rPr lang="ko-KR" altLang="en-US" sz="900" dirty="0">
                <a:latin typeface="Arial" panose="020B0604020202020204" pitchFamily="34" charset="0"/>
                <a:cs typeface="Arial" panose="020B0604020202020204" pitchFamily="34" charset="0"/>
              </a:rPr>
              <a:t>년 정액법 </a:t>
            </a:r>
            <a:r>
              <a:rPr lang="ko-KR" altLang="en-US" sz="900" dirty="0" err="1">
                <a:latin typeface="Arial" panose="020B0604020202020204" pitchFamily="34" charset="0"/>
                <a:cs typeface="Arial" panose="020B0604020202020204" pitchFamily="34" charset="0"/>
              </a:rPr>
              <a:t>상각</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이 추가 취득되었음</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공장동</a:t>
            </a:r>
            <a:r>
              <a:rPr lang="ko-KR" altLang="en-US" sz="900" dirty="0">
                <a:latin typeface="Arial" panose="020B0604020202020204" pitchFamily="34" charset="0"/>
                <a:cs typeface="Arial" panose="020B0604020202020204" pitchFamily="34" charset="0"/>
              </a:rPr>
              <a:t> 건물에 대해서는 </a:t>
            </a: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년말 현재 국민은행 대출 </a:t>
            </a:r>
            <a:r>
              <a:rPr lang="en-US" altLang="ko-KR" sz="900" dirty="0">
                <a:latin typeface="Arial" panose="020B0604020202020204" pitchFamily="34" charset="0"/>
                <a:cs typeface="Arial" panose="020B0604020202020204" pitchFamily="34" charset="0"/>
              </a:rPr>
              <a:t>40</a:t>
            </a:r>
            <a:r>
              <a:rPr lang="ko-KR" altLang="en-US" sz="900" dirty="0">
                <a:latin typeface="Arial" panose="020B0604020202020204" pitchFamily="34" charset="0"/>
                <a:cs typeface="Arial" panose="020B0604020202020204" pitchFamily="34" charset="0"/>
              </a:rPr>
              <a:t>억원에 대해서 담보로 설정되어 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기계장치</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회사는 </a:t>
            </a:r>
            <a:r>
              <a:rPr lang="en-US" altLang="ko-KR" sz="900" dirty="0">
                <a:latin typeface="Arial" panose="020B0604020202020204" pitchFamily="34" charset="0"/>
                <a:cs typeface="Arial" panose="020B0604020202020204" pitchFamily="34" charset="0"/>
              </a:rPr>
              <a:t>2018</a:t>
            </a:r>
            <a:r>
              <a:rPr lang="ko-KR" altLang="en-US" sz="900" dirty="0">
                <a:latin typeface="Arial" panose="020B0604020202020204" pitchFamily="34" charset="0"/>
                <a:cs typeface="Arial" panose="020B0604020202020204" pitchFamily="34" charset="0"/>
              </a:rPr>
              <a:t>년 사업 인수 후 추가적인 라인을 취득하지는 아니하였으며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자본적 지출 수준의 취득만을 수행하였음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회사 제시 고정자산명세를 통해 확인한 결과</a:t>
            </a:r>
            <a:r>
              <a:rPr lang="en-US" altLang="ko-KR" sz="900" dirty="0">
                <a:latin typeface="Arial" panose="020B0604020202020204" pitchFamily="34" charset="0"/>
                <a:cs typeface="Arial" panose="020B0604020202020204" pitchFamily="34" charset="0"/>
              </a:rPr>
              <a:t>, 2018</a:t>
            </a:r>
            <a:r>
              <a:rPr lang="ko-KR" altLang="en-US" sz="900" dirty="0">
                <a:latin typeface="Arial" panose="020B0604020202020204" pitchFamily="34" charset="0"/>
                <a:cs typeface="Arial" panose="020B0604020202020204" pitchFamily="34" charset="0"/>
              </a:rPr>
              <a:t>년 취득한 기계장치 약 </a:t>
            </a:r>
            <a:r>
              <a:rPr lang="en-US" altLang="ko-KR" sz="900" dirty="0">
                <a:latin typeface="Arial" panose="020B0604020202020204" pitchFamily="34" charset="0"/>
                <a:cs typeface="Arial" panose="020B0604020202020204" pitchFamily="34" charset="0"/>
              </a:rPr>
              <a:t>319</a:t>
            </a:r>
            <a:r>
              <a:rPr lang="ko-KR" altLang="en-US" sz="900" dirty="0">
                <a:latin typeface="Arial" panose="020B0604020202020204" pitchFamily="34" charset="0"/>
                <a:cs typeface="Arial" panose="020B0604020202020204" pitchFamily="34" charset="0"/>
              </a:rPr>
              <a:t>억원 중 </a:t>
            </a:r>
            <a:r>
              <a:rPr lang="ko-KR" altLang="en-US" sz="900" dirty="0" err="1">
                <a:latin typeface="Arial" panose="020B0604020202020204" pitchFamily="34" charset="0"/>
                <a:cs typeface="Arial" panose="020B0604020202020204" pitchFamily="34" charset="0"/>
              </a:rPr>
              <a:t>코터</a:t>
            </a:r>
            <a:r>
              <a:rPr lang="ko-KR" altLang="en-US" sz="900" dirty="0">
                <a:latin typeface="Arial" panose="020B0604020202020204" pitchFamily="34" charset="0"/>
                <a:cs typeface="Arial" panose="020B0604020202020204" pitchFamily="34" charset="0"/>
              </a:rPr>
              <a:t> 장비가 약 </a:t>
            </a:r>
            <a:r>
              <a:rPr lang="en-US" altLang="ko-KR" sz="900" dirty="0">
                <a:latin typeface="Arial" panose="020B0604020202020204" pitchFamily="34" charset="0"/>
                <a:cs typeface="Arial" panose="020B0604020202020204" pitchFamily="34" charset="0"/>
              </a:rPr>
              <a:t>77.5</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(24.3%), </a:t>
            </a:r>
            <a:r>
              <a:rPr lang="ko-KR" altLang="en-US" sz="900" dirty="0">
                <a:latin typeface="Arial" panose="020B0604020202020204" pitchFamily="34" charset="0"/>
                <a:cs typeface="Arial" panose="020B0604020202020204" pitchFamily="34" charset="0"/>
              </a:rPr>
              <a:t>경화 장비가 약 </a:t>
            </a:r>
            <a:r>
              <a:rPr lang="en-US" altLang="ko-KR" sz="900" dirty="0">
                <a:latin typeface="Arial" panose="020B0604020202020204" pitchFamily="34" charset="0"/>
                <a:cs typeface="Arial" panose="020B0604020202020204" pitchFamily="34" charset="0"/>
              </a:rPr>
              <a:t>87</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(27.3%), </a:t>
            </a:r>
            <a:r>
              <a:rPr lang="ko-KR" altLang="en-US" sz="900" dirty="0" err="1">
                <a:latin typeface="Arial" panose="020B0604020202020204" pitchFamily="34" charset="0"/>
                <a:cs typeface="Arial" panose="020B0604020202020204" pitchFamily="34" charset="0"/>
              </a:rPr>
              <a:t>라미</a:t>
            </a:r>
            <a:r>
              <a:rPr lang="ko-KR" altLang="en-US" sz="900" dirty="0">
                <a:latin typeface="Arial" panose="020B0604020202020204" pitchFamily="34" charset="0"/>
                <a:cs typeface="Arial" panose="020B0604020202020204" pitchFamily="34" charset="0"/>
              </a:rPr>
              <a:t> 장비가 약 </a:t>
            </a:r>
            <a:r>
              <a:rPr lang="en-US" altLang="ko-KR" sz="900" dirty="0">
                <a:latin typeface="Arial" panose="020B0604020202020204" pitchFamily="34" charset="0"/>
                <a:cs typeface="Arial" panose="020B0604020202020204" pitchFamily="34" charset="0"/>
              </a:rPr>
              <a:t>51.3</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(16.1%)</a:t>
            </a:r>
            <a:r>
              <a:rPr lang="ko-KR" altLang="en-US" sz="900" dirty="0">
                <a:latin typeface="Arial" panose="020B0604020202020204" pitchFamily="34" charset="0"/>
                <a:cs typeface="Arial" panose="020B0604020202020204" pitchFamily="34" charset="0"/>
              </a:rPr>
              <a:t>로 과반수를 차지하며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중합</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슬리터</a:t>
            </a:r>
            <a:r>
              <a:rPr lang="en-US" altLang="ko-KR" sz="900" dirty="0">
                <a:latin typeface="Arial" panose="020B0604020202020204" pitchFamily="34" charset="0"/>
                <a:cs typeface="Arial" panose="020B0604020202020204" pitchFamily="34" charset="0"/>
              </a:rPr>
              <a:t>, QC Room </a:t>
            </a:r>
            <a:r>
              <a:rPr lang="ko-KR" altLang="en-US" sz="900" dirty="0">
                <a:latin typeface="Arial" panose="020B0604020202020204" pitchFamily="34" charset="0"/>
                <a:cs typeface="Arial" panose="020B0604020202020204" pitchFamily="34" charset="0"/>
              </a:rPr>
              <a:t>관련 장비가 약 </a:t>
            </a:r>
            <a:r>
              <a:rPr lang="en-US" altLang="ko-KR" sz="900" dirty="0">
                <a:latin typeface="Arial" panose="020B0604020202020204" pitchFamily="34" charset="0"/>
                <a:cs typeface="Arial" panose="020B0604020202020204" pitchFamily="34" charset="0"/>
              </a:rPr>
              <a:t>31</a:t>
            </a:r>
            <a:r>
              <a:rPr lang="ko-KR" altLang="en-US" sz="900" dirty="0">
                <a:latin typeface="Arial" panose="020B0604020202020204" pitchFamily="34" charset="0"/>
                <a:cs typeface="Arial" panose="020B0604020202020204" pitchFamily="34" charset="0"/>
              </a:rPr>
              <a:t>억원</a:t>
            </a:r>
            <a:r>
              <a:rPr lang="en-US" altLang="ko-KR" sz="900" dirty="0">
                <a:latin typeface="Arial" panose="020B0604020202020204" pitchFamily="34" charset="0"/>
                <a:cs typeface="Arial" panose="020B0604020202020204" pitchFamily="34" charset="0"/>
              </a:rPr>
              <a:t>(9.7%)</a:t>
            </a:r>
            <a:r>
              <a:rPr lang="ko-KR" altLang="en-US" sz="900" dirty="0">
                <a:latin typeface="Arial" panose="020B0604020202020204" pitchFamily="34" charset="0"/>
                <a:cs typeface="Arial" panose="020B0604020202020204" pitchFamily="34" charset="0"/>
              </a:rPr>
              <a:t>에 해당함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dirty="0">
                <a:latin typeface="Arial" panose="020B0604020202020204" pitchFamily="34" charset="0"/>
                <a:cs typeface="Arial" panose="020B0604020202020204" pitchFamily="34" charset="0"/>
              </a:rPr>
              <a:t>2021</a:t>
            </a:r>
            <a:r>
              <a:rPr lang="ko-KR" altLang="en-US" sz="900" dirty="0">
                <a:latin typeface="Arial" panose="020B0604020202020204" pitchFamily="34" charset="0"/>
                <a:cs typeface="Arial" panose="020B0604020202020204" pitchFamily="34" charset="0"/>
              </a:rPr>
              <a:t>년말 현재 회사 내 기계장치 중 장부가 약 </a:t>
            </a:r>
            <a:r>
              <a:rPr lang="en-US" altLang="ko-KR" sz="900" dirty="0">
                <a:latin typeface="Arial" panose="020B0604020202020204" pitchFamily="34" charset="0"/>
                <a:cs typeface="Arial" panose="020B0604020202020204" pitchFamily="34" charset="0"/>
              </a:rPr>
              <a:t>1.3</a:t>
            </a:r>
            <a:r>
              <a:rPr lang="ko-KR" altLang="en-US" sz="900" dirty="0">
                <a:latin typeface="Arial" panose="020B0604020202020204" pitchFamily="34" charset="0"/>
                <a:cs typeface="Arial" panose="020B0604020202020204" pitchFamily="34" charset="0"/>
              </a:rPr>
              <a:t>억원이 유휴 상태에 있는 것으로 파악되며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해당 자산에 대해 손상여부 검토 필요성이 존재함</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기타</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차량운반구</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공구와기구</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비품</a:t>
            </a:r>
            <a:r>
              <a:rPr lang="en-US" altLang="ko-KR" sz="900" dirty="0">
                <a:latin typeface="Arial" panose="020B0604020202020204" pitchFamily="34" charset="0"/>
                <a:cs typeface="Arial" panose="020B0604020202020204" pitchFamily="34" charset="0"/>
              </a:rPr>
              <a:t>, </a:t>
            </a:r>
            <a:r>
              <a:rPr lang="ko-KR" altLang="en-US" sz="900" dirty="0" err="1">
                <a:latin typeface="Arial" panose="020B0604020202020204" pitchFamily="34" charset="0"/>
                <a:cs typeface="Arial" panose="020B0604020202020204" pitchFamily="34" charset="0"/>
              </a:rPr>
              <a:t>건설중인자산</a:t>
            </a:r>
            <a:r>
              <a:rPr lang="ko-KR" altLang="en-US" sz="900" dirty="0">
                <a:latin typeface="Arial" panose="020B0604020202020204" pitchFamily="34" charset="0"/>
                <a:cs typeface="Arial" panose="020B0604020202020204" pitchFamily="34" charset="0"/>
              </a:rPr>
              <a:t> 등 항목에 해당하며</a:t>
            </a:r>
            <a:r>
              <a:rPr lang="en-US" altLang="ko-KR" sz="900" dirty="0">
                <a:latin typeface="Arial" panose="020B0604020202020204" pitchFamily="34" charset="0"/>
                <a:cs typeface="Arial" panose="020B0604020202020204" pitchFamily="34" charset="0"/>
              </a:rPr>
              <a:t>, 2018</a:t>
            </a:r>
            <a:r>
              <a:rPr lang="ko-KR" altLang="en-US" sz="900" dirty="0">
                <a:latin typeface="Arial" panose="020B0604020202020204" pitchFamily="34" charset="0"/>
                <a:cs typeface="Arial" panose="020B0604020202020204" pitchFamily="34" charset="0"/>
              </a:rPr>
              <a:t>년말 존재하는 </a:t>
            </a:r>
            <a:r>
              <a:rPr lang="ko-KR" altLang="en-US" sz="900" dirty="0" err="1">
                <a:latin typeface="Arial" panose="020B0604020202020204" pitchFamily="34" charset="0"/>
                <a:cs typeface="Arial" panose="020B0604020202020204" pitchFamily="34" charset="0"/>
              </a:rPr>
              <a:t>건설중인자산은</a:t>
            </a:r>
            <a:r>
              <a:rPr lang="ko-KR" altLang="en-US" sz="900" dirty="0">
                <a:latin typeface="Arial" panose="020B0604020202020204" pitchFamily="34" charset="0"/>
                <a:cs typeface="Arial" panose="020B0604020202020204" pitchFamily="34" charset="0"/>
              </a:rPr>
              <a:t> </a:t>
            </a:r>
            <a:r>
              <a:rPr lang="en-US" altLang="ko-KR" sz="900" dirty="0">
                <a:latin typeface="Arial" panose="020B0604020202020204" pitchFamily="34" charset="0"/>
                <a:cs typeface="Arial" panose="020B0604020202020204" pitchFamily="34" charset="0"/>
              </a:rPr>
              <a:t>FCCL 2</a:t>
            </a:r>
            <a:r>
              <a:rPr lang="ko-KR" altLang="en-US" sz="900" dirty="0">
                <a:latin typeface="Arial" panose="020B0604020202020204" pitchFamily="34" charset="0"/>
                <a:cs typeface="Arial" panose="020B0604020202020204" pitchFamily="34" charset="0"/>
              </a:rPr>
              <a:t>공장 </a:t>
            </a:r>
            <a:r>
              <a:rPr lang="ko-KR" altLang="en-US" sz="900" dirty="0" err="1">
                <a:latin typeface="Arial" panose="020B0604020202020204" pitchFamily="34" charset="0"/>
                <a:cs typeface="Arial" panose="020B0604020202020204" pitchFamily="34" charset="0"/>
              </a:rPr>
              <a:t>중합실</a:t>
            </a:r>
            <a:r>
              <a:rPr lang="ko-KR" altLang="en-US" sz="900" dirty="0">
                <a:latin typeface="Arial" panose="020B0604020202020204" pitchFamily="34" charset="0"/>
                <a:cs typeface="Arial" panose="020B0604020202020204" pitchFamily="34" charset="0"/>
              </a:rPr>
              <a:t> 개조개선 관련 항목이며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중 기계장치</a:t>
            </a:r>
            <a:r>
              <a:rPr lang="en-US" altLang="ko-KR" sz="900" dirty="0">
                <a:latin typeface="Arial" panose="020B0604020202020204" pitchFamily="34" charset="0"/>
                <a:cs typeface="Arial" panose="020B0604020202020204" pitchFamily="34" charset="0"/>
              </a:rPr>
              <a:t>(Feed tank, Reactor, Agitator </a:t>
            </a:r>
            <a:r>
              <a:rPr lang="ko-KR" altLang="en-US" sz="900" dirty="0">
                <a:latin typeface="Arial" panose="020B0604020202020204" pitchFamily="34" charset="0"/>
                <a:cs typeface="Arial" panose="020B0604020202020204" pitchFamily="34" charset="0"/>
              </a:rPr>
              <a:t>등</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로 대체되었음</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회사는 </a:t>
            </a:r>
            <a:r>
              <a:rPr lang="en-US" altLang="ko-KR" sz="1000" b="1" dirty="0">
                <a:solidFill>
                  <a:srgbClr val="002997"/>
                </a:solidFill>
                <a:latin typeface="Arial" panose="020B0604020202020204" pitchFamily="34" charset="0"/>
                <a:ea typeface="+mj-ea"/>
                <a:cs typeface="Arial" panose="020B0604020202020204" pitchFamily="34" charset="0"/>
              </a:rPr>
              <a:t>2018</a:t>
            </a:r>
            <a:r>
              <a:rPr lang="ko-KR" altLang="en-US" sz="1000" b="1" dirty="0">
                <a:solidFill>
                  <a:srgbClr val="002997"/>
                </a:solidFill>
                <a:latin typeface="Arial" panose="020B0604020202020204" pitchFamily="34" charset="0"/>
                <a:ea typeface="+mj-ea"/>
                <a:cs typeface="Arial" panose="020B0604020202020204" pitchFamily="34" charset="0"/>
              </a:rPr>
              <a:t>년 사업양수도 방식을 통한 인수 후 생산라인을 추가 취득하는 등 중요한 수준의 유형자산 취득은 존재하지 아니하며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감가상각정책에 따라 </a:t>
            </a:r>
            <a:r>
              <a:rPr lang="ko-KR" altLang="en-US" sz="1000" b="1" dirty="0" err="1">
                <a:solidFill>
                  <a:srgbClr val="002997"/>
                </a:solidFill>
                <a:latin typeface="Arial" panose="020B0604020202020204" pitchFamily="34" charset="0"/>
                <a:ea typeface="+mj-ea"/>
                <a:cs typeface="Arial" panose="020B0604020202020204" pitchFamily="34" charset="0"/>
              </a:rPr>
              <a:t>상각을</a:t>
            </a:r>
            <a:r>
              <a:rPr lang="ko-KR" altLang="en-US" sz="1000" b="1" dirty="0">
                <a:solidFill>
                  <a:srgbClr val="002997"/>
                </a:solidFill>
                <a:latin typeface="Arial" panose="020B0604020202020204" pitchFamily="34" charset="0"/>
                <a:ea typeface="+mj-ea"/>
                <a:cs typeface="Arial" panose="020B0604020202020204" pitchFamily="34" charset="0"/>
              </a:rPr>
              <a:t> 수행한 결과 매년 유형자산 잔액은 감소하고 있는 추세임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108AF6CC-10C0-42CE-ABE2-28EA192D93E8}"/>
              </a:ext>
            </a:extLst>
          </p:cNvPr>
          <p:cNvGraphicFramePr>
            <a:graphicFrameLocks noGrp="1"/>
          </p:cNvGraphicFramePr>
          <p:nvPr>
            <p:extLst>
              <p:ext uri="{D42A27DB-BD31-4B8C-83A1-F6EECF244321}">
                <p14:modId xmlns:p14="http://schemas.microsoft.com/office/powerpoint/2010/main" val="2815037813"/>
              </p:ext>
            </p:extLst>
          </p:nvPr>
        </p:nvGraphicFramePr>
        <p:xfrm>
          <a:off x="601200" y="1530000"/>
          <a:ext cx="3866401" cy="1524000"/>
        </p:xfrm>
        <a:graphic>
          <a:graphicData uri="http://schemas.openxmlformats.org/drawingml/2006/table">
            <a:tbl>
              <a:tblPr/>
              <a:tblGrid>
                <a:gridCol w="112951">
                  <a:extLst>
                    <a:ext uri="{9D8B030D-6E8A-4147-A177-3AD203B41FA5}">
                      <a16:colId xmlns:a16="http://schemas.microsoft.com/office/drawing/2014/main" val="1206500148"/>
                    </a:ext>
                  </a:extLst>
                </a:gridCol>
                <a:gridCol w="625575">
                  <a:extLst>
                    <a:ext uri="{9D8B030D-6E8A-4147-A177-3AD203B41FA5}">
                      <a16:colId xmlns:a16="http://schemas.microsoft.com/office/drawing/2014/main" val="1899653916"/>
                    </a:ext>
                  </a:extLst>
                </a:gridCol>
                <a:gridCol w="625575">
                  <a:extLst>
                    <a:ext uri="{9D8B030D-6E8A-4147-A177-3AD203B41FA5}">
                      <a16:colId xmlns:a16="http://schemas.microsoft.com/office/drawing/2014/main" val="1797046069"/>
                    </a:ext>
                  </a:extLst>
                </a:gridCol>
                <a:gridCol w="625575">
                  <a:extLst>
                    <a:ext uri="{9D8B030D-6E8A-4147-A177-3AD203B41FA5}">
                      <a16:colId xmlns:a16="http://schemas.microsoft.com/office/drawing/2014/main" val="419887341"/>
                    </a:ext>
                  </a:extLst>
                </a:gridCol>
                <a:gridCol w="625575">
                  <a:extLst>
                    <a:ext uri="{9D8B030D-6E8A-4147-A177-3AD203B41FA5}">
                      <a16:colId xmlns:a16="http://schemas.microsoft.com/office/drawing/2014/main" val="3095423481"/>
                    </a:ext>
                  </a:extLst>
                </a:gridCol>
                <a:gridCol w="625575">
                  <a:extLst>
                    <a:ext uri="{9D8B030D-6E8A-4147-A177-3AD203B41FA5}">
                      <a16:colId xmlns:a16="http://schemas.microsoft.com/office/drawing/2014/main" val="1965322011"/>
                    </a:ext>
                  </a:extLst>
                </a:gridCol>
                <a:gridCol w="625575">
                  <a:extLst>
                    <a:ext uri="{9D8B030D-6E8A-4147-A177-3AD203B41FA5}">
                      <a16:colId xmlns:a16="http://schemas.microsoft.com/office/drawing/2014/main" val="945381135"/>
                    </a:ext>
                  </a:extLst>
                </a:gridCol>
              </a:tblGrid>
              <a:tr h="152400">
                <a:tc gridSpan="2">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4147352298"/>
                  </a:ext>
                </a:extLst>
              </a:tr>
              <a:tr h="1524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88824736"/>
                  </a:ext>
                </a:extLst>
              </a:tr>
              <a:tr h="152400">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3148071"/>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41,417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7777070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9954857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13,647</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13,647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13,647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977962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(426)</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351065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31,867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32,599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32,681</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7580421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감가상각누계</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(4,655)</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(8,480)</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(12,241)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4833502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09335772"/>
                  </a:ext>
                </a:extLst>
              </a:tr>
            </a:tbl>
          </a:graphicData>
        </a:graphic>
      </p:graphicFrame>
      <p:sp>
        <p:nvSpPr>
          <p:cNvPr id="10" name="직사각형 9">
            <a:extLst>
              <a:ext uri="{FF2B5EF4-FFF2-40B4-BE49-F238E27FC236}">
                <a16:creationId xmlns:a16="http://schemas.microsoft.com/office/drawing/2014/main" id="{B49C527B-15B4-499C-A146-E6681897AA2F}"/>
              </a:ext>
            </a:extLst>
          </p:cNvPr>
          <p:cNvSpPr/>
          <p:nvPr/>
        </p:nvSpPr>
        <p:spPr>
          <a:xfrm>
            <a:off x="713064" y="2910981"/>
            <a:ext cx="228776" cy="13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11" name="연결선: 꺾임 10">
            <a:extLst>
              <a:ext uri="{FF2B5EF4-FFF2-40B4-BE49-F238E27FC236}">
                <a16:creationId xmlns:a16="http://schemas.microsoft.com/office/drawing/2014/main" id="{93F60730-408F-4AE8-A747-77B5A4369F10}"/>
              </a:ext>
            </a:extLst>
          </p:cNvPr>
          <p:cNvCxnSpPr>
            <a:cxnSpLocks/>
            <a:stCxn id="10" idx="1"/>
            <a:endCxn id="5" idx="1"/>
          </p:cNvCxnSpPr>
          <p:nvPr/>
        </p:nvCxnSpPr>
        <p:spPr>
          <a:xfrm rot="10800000" flipV="1">
            <a:off x="574038" y="2979381"/>
            <a:ext cx="139026" cy="778716"/>
          </a:xfrm>
          <a:prstGeom prst="bentConnector3">
            <a:avLst>
              <a:gd name="adj1" fmla="val 20238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표 4">
            <a:extLst>
              <a:ext uri="{FF2B5EF4-FFF2-40B4-BE49-F238E27FC236}">
                <a16:creationId xmlns:a16="http://schemas.microsoft.com/office/drawing/2014/main" id="{6C2664ED-CE67-495E-90B5-6CED81EC5DEF}"/>
              </a:ext>
            </a:extLst>
          </p:cNvPr>
          <p:cNvGraphicFramePr>
            <a:graphicFrameLocks noGrp="1"/>
          </p:cNvGraphicFramePr>
          <p:nvPr/>
        </p:nvGraphicFramePr>
        <p:xfrm>
          <a:off x="574038" y="3300897"/>
          <a:ext cx="3866401" cy="914400"/>
        </p:xfrm>
        <a:graphic>
          <a:graphicData uri="http://schemas.openxmlformats.org/drawingml/2006/table">
            <a:tbl>
              <a:tblPr/>
              <a:tblGrid>
                <a:gridCol w="112951">
                  <a:extLst>
                    <a:ext uri="{9D8B030D-6E8A-4147-A177-3AD203B41FA5}">
                      <a16:colId xmlns:a16="http://schemas.microsoft.com/office/drawing/2014/main" val="762942724"/>
                    </a:ext>
                  </a:extLst>
                </a:gridCol>
                <a:gridCol w="625575">
                  <a:extLst>
                    <a:ext uri="{9D8B030D-6E8A-4147-A177-3AD203B41FA5}">
                      <a16:colId xmlns:a16="http://schemas.microsoft.com/office/drawing/2014/main" val="1856244774"/>
                    </a:ext>
                  </a:extLst>
                </a:gridCol>
                <a:gridCol w="625575">
                  <a:extLst>
                    <a:ext uri="{9D8B030D-6E8A-4147-A177-3AD203B41FA5}">
                      <a16:colId xmlns:a16="http://schemas.microsoft.com/office/drawing/2014/main" val="3196709974"/>
                    </a:ext>
                  </a:extLst>
                </a:gridCol>
                <a:gridCol w="625575">
                  <a:extLst>
                    <a:ext uri="{9D8B030D-6E8A-4147-A177-3AD203B41FA5}">
                      <a16:colId xmlns:a16="http://schemas.microsoft.com/office/drawing/2014/main" val="4144368738"/>
                    </a:ext>
                  </a:extLst>
                </a:gridCol>
                <a:gridCol w="625575">
                  <a:extLst>
                    <a:ext uri="{9D8B030D-6E8A-4147-A177-3AD203B41FA5}">
                      <a16:colId xmlns:a16="http://schemas.microsoft.com/office/drawing/2014/main" val="1424879501"/>
                    </a:ext>
                  </a:extLst>
                </a:gridCol>
                <a:gridCol w="625575">
                  <a:extLst>
                    <a:ext uri="{9D8B030D-6E8A-4147-A177-3AD203B41FA5}">
                      <a16:colId xmlns:a16="http://schemas.microsoft.com/office/drawing/2014/main" val="184393575"/>
                    </a:ext>
                  </a:extLst>
                </a:gridCol>
                <a:gridCol w="625575">
                  <a:extLst>
                    <a:ext uri="{9D8B030D-6E8A-4147-A177-3AD203B41FA5}">
                      <a16:colId xmlns:a16="http://schemas.microsoft.com/office/drawing/2014/main" val="2743670684"/>
                    </a:ext>
                  </a:extLst>
                </a:gridCol>
              </a:tblGrid>
              <a:tr h="152400">
                <a:tc gridSpan="3">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59767420"/>
                  </a:ext>
                </a:extLst>
              </a:tr>
              <a:tr h="152400">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3681757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46949340"/>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b"/>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b"/>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5312282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b"/>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5446802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40223083"/>
                  </a:ext>
                </a:extLst>
              </a:tr>
            </a:tbl>
          </a:graphicData>
        </a:graphic>
      </p:graphicFrame>
      <p:sp>
        <p:nvSpPr>
          <p:cNvPr id="13" name="TextBox 12">
            <a:extLst>
              <a:ext uri="{FF2B5EF4-FFF2-40B4-BE49-F238E27FC236}">
                <a16:creationId xmlns:a16="http://schemas.microsoft.com/office/drawing/2014/main" id="{2B1F97F2-F230-43CA-B2EA-9DF703F26F07}"/>
              </a:ext>
            </a:extLst>
          </p:cNvPr>
          <p:cNvSpPr txBox="1"/>
          <p:nvPr/>
        </p:nvSpPr>
        <p:spPr>
          <a:xfrm>
            <a:off x="601200" y="4378261"/>
            <a:ext cx="1118543" cy="138499"/>
          </a:xfrm>
          <a:prstGeom prst="rect">
            <a:avLst/>
          </a:prstGeom>
          <a:noFill/>
        </p:spPr>
        <p:txBody>
          <a:bodyPr wrap="square" lIns="0" tIns="0" rIns="0" bIns="0" rtlCol="0">
            <a:spAutoFit/>
          </a:bodyPr>
          <a:lstStyle/>
          <a:p>
            <a:pPr>
              <a:spcBef>
                <a:spcPts val="100"/>
              </a:spcBef>
            </a:pPr>
            <a:r>
              <a:rPr lang="en-US" altLang="ko-KR" sz="900" b="1" u="sng" dirty="0">
                <a:latin typeface="Arial" panose="020B0604020202020204" pitchFamily="34" charset="0"/>
                <a:ea typeface="+mj-ea"/>
                <a:cs typeface="Arial" panose="020B0604020202020204" pitchFamily="34" charset="0"/>
              </a:rPr>
              <a:t>&lt;</a:t>
            </a:r>
            <a:r>
              <a:rPr lang="ko-KR" altLang="en-US" sz="900" b="1" u="sng" dirty="0">
                <a:latin typeface="Arial" panose="020B0604020202020204" pitchFamily="34" charset="0"/>
                <a:ea typeface="+mj-ea"/>
                <a:cs typeface="Arial" panose="020B0604020202020204" pitchFamily="34" charset="0"/>
              </a:rPr>
              <a:t>연도별 추가 취득</a:t>
            </a:r>
            <a:r>
              <a:rPr lang="en-US" altLang="ko-KR" sz="900" b="1" u="sng" dirty="0">
                <a:latin typeface="Arial" panose="020B0604020202020204" pitchFamily="34" charset="0"/>
                <a:ea typeface="+mj-ea"/>
                <a:cs typeface="Arial" panose="020B0604020202020204" pitchFamily="34" charset="0"/>
              </a:rPr>
              <a:t>&gt;</a:t>
            </a:r>
          </a:p>
        </p:txBody>
      </p:sp>
      <p:graphicFrame>
        <p:nvGraphicFramePr>
          <p:cNvPr id="15" name="표 14">
            <a:extLst>
              <a:ext uri="{FF2B5EF4-FFF2-40B4-BE49-F238E27FC236}">
                <a16:creationId xmlns:a16="http://schemas.microsoft.com/office/drawing/2014/main" id="{677D8AC2-2C88-46E8-A5B8-B2B3FC71339C}"/>
              </a:ext>
            </a:extLst>
          </p:cNvPr>
          <p:cNvGraphicFramePr>
            <a:graphicFrameLocks noGrp="1"/>
          </p:cNvGraphicFramePr>
          <p:nvPr/>
        </p:nvGraphicFramePr>
        <p:xfrm>
          <a:off x="574038" y="4560006"/>
          <a:ext cx="3866399" cy="960120"/>
        </p:xfrm>
        <a:graphic>
          <a:graphicData uri="http://schemas.openxmlformats.org/drawingml/2006/table">
            <a:tbl>
              <a:tblPr/>
              <a:tblGrid>
                <a:gridCol w="97850">
                  <a:extLst>
                    <a:ext uri="{9D8B030D-6E8A-4147-A177-3AD203B41FA5}">
                      <a16:colId xmlns:a16="http://schemas.microsoft.com/office/drawing/2014/main" val="1543807758"/>
                    </a:ext>
                  </a:extLst>
                </a:gridCol>
                <a:gridCol w="1880658">
                  <a:extLst>
                    <a:ext uri="{9D8B030D-6E8A-4147-A177-3AD203B41FA5}">
                      <a16:colId xmlns:a16="http://schemas.microsoft.com/office/drawing/2014/main" val="2477613654"/>
                    </a:ext>
                  </a:extLst>
                </a:gridCol>
                <a:gridCol w="629297">
                  <a:extLst>
                    <a:ext uri="{9D8B030D-6E8A-4147-A177-3AD203B41FA5}">
                      <a16:colId xmlns:a16="http://schemas.microsoft.com/office/drawing/2014/main" val="1335699610"/>
                    </a:ext>
                  </a:extLst>
                </a:gridCol>
                <a:gridCol w="629297">
                  <a:extLst>
                    <a:ext uri="{9D8B030D-6E8A-4147-A177-3AD203B41FA5}">
                      <a16:colId xmlns:a16="http://schemas.microsoft.com/office/drawing/2014/main" val="2382636763"/>
                    </a:ext>
                  </a:extLst>
                </a:gridCol>
                <a:gridCol w="629297">
                  <a:extLst>
                    <a:ext uri="{9D8B030D-6E8A-4147-A177-3AD203B41FA5}">
                      <a16:colId xmlns:a16="http://schemas.microsoft.com/office/drawing/2014/main" val="836347156"/>
                    </a:ext>
                  </a:extLst>
                </a:gridCol>
              </a:tblGrid>
              <a:tr h="0">
                <a:tc gridSpan="2">
                  <a:txBody>
                    <a:bodyPr/>
                    <a:lstStyle/>
                    <a:p>
                      <a:pPr algn="l" rtl="0" fontAlgn="ct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맑은 고딕" panose="020B0503020000020004" pitchFamily="50" charset="-127"/>
                          <a:ea typeface="맑은 고딕" panose="020B0503020000020004" pitchFamily="50" charset="-127"/>
                        </a:rPr>
                        <a:t>FY19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맑은 고딕" panose="020B0503020000020004" pitchFamily="50" charset="-127"/>
                          <a:ea typeface="맑은 고딕" panose="020B0503020000020004" pitchFamily="50" charset="-127"/>
                        </a:rPr>
                        <a:t>FY21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910777272"/>
                  </a:ext>
                </a:extLst>
              </a:tr>
              <a:tr h="0">
                <a:tc gridSpan="2">
                  <a:txBody>
                    <a:bodyPr/>
                    <a:lstStyle/>
                    <a:p>
                      <a:pPr algn="l" fontAlgn="b"/>
                      <a:r>
                        <a:rPr lang="en-US" sz="900" b="1" i="0" u="none" strike="noStrike">
                          <a:solidFill>
                            <a:srgbClr val="000000"/>
                          </a:solidFill>
                          <a:effectLst/>
                          <a:latin typeface="맑은 고딕" panose="020B0503020000020004" pitchFamily="50" charset="-127"/>
                          <a:ea typeface="맑은 고딕" panose="020B0503020000020004" pitchFamily="50" charset="-127"/>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1,684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274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1,657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21618394"/>
                  </a:ext>
                </a:extLst>
              </a:tr>
              <a:tr h="0">
                <a:tc>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92509536"/>
                  </a:ext>
                </a:extLst>
              </a:tr>
              <a:tr h="0">
                <a:tc>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1,245</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82</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935</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85914424"/>
                  </a:ext>
                </a:extLst>
              </a:tr>
              <a:tr h="0">
                <a:tc>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차량운반구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53872634"/>
                  </a:ext>
                </a:extLst>
              </a:tr>
              <a:tr h="0">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286</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150</a:t>
                      </a:r>
                    </a:p>
                  </a:txBody>
                  <a:tcPr marL="36000" marR="36000" marT="0" marB="0" anchor="ctr">
                    <a:lnL>
                      <a:noFill/>
                    </a:lnL>
                    <a:lnR>
                      <a:noFill/>
                    </a:lnR>
                    <a:lnT>
                      <a:noFill/>
                    </a:lnT>
                    <a:lnB>
                      <a:noFill/>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63872354"/>
                  </a:ext>
                </a:extLst>
              </a:tr>
              <a:tr h="0">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8289739"/>
                  </a:ext>
                </a:extLst>
              </a:tr>
            </a:tbl>
          </a:graphicData>
        </a:graphic>
      </p:graphicFrame>
      <p:sp>
        <p:nvSpPr>
          <p:cNvPr id="16" name="TextBox 15">
            <a:extLst>
              <a:ext uri="{FF2B5EF4-FFF2-40B4-BE49-F238E27FC236}">
                <a16:creationId xmlns:a16="http://schemas.microsoft.com/office/drawing/2014/main" id="{5C1EC36D-19CC-49EE-89F8-D8AA842986CF}"/>
              </a:ext>
            </a:extLst>
          </p:cNvPr>
          <p:cNvSpPr txBox="1"/>
          <p:nvPr/>
        </p:nvSpPr>
        <p:spPr>
          <a:xfrm>
            <a:off x="601200" y="5562892"/>
            <a:ext cx="4053312" cy="382156"/>
          </a:xfrm>
          <a:prstGeom prst="rect">
            <a:avLst/>
          </a:prstGeom>
          <a:noFill/>
        </p:spPr>
        <p:txBody>
          <a:bodyPr wrap="square" lIns="0" tIns="0" rIns="0" bIns="0" rtlCol="0">
            <a:spAutoFit/>
          </a:bodyPr>
          <a:lstStyle/>
          <a:p>
            <a:pPr>
              <a:spcBef>
                <a:spcPts val="100"/>
              </a:spcBef>
            </a:pPr>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소방방재설비 </a:t>
            </a:r>
            <a:r>
              <a:rPr lang="ko-KR" altLang="en-US" sz="800" dirty="0" err="1">
                <a:latin typeface="Arial" panose="020B0604020202020204" pitchFamily="34" charset="0"/>
                <a:ea typeface="+mj-ea"/>
                <a:cs typeface="Arial" panose="020B0604020202020204" pitchFamily="34" charset="0"/>
              </a:rPr>
              <a:t>취득액</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3.7</a:t>
            </a:r>
            <a:r>
              <a:rPr lang="ko-KR" altLang="en-US" sz="800" dirty="0">
                <a:latin typeface="Arial" panose="020B0604020202020204" pitchFamily="34" charset="0"/>
                <a:ea typeface="+mj-ea"/>
                <a:cs typeface="Arial" panose="020B0604020202020204" pitchFamily="34" charset="0"/>
              </a:rPr>
              <a:t>억원</a:t>
            </a:r>
            <a:r>
              <a:rPr lang="en-US" altLang="ko-KR" sz="800" dirty="0">
                <a:latin typeface="Arial" panose="020B0604020202020204" pitchFamily="34" charset="0"/>
                <a:ea typeface="+mj-ea"/>
                <a:cs typeface="Arial" panose="020B0604020202020204" pitchFamily="34" charset="0"/>
              </a:rPr>
              <a:t>, </a:t>
            </a:r>
            <a:r>
              <a:rPr lang="ko-KR" altLang="en-US" sz="800" dirty="0" err="1">
                <a:latin typeface="Arial" panose="020B0604020202020204" pitchFamily="34" charset="0"/>
                <a:ea typeface="+mj-ea"/>
                <a:cs typeface="Arial" panose="020B0604020202020204" pitchFamily="34" charset="0"/>
              </a:rPr>
              <a:t>통합슬리터</a:t>
            </a:r>
            <a:r>
              <a:rPr lang="ko-KR" altLang="en-US" sz="800" dirty="0">
                <a:latin typeface="Arial" panose="020B0604020202020204" pitchFamily="34" charset="0"/>
                <a:ea typeface="+mj-ea"/>
                <a:cs typeface="Arial" panose="020B0604020202020204" pitchFamily="34" charset="0"/>
              </a:rPr>
              <a:t> 개조 </a:t>
            </a:r>
            <a:r>
              <a:rPr lang="en-US" altLang="ko-KR" sz="800" dirty="0">
                <a:latin typeface="Arial" panose="020B0604020202020204" pitchFamily="34" charset="0"/>
                <a:ea typeface="+mj-ea"/>
                <a:cs typeface="Arial" panose="020B0604020202020204" pitchFamily="34" charset="0"/>
              </a:rPr>
              <a:t>1.9</a:t>
            </a:r>
            <a:r>
              <a:rPr lang="ko-KR" altLang="en-US" sz="800" dirty="0">
                <a:latin typeface="Arial" panose="020B0604020202020204" pitchFamily="34" charset="0"/>
                <a:ea typeface="+mj-ea"/>
                <a:cs typeface="Arial" panose="020B0604020202020204" pitchFamily="34" charset="0"/>
              </a:rPr>
              <a:t>억원</a:t>
            </a:r>
            <a:r>
              <a:rPr lang="en-US" altLang="ko-KR" sz="800" dirty="0">
                <a:latin typeface="Arial" panose="020B0604020202020204" pitchFamily="34" charset="0"/>
                <a:ea typeface="+mj-ea"/>
                <a:cs typeface="Arial" panose="020B0604020202020204" pitchFamily="34" charset="0"/>
              </a:rPr>
              <a:t>, FCCL 2</a:t>
            </a:r>
            <a:r>
              <a:rPr lang="ko-KR" altLang="en-US" sz="800" dirty="0">
                <a:latin typeface="Arial" panose="020B0604020202020204" pitchFamily="34" charset="0"/>
                <a:ea typeface="+mj-ea"/>
                <a:cs typeface="Arial" panose="020B0604020202020204" pitchFamily="34" charset="0"/>
              </a:rPr>
              <a:t>공장 </a:t>
            </a:r>
            <a:r>
              <a:rPr lang="ko-KR" altLang="en-US" sz="800" dirty="0" err="1">
                <a:latin typeface="Arial" panose="020B0604020202020204" pitchFamily="34" charset="0"/>
                <a:ea typeface="+mj-ea"/>
                <a:cs typeface="Arial" panose="020B0604020202020204" pitchFamily="34" charset="0"/>
              </a:rPr>
              <a:t>중합실</a:t>
            </a:r>
            <a:r>
              <a:rPr lang="ko-KR" altLang="en-US" sz="800" dirty="0">
                <a:latin typeface="Arial" panose="020B0604020202020204" pitchFamily="34" charset="0"/>
                <a:ea typeface="+mj-ea"/>
                <a:cs typeface="Arial" panose="020B0604020202020204" pitchFamily="34" charset="0"/>
              </a:rPr>
              <a:t> 개조개선 </a:t>
            </a:r>
            <a:r>
              <a:rPr lang="en-US" altLang="ko-KR" sz="800" dirty="0">
                <a:latin typeface="Arial" panose="020B0604020202020204" pitchFamily="34" charset="0"/>
                <a:ea typeface="+mj-ea"/>
                <a:cs typeface="Arial" panose="020B0604020202020204" pitchFamily="34" charset="0"/>
              </a:rPr>
              <a:t>5.6</a:t>
            </a:r>
            <a:r>
              <a:rPr lang="ko-KR" altLang="en-US" sz="800" dirty="0">
                <a:latin typeface="Arial" panose="020B0604020202020204" pitchFamily="34" charset="0"/>
                <a:ea typeface="+mj-ea"/>
                <a:cs typeface="Arial" panose="020B0604020202020204" pitchFamily="34" charset="0"/>
              </a:rPr>
              <a:t>억원 등으로 구성됨</a:t>
            </a:r>
            <a:endParaRPr lang="en-US" altLang="ko-KR" sz="800" dirty="0">
              <a:latin typeface="Arial" panose="020B0604020202020204" pitchFamily="34" charset="0"/>
              <a:ea typeface="+mj-ea"/>
              <a:cs typeface="Arial" panose="020B0604020202020204" pitchFamily="34" charset="0"/>
            </a:endParaRPr>
          </a:p>
          <a:p>
            <a:pPr>
              <a:spcBef>
                <a:spcPts val="100"/>
              </a:spcBef>
            </a:pPr>
            <a:r>
              <a:rPr lang="en-US" altLang="ko-KR" sz="800" dirty="0">
                <a:latin typeface="Arial" panose="020B0604020202020204" pitchFamily="34" charset="0"/>
                <a:ea typeface="+mj-ea"/>
                <a:cs typeface="Arial" panose="020B0604020202020204" pitchFamily="34" charset="0"/>
              </a:rPr>
              <a:t>Note 2: Laminator main roll 7.5</a:t>
            </a:r>
            <a:r>
              <a:rPr lang="ko-KR" altLang="en-US" sz="800" dirty="0">
                <a:latin typeface="Arial" panose="020B0604020202020204" pitchFamily="34" charset="0"/>
                <a:ea typeface="+mj-ea"/>
                <a:cs typeface="Arial" panose="020B0604020202020204" pitchFamily="34" charset="0"/>
              </a:rPr>
              <a:t>억원</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경화기 코로나 장비 </a:t>
            </a:r>
            <a:r>
              <a:rPr lang="en-US" altLang="ko-KR" sz="800" dirty="0">
                <a:latin typeface="Arial" panose="020B0604020202020204" pitchFamily="34" charset="0"/>
                <a:ea typeface="+mj-ea"/>
                <a:cs typeface="Arial" panose="020B0604020202020204" pitchFamily="34" charset="0"/>
              </a:rPr>
              <a:t>1.1</a:t>
            </a:r>
            <a:r>
              <a:rPr lang="ko-KR" altLang="en-US" sz="800" dirty="0">
                <a:latin typeface="Arial" panose="020B0604020202020204" pitchFamily="34" charset="0"/>
                <a:ea typeface="+mj-ea"/>
                <a:cs typeface="Arial" panose="020B0604020202020204" pitchFamily="34" charset="0"/>
              </a:rPr>
              <a:t>억원 등으로 구성됨</a:t>
            </a:r>
          </a:p>
        </p:txBody>
      </p:sp>
      <p:sp>
        <p:nvSpPr>
          <p:cNvPr id="17" name="직사각형 119">
            <a:extLst>
              <a:ext uri="{FF2B5EF4-FFF2-40B4-BE49-F238E27FC236}">
                <a16:creationId xmlns:a16="http://schemas.microsoft.com/office/drawing/2014/main" id="{CF03AA5C-0190-4AAF-BC28-AFD2E723DFBA}"/>
              </a:ext>
            </a:extLst>
          </p:cNvPr>
          <p:cNvSpPr/>
          <p:nvPr/>
        </p:nvSpPr>
        <p:spPr bwMode="auto">
          <a:xfrm>
            <a:off x="2241734" y="437826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20" name="직사각형 119">
            <a:extLst>
              <a:ext uri="{FF2B5EF4-FFF2-40B4-BE49-F238E27FC236}">
                <a16:creationId xmlns:a16="http://schemas.microsoft.com/office/drawing/2014/main" id="{833BF5C8-F1D5-4713-B5D2-21DF1607337A}"/>
              </a:ext>
            </a:extLst>
          </p:cNvPr>
          <p:cNvSpPr/>
          <p:nvPr/>
        </p:nvSpPr>
        <p:spPr bwMode="auto">
          <a:xfrm>
            <a:off x="2241734" y="132977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699159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623D5807-0BAD-41E5-AA53-8CEAE0FDC428}"/>
              </a:ext>
            </a:extLst>
          </p:cNvPr>
          <p:cNvSpPr/>
          <p:nvPr/>
        </p:nvSpPr>
        <p:spPr>
          <a:xfrm>
            <a:off x="7575259" y="4823671"/>
            <a:ext cx="335560" cy="1080000"/>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4" name="직사각형 23">
            <a:extLst>
              <a:ext uri="{FF2B5EF4-FFF2-40B4-BE49-F238E27FC236}">
                <a16:creationId xmlns:a16="http://schemas.microsoft.com/office/drawing/2014/main" id="{7FEA93C7-92F6-4BBB-B4F1-AA6BA07EFC08}"/>
              </a:ext>
            </a:extLst>
          </p:cNvPr>
          <p:cNvSpPr/>
          <p:nvPr/>
        </p:nvSpPr>
        <p:spPr>
          <a:xfrm>
            <a:off x="9128631" y="4823671"/>
            <a:ext cx="335560" cy="1080000"/>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6" name="직사각형 25">
            <a:extLst>
              <a:ext uri="{FF2B5EF4-FFF2-40B4-BE49-F238E27FC236}">
                <a16:creationId xmlns:a16="http://schemas.microsoft.com/office/drawing/2014/main" id="{9EAC7B48-7381-4652-9935-14F01279ADEE}"/>
              </a:ext>
            </a:extLst>
          </p:cNvPr>
          <p:cNvSpPr/>
          <p:nvPr/>
        </p:nvSpPr>
        <p:spPr>
          <a:xfrm>
            <a:off x="8655555" y="4823671"/>
            <a:ext cx="180000" cy="1080000"/>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7" name="직사각형 26">
            <a:extLst>
              <a:ext uri="{FF2B5EF4-FFF2-40B4-BE49-F238E27FC236}">
                <a16:creationId xmlns:a16="http://schemas.microsoft.com/office/drawing/2014/main" id="{C15509BE-9E4B-437F-B453-B77F773DD023}"/>
              </a:ext>
            </a:extLst>
          </p:cNvPr>
          <p:cNvSpPr/>
          <p:nvPr/>
        </p:nvSpPr>
        <p:spPr>
          <a:xfrm>
            <a:off x="9138478" y="4823671"/>
            <a:ext cx="335560" cy="1080000"/>
          </a:xfrm>
          <a:prstGeom prst="rect">
            <a:avLst/>
          </a:prstGeom>
          <a:solidFill>
            <a:srgbClr val="0091D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8" name="직사각형 27">
            <a:extLst>
              <a:ext uri="{FF2B5EF4-FFF2-40B4-BE49-F238E27FC236}">
                <a16:creationId xmlns:a16="http://schemas.microsoft.com/office/drawing/2014/main" id="{8E38ECAF-02CB-4DA2-9923-EC94A0172838}"/>
              </a:ext>
            </a:extLst>
          </p:cNvPr>
          <p:cNvSpPr/>
          <p:nvPr/>
        </p:nvSpPr>
        <p:spPr>
          <a:xfrm>
            <a:off x="8190235" y="4823671"/>
            <a:ext cx="360000" cy="1080000"/>
          </a:xfrm>
          <a:prstGeom prst="rect">
            <a:avLst/>
          </a:prstGeom>
          <a:solidFill>
            <a:srgbClr val="470A6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29" name="직사각형 28">
            <a:extLst>
              <a:ext uri="{FF2B5EF4-FFF2-40B4-BE49-F238E27FC236}">
                <a16:creationId xmlns:a16="http://schemas.microsoft.com/office/drawing/2014/main" id="{6F02A980-5C13-4B78-9884-5FB7EDE7AF25}"/>
              </a:ext>
            </a:extLst>
          </p:cNvPr>
          <p:cNvSpPr/>
          <p:nvPr/>
        </p:nvSpPr>
        <p:spPr>
          <a:xfrm>
            <a:off x="8936776" y="4823671"/>
            <a:ext cx="537262" cy="1080000"/>
          </a:xfrm>
          <a:prstGeom prst="rect">
            <a:avLst/>
          </a:prstGeom>
          <a:solidFill>
            <a:srgbClr val="470A6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cxnSp>
        <p:nvCxnSpPr>
          <p:cNvPr id="6" name="직선 연결선 5">
            <a:extLst>
              <a:ext uri="{FF2B5EF4-FFF2-40B4-BE49-F238E27FC236}">
                <a16:creationId xmlns:a16="http://schemas.microsoft.com/office/drawing/2014/main" id="{083DC713-96BF-4D5A-99E0-917A3F2B01E6}"/>
              </a:ext>
            </a:extLst>
          </p:cNvPr>
          <p:cNvCxnSpPr>
            <a:cxnSpLocks/>
          </p:cNvCxnSpPr>
          <p:nvPr/>
        </p:nvCxnSpPr>
        <p:spPr>
          <a:xfrm>
            <a:off x="436741" y="5381539"/>
            <a:ext cx="9072000"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DDDBDE77-6F53-41C7-ADB4-9F179C0A0B6F}"/>
              </a:ext>
            </a:extLst>
          </p:cNvPr>
          <p:cNvCxnSpPr>
            <a:cxnSpLocks/>
          </p:cNvCxnSpPr>
          <p:nvPr/>
        </p:nvCxnSpPr>
        <p:spPr>
          <a:xfrm>
            <a:off x="436741" y="5054369"/>
            <a:ext cx="9072000" cy="0"/>
          </a:xfrm>
          <a:prstGeom prst="line">
            <a:avLst/>
          </a:prstGeom>
          <a:ln w="12700">
            <a:solidFill>
              <a:srgbClr val="0091DA"/>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778EE0EC-C0F2-45CE-AAD6-60064F14AFC5}"/>
              </a:ext>
            </a:extLst>
          </p:cNvPr>
          <p:cNvCxnSpPr>
            <a:cxnSpLocks/>
          </p:cNvCxnSpPr>
          <p:nvPr/>
        </p:nvCxnSpPr>
        <p:spPr>
          <a:xfrm>
            <a:off x="436741" y="4962090"/>
            <a:ext cx="9072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(1/3)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추가 증설이 없어 </a:t>
            </a:r>
            <a:r>
              <a:rPr lang="en-US" altLang="ko-KR" sz="1000" b="1" dirty="0">
                <a:solidFill>
                  <a:srgbClr val="002997"/>
                </a:solidFill>
                <a:latin typeface="Arial" panose="020B0604020202020204" pitchFamily="34" charset="0"/>
                <a:ea typeface="+mj-ea"/>
                <a:cs typeface="Arial" panose="020B0604020202020204" pitchFamily="34" charset="0"/>
              </a:rPr>
              <a:t>Capacity</a:t>
            </a:r>
            <a:r>
              <a:rPr lang="ko-KR" altLang="en-US" sz="1000" b="1" dirty="0">
                <a:solidFill>
                  <a:srgbClr val="002997"/>
                </a:solidFill>
                <a:latin typeface="Arial" panose="020B0604020202020204" pitchFamily="34" charset="0"/>
                <a:ea typeface="+mj-ea"/>
                <a:cs typeface="Arial" panose="020B0604020202020204" pitchFamily="34" charset="0"/>
              </a:rPr>
              <a:t>가 고정된 상황에서</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회사의 생산량이 매년 증가함에 따라</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매년 가동률 또한 상승하여 </a:t>
            </a:r>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특정 월의 가동률은 한계가동률 수준을 넘은 것으로 분석됨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13" name="차트 12">
            <a:extLst>
              <a:ext uri="{FF2B5EF4-FFF2-40B4-BE49-F238E27FC236}">
                <a16:creationId xmlns:a16="http://schemas.microsoft.com/office/drawing/2014/main" id="{DA22286C-A83D-4B39-9E7F-D837B8EF1270}"/>
              </a:ext>
            </a:extLst>
          </p:cNvPr>
          <p:cNvGraphicFramePr>
            <a:graphicFrameLocks/>
          </p:cNvGraphicFramePr>
          <p:nvPr/>
        </p:nvGraphicFramePr>
        <p:xfrm>
          <a:off x="397868" y="4680212"/>
          <a:ext cx="9331963" cy="1740326"/>
        </p:xfrm>
        <a:graphic>
          <a:graphicData uri="http://schemas.openxmlformats.org/drawingml/2006/chart">
            <c:chart xmlns:c="http://schemas.openxmlformats.org/drawingml/2006/chart" xmlns:r="http://schemas.openxmlformats.org/officeDocument/2006/relationships" r:id="rId3"/>
          </a:graphicData>
        </a:graphic>
      </p:graphicFrame>
      <p:sp>
        <p:nvSpPr>
          <p:cNvPr id="2" name="직사각형 1">
            <a:extLst>
              <a:ext uri="{FF2B5EF4-FFF2-40B4-BE49-F238E27FC236}">
                <a16:creationId xmlns:a16="http://schemas.microsoft.com/office/drawing/2014/main" id="{BE29D21D-EA52-4A8D-81F1-03BD203509AF}"/>
              </a:ext>
            </a:extLst>
          </p:cNvPr>
          <p:cNvSpPr/>
          <p:nvPr/>
        </p:nvSpPr>
        <p:spPr>
          <a:xfrm>
            <a:off x="327684" y="4823671"/>
            <a:ext cx="335560" cy="1115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9" name="TextBox 8">
            <a:extLst>
              <a:ext uri="{FF2B5EF4-FFF2-40B4-BE49-F238E27FC236}">
                <a16:creationId xmlns:a16="http://schemas.microsoft.com/office/drawing/2014/main" id="{ABB3B301-AD73-48B5-9264-36A8223F7F4B}"/>
              </a:ext>
            </a:extLst>
          </p:cNvPr>
          <p:cNvSpPr txBox="1"/>
          <p:nvPr/>
        </p:nvSpPr>
        <p:spPr>
          <a:xfrm>
            <a:off x="446490" y="4849174"/>
            <a:ext cx="573875" cy="107722"/>
          </a:xfrm>
          <a:prstGeom prst="rect">
            <a:avLst/>
          </a:prstGeom>
          <a:noFill/>
        </p:spPr>
        <p:txBody>
          <a:bodyPr wrap="none" lIns="0" tIns="0" rIns="0" bIns="0" rtlCol="0">
            <a:spAutoFit/>
          </a:bodyPr>
          <a:lstStyle/>
          <a:p>
            <a:pPr>
              <a:spcAft>
                <a:spcPts val="600"/>
              </a:spcAft>
            </a:pPr>
            <a:r>
              <a:rPr lang="ko-KR" altLang="en-US" sz="700" dirty="0">
                <a:solidFill>
                  <a:srgbClr val="6D2077"/>
                </a:solidFill>
                <a:latin typeface="Arial" panose="020B0604020202020204" pitchFamily="34" charset="0"/>
                <a:ea typeface="+mj-ea"/>
                <a:cs typeface="Arial" panose="020B0604020202020204" pitchFamily="34" charset="0"/>
              </a:rPr>
              <a:t>한계</a:t>
            </a:r>
            <a:r>
              <a:rPr lang="en-US" altLang="ko-KR" sz="700" dirty="0">
                <a:solidFill>
                  <a:srgbClr val="6D2077"/>
                </a:solidFill>
                <a:latin typeface="Arial" panose="020B0604020202020204" pitchFamily="34" charset="0"/>
                <a:ea typeface="+mj-ea"/>
                <a:cs typeface="Arial" panose="020B0604020202020204" pitchFamily="34" charset="0"/>
              </a:rPr>
              <a:t>Util (</a:t>
            </a:r>
            <a:r>
              <a:rPr lang="ko-KR" altLang="en-US" sz="700" dirty="0">
                <a:solidFill>
                  <a:srgbClr val="6D2077"/>
                </a:solidFill>
                <a:latin typeface="Arial" panose="020B0604020202020204" pitchFamily="34" charset="0"/>
                <a:ea typeface="+mj-ea"/>
                <a:cs typeface="Arial" panose="020B0604020202020204" pitchFamily="34" charset="0"/>
              </a:rPr>
              <a:t>경화</a:t>
            </a:r>
            <a:r>
              <a:rPr lang="en-US" altLang="ko-KR" sz="700" dirty="0">
                <a:solidFill>
                  <a:srgbClr val="6D2077"/>
                </a:solidFill>
                <a:latin typeface="Arial" panose="020B0604020202020204" pitchFamily="34" charset="0"/>
                <a:ea typeface="+mj-ea"/>
                <a:cs typeface="Arial" panose="020B0604020202020204" pitchFamily="34" charset="0"/>
              </a:rPr>
              <a:t>)</a:t>
            </a:r>
            <a:endParaRPr lang="ko-KR" altLang="en-US" sz="700" dirty="0" err="1">
              <a:solidFill>
                <a:srgbClr val="6D2077"/>
              </a:solidFill>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0943A539-3B07-41E0-BBC8-63F32FAD81EE}"/>
              </a:ext>
            </a:extLst>
          </p:cNvPr>
          <p:cNvSpPr txBox="1"/>
          <p:nvPr/>
        </p:nvSpPr>
        <p:spPr>
          <a:xfrm>
            <a:off x="446490" y="5072961"/>
            <a:ext cx="573875" cy="107722"/>
          </a:xfrm>
          <a:prstGeom prst="rect">
            <a:avLst/>
          </a:prstGeom>
          <a:noFill/>
        </p:spPr>
        <p:txBody>
          <a:bodyPr wrap="none" lIns="0" tIns="0" rIns="0" bIns="0" rtlCol="0">
            <a:spAutoFit/>
          </a:bodyPr>
          <a:lstStyle/>
          <a:p>
            <a:pPr>
              <a:spcAft>
                <a:spcPts val="600"/>
              </a:spcAft>
            </a:pPr>
            <a:r>
              <a:rPr lang="ko-KR" altLang="en-US" sz="700" dirty="0">
                <a:solidFill>
                  <a:srgbClr val="0091DA"/>
                </a:solidFill>
                <a:latin typeface="Arial" panose="020B0604020202020204" pitchFamily="34" charset="0"/>
                <a:ea typeface="+mj-ea"/>
                <a:cs typeface="Arial" panose="020B0604020202020204" pitchFamily="34" charset="0"/>
              </a:rPr>
              <a:t>한계</a:t>
            </a:r>
            <a:r>
              <a:rPr lang="en-US" altLang="ko-KR" sz="700" dirty="0">
                <a:solidFill>
                  <a:srgbClr val="0091DA"/>
                </a:solidFill>
                <a:latin typeface="Arial" panose="020B0604020202020204" pitchFamily="34" charset="0"/>
                <a:ea typeface="+mj-ea"/>
                <a:cs typeface="Arial" panose="020B0604020202020204" pitchFamily="34" charset="0"/>
              </a:rPr>
              <a:t>Util (</a:t>
            </a:r>
            <a:r>
              <a:rPr lang="ko-KR" altLang="en-US" sz="700" dirty="0">
                <a:solidFill>
                  <a:srgbClr val="0091DA"/>
                </a:solidFill>
                <a:latin typeface="Arial" panose="020B0604020202020204" pitchFamily="34" charset="0"/>
                <a:ea typeface="+mj-ea"/>
                <a:cs typeface="Arial" panose="020B0604020202020204" pitchFamily="34" charset="0"/>
              </a:rPr>
              <a:t>코팅</a:t>
            </a:r>
            <a:r>
              <a:rPr lang="en-US" altLang="ko-KR" sz="700" dirty="0">
                <a:solidFill>
                  <a:srgbClr val="0091DA"/>
                </a:solidFill>
                <a:latin typeface="Arial" panose="020B0604020202020204" pitchFamily="34" charset="0"/>
                <a:ea typeface="+mj-ea"/>
                <a:cs typeface="Arial" panose="020B0604020202020204" pitchFamily="34" charset="0"/>
              </a:rPr>
              <a:t>)</a:t>
            </a:r>
            <a:endParaRPr lang="ko-KR" altLang="en-US" sz="700" dirty="0" err="1">
              <a:solidFill>
                <a:srgbClr val="0091DA"/>
              </a:solidFill>
              <a:latin typeface="Arial" panose="020B0604020202020204" pitchFamily="34" charset="0"/>
              <a:ea typeface="+mj-ea"/>
              <a:cs typeface="Arial" panose="020B0604020202020204" pitchFamily="34" charset="0"/>
            </a:endParaRPr>
          </a:p>
        </p:txBody>
      </p:sp>
      <p:sp>
        <p:nvSpPr>
          <p:cNvPr id="22" name="TextBox 21">
            <a:extLst>
              <a:ext uri="{FF2B5EF4-FFF2-40B4-BE49-F238E27FC236}">
                <a16:creationId xmlns:a16="http://schemas.microsoft.com/office/drawing/2014/main" id="{A7E273E4-F59C-48FD-B3B6-E5E67E608F63}"/>
              </a:ext>
            </a:extLst>
          </p:cNvPr>
          <p:cNvSpPr txBox="1"/>
          <p:nvPr/>
        </p:nvSpPr>
        <p:spPr>
          <a:xfrm>
            <a:off x="446490" y="5271666"/>
            <a:ext cx="573875" cy="107722"/>
          </a:xfrm>
          <a:prstGeom prst="rect">
            <a:avLst/>
          </a:prstGeom>
          <a:noFill/>
        </p:spPr>
        <p:txBody>
          <a:bodyPr wrap="none" lIns="0" tIns="0" rIns="0" bIns="0" rtlCol="0">
            <a:spAutoFit/>
          </a:bodyPr>
          <a:lstStyle/>
          <a:p>
            <a:pPr>
              <a:spcAft>
                <a:spcPts val="600"/>
              </a:spcAft>
            </a:pPr>
            <a:r>
              <a:rPr lang="ko-KR" altLang="en-US" sz="700" dirty="0">
                <a:solidFill>
                  <a:srgbClr val="00338D"/>
                </a:solidFill>
                <a:latin typeface="Arial" panose="020B0604020202020204" pitchFamily="34" charset="0"/>
                <a:ea typeface="+mj-ea"/>
                <a:cs typeface="Arial" panose="020B0604020202020204" pitchFamily="34" charset="0"/>
              </a:rPr>
              <a:t>한계</a:t>
            </a:r>
            <a:r>
              <a:rPr lang="en-US" altLang="ko-KR" sz="700" dirty="0">
                <a:solidFill>
                  <a:srgbClr val="00338D"/>
                </a:solidFill>
                <a:latin typeface="Arial" panose="020B0604020202020204" pitchFamily="34" charset="0"/>
                <a:ea typeface="+mj-ea"/>
                <a:cs typeface="Arial" panose="020B0604020202020204" pitchFamily="34" charset="0"/>
              </a:rPr>
              <a:t>Util (</a:t>
            </a:r>
            <a:r>
              <a:rPr lang="ko-KR" altLang="en-US" sz="700" dirty="0" err="1">
                <a:solidFill>
                  <a:srgbClr val="00338D"/>
                </a:solidFill>
                <a:latin typeface="Arial" panose="020B0604020202020204" pitchFamily="34" charset="0"/>
                <a:ea typeface="+mj-ea"/>
                <a:cs typeface="Arial" panose="020B0604020202020204" pitchFamily="34" charset="0"/>
              </a:rPr>
              <a:t>라미</a:t>
            </a:r>
            <a:r>
              <a:rPr lang="en-US" altLang="ko-KR" sz="700" dirty="0">
                <a:solidFill>
                  <a:srgbClr val="00338D"/>
                </a:solidFill>
                <a:latin typeface="Arial" panose="020B0604020202020204" pitchFamily="34" charset="0"/>
                <a:ea typeface="+mj-ea"/>
                <a:cs typeface="Arial" panose="020B0604020202020204" pitchFamily="34" charset="0"/>
              </a:rPr>
              <a:t>)</a:t>
            </a:r>
            <a:endParaRPr lang="ko-KR" altLang="en-US" sz="700" dirty="0" err="1">
              <a:solidFill>
                <a:srgbClr val="00338D"/>
              </a:solidFill>
              <a:latin typeface="Arial" panose="020B0604020202020204" pitchFamily="34" charset="0"/>
              <a:ea typeface="+mj-ea"/>
              <a:cs typeface="Arial" panose="020B0604020202020204" pitchFamily="34" charset="0"/>
            </a:endParaRPr>
          </a:p>
        </p:txBody>
      </p:sp>
      <p:sp>
        <p:nvSpPr>
          <p:cNvPr id="30" name="TextBox 29">
            <a:extLst>
              <a:ext uri="{FF2B5EF4-FFF2-40B4-BE49-F238E27FC236}">
                <a16:creationId xmlns:a16="http://schemas.microsoft.com/office/drawing/2014/main" id="{BA81C842-F2BE-4CFD-978E-D29ED843C542}"/>
              </a:ext>
            </a:extLst>
          </p:cNvPr>
          <p:cNvSpPr txBox="1"/>
          <p:nvPr/>
        </p:nvSpPr>
        <p:spPr>
          <a:xfrm>
            <a:off x="663244" y="5945636"/>
            <a:ext cx="371897" cy="107722"/>
          </a:xfrm>
          <a:prstGeom prst="rect">
            <a:avLst/>
          </a:prstGeom>
          <a:noFill/>
        </p:spPr>
        <p:txBody>
          <a:bodyPr wrap="none" lIns="0" tIns="0" rIns="0" bIns="0" rtlCol="0">
            <a:spAutoFit/>
          </a:bodyPr>
          <a:lstStyle/>
          <a:p>
            <a:pPr>
              <a:spcAft>
                <a:spcPts val="600"/>
              </a:spcAft>
            </a:pP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a:t>
            </a:r>
            <a:endParaRPr lang="ko-KR" altLang="en-US" sz="700" dirty="0" err="1">
              <a:latin typeface="Arial" panose="020B0604020202020204" pitchFamily="34" charset="0"/>
              <a:ea typeface="+mj-ea"/>
              <a:cs typeface="Arial" panose="020B0604020202020204" pitchFamily="34" charset="0"/>
            </a:endParaRPr>
          </a:p>
        </p:txBody>
      </p:sp>
      <p:sp>
        <p:nvSpPr>
          <p:cNvPr id="25" name="TextBox 24">
            <a:extLst>
              <a:ext uri="{FF2B5EF4-FFF2-40B4-BE49-F238E27FC236}">
                <a16:creationId xmlns:a16="http://schemas.microsoft.com/office/drawing/2014/main" id="{4B703F66-3B1F-45F3-80C0-4C4EFA2EAC04}"/>
              </a:ext>
            </a:extLst>
          </p:cNvPr>
          <p:cNvSpPr txBox="1"/>
          <p:nvPr/>
        </p:nvSpPr>
        <p:spPr>
          <a:xfrm>
            <a:off x="4824229" y="1412205"/>
            <a:ext cx="4488960" cy="2189909"/>
          </a:xfrm>
          <a:prstGeom prst="rect">
            <a:avLst/>
          </a:prstGeom>
          <a:noFill/>
          <a:ln>
            <a:noFill/>
          </a:ln>
        </p:spPr>
        <p:txBody>
          <a:bodyPr wrap="square" lIns="36000" tIns="108000" rIns="36000" bIns="36000" rtlCol="0">
            <a:noAutofit/>
          </a:bodyPr>
          <a:lstStyle/>
          <a:p>
            <a:pPr marL="180975" marR="0" lvl="0" indent="-180975"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tab pos="180975"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Utilization</a:t>
            </a: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 제시 자료에 따르면</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코팅</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경화</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err="1">
                <a:solidFill>
                  <a:srgbClr val="000000"/>
                </a:solidFill>
                <a:latin typeface="Arial" panose="020B0604020202020204" pitchFamily="34" charset="0"/>
                <a:ea typeface="맑은 고딕"/>
                <a:cs typeface="Arial" panose="020B0604020202020204" pitchFamily="34" charset="0"/>
              </a:rPr>
              <a:t>라미네이팅</a:t>
            </a:r>
            <a:r>
              <a:rPr lang="ko-KR" altLang="en-US" sz="800" dirty="0">
                <a:solidFill>
                  <a:srgbClr val="000000"/>
                </a:solidFill>
                <a:latin typeface="Arial" panose="020B0604020202020204" pitchFamily="34" charset="0"/>
                <a:ea typeface="맑은 고딕"/>
                <a:cs typeface="Arial" panose="020B0604020202020204" pitchFamily="34" charset="0"/>
              </a:rPr>
              <a:t> 공정의 한계가동률은 각각 </a:t>
            </a:r>
            <a:r>
              <a:rPr lang="en-US" altLang="ko-KR" sz="800" dirty="0">
                <a:solidFill>
                  <a:srgbClr val="000000"/>
                </a:solidFill>
                <a:latin typeface="Arial" panose="020B0604020202020204" pitchFamily="34" charset="0"/>
                <a:ea typeface="맑은 고딕"/>
                <a:cs typeface="Arial" panose="020B0604020202020204" pitchFamily="34" charset="0"/>
              </a:rPr>
              <a:t>80%, 87%, 50%</a:t>
            </a:r>
            <a:r>
              <a:rPr lang="ko-KR" altLang="en-US" sz="800" dirty="0">
                <a:solidFill>
                  <a:srgbClr val="000000"/>
                </a:solidFill>
                <a:latin typeface="Arial" panose="020B0604020202020204" pitchFamily="34" charset="0"/>
                <a:ea typeface="맑은 고딕"/>
                <a:cs typeface="Arial" panose="020B0604020202020204" pitchFamily="34" charset="0"/>
              </a:rPr>
              <a:t>에 해당하며</a:t>
            </a:r>
            <a:r>
              <a:rPr lang="en-US" altLang="ko-KR" sz="800" dirty="0">
                <a:solidFill>
                  <a:srgbClr val="000000"/>
                </a:solidFill>
                <a:latin typeface="Arial" panose="020B0604020202020204" pitchFamily="34" charset="0"/>
                <a:ea typeface="맑은 고딕"/>
                <a:cs typeface="Arial" panose="020B0604020202020204" pitchFamily="34" charset="0"/>
              </a:rPr>
              <a:t>, 2021</a:t>
            </a:r>
            <a:r>
              <a:rPr lang="ko-KR" altLang="en-US" sz="800" dirty="0">
                <a:solidFill>
                  <a:srgbClr val="000000"/>
                </a:solidFill>
                <a:latin typeface="Arial" panose="020B0604020202020204" pitchFamily="34" charset="0"/>
                <a:ea typeface="맑은 고딕"/>
                <a:cs typeface="Arial" panose="020B0604020202020204" pitchFamily="34" charset="0"/>
              </a:rPr>
              <a:t>년 특정 월의 가동률은 한계가동률 수준을 상회하는 것으로 보아 </a:t>
            </a:r>
            <a:r>
              <a:rPr lang="en-US" altLang="ko-KR" sz="800" dirty="0">
                <a:solidFill>
                  <a:srgbClr val="000000"/>
                </a:solidFill>
                <a:latin typeface="Arial" panose="020B0604020202020204" pitchFamily="34" charset="0"/>
                <a:ea typeface="맑은 고딕"/>
                <a:cs typeface="Arial" panose="020B0604020202020204" pitchFamily="34" charset="0"/>
              </a:rPr>
              <a:t>Max-capacity</a:t>
            </a:r>
            <a:r>
              <a:rPr lang="ko-KR" altLang="en-US" sz="800" dirty="0">
                <a:solidFill>
                  <a:srgbClr val="000000"/>
                </a:solidFill>
                <a:latin typeface="Arial" panose="020B0604020202020204" pitchFamily="34" charset="0"/>
                <a:ea typeface="맑은 고딕"/>
                <a:cs typeface="Arial" panose="020B0604020202020204" pitchFamily="34" charset="0"/>
              </a:rPr>
              <a:t>에 근접한 것으로 파악됨</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회사는 향후 </a:t>
            </a:r>
            <a:r>
              <a:rPr lang="ko-KR" altLang="en-US" sz="800" dirty="0" err="1">
                <a:solidFill>
                  <a:srgbClr val="000000"/>
                </a:solidFill>
                <a:latin typeface="Arial" panose="020B0604020202020204" pitchFamily="34" charset="0"/>
                <a:ea typeface="맑은 고딕"/>
                <a:cs typeface="Arial" panose="020B0604020202020204" pitchFamily="34" charset="0"/>
              </a:rPr>
              <a:t>증속</a:t>
            </a:r>
            <a:r>
              <a:rPr lang="ko-KR" altLang="en-US" sz="800" dirty="0">
                <a:solidFill>
                  <a:srgbClr val="000000"/>
                </a:solidFill>
                <a:latin typeface="Arial" panose="020B0604020202020204" pitchFamily="34" charset="0"/>
                <a:ea typeface="맑은 고딕"/>
                <a:cs typeface="Arial" panose="020B0604020202020204" pitchFamily="34" charset="0"/>
              </a:rPr>
              <a:t> 등의 사유로 한계가동률 상승의 여력이 있다고 보았으며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회사 제시 자료에 따르면</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상승한 한계가동률은 코팅</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경화</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err="1">
                <a:solidFill>
                  <a:srgbClr val="000000"/>
                </a:solidFill>
                <a:latin typeface="Arial" panose="020B0604020202020204" pitchFamily="34" charset="0"/>
                <a:ea typeface="맑은 고딕"/>
                <a:cs typeface="Arial" panose="020B0604020202020204" pitchFamily="34" charset="0"/>
              </a:rPr>
              <a:t>라미네이팅</a:t>
            </a:r>
            <a:r>
              <a:rPr lang="ko-KR" altLang="en-US" sz="800" dirty="0">
                <a:solidFill>
                  <a:srgbClr val="000000"/>
                </a:solidFill>
                <a:latin typeface="Arial" panose="020B0604020202020204" pitchFamily="34" charset="0"/>
                <a:ea typeface="맑은 고딕"/>
                <a:cs typeface="Arial" panose="020B0604020202020204" pitchFamily="34" charset="0"/>
              </a:rPr>
              <a:t> 공정 각각 </a:t>
            </a:r>
            <a:r>
              <a:rPr lang="en-US" altLang="ko-KR" sz="800" dirty="0">
                <a:solidFill>
                  <a:srgbClr val="000000"/>
                </a:solidFill>
                <a:latin typeface="Arial" panose="020B0604020202020204" pitchFamily="34" charset="0"/>
                <a:ea typeface="맑은 고딕"/>
                <a:cs typeface="Arial" panose="020B0604020202020204" pitchFamily="34" charset="0"/>
              </a:rPr>
              <a:t>85%, 90%, 55% </a:t>
            </a:r>
            <a:r>
              <a:rPr lang="ko-KR" altLang="en-US" sz="800" dirty="0">
                <a:solidFill>
                  <a:srgbClr val="000000"/>
                </a:solidFill>
                <a:latin typeface="Arial" panose="020B0604020202020204" pitchFamily="34" charset="0"/>
                <a:ea typeface="맑은 고딕"/>
                <a:cs typeface="Arial" panose="020B0604020202020204" pitchFamily="34" charset="0"/>
              </a:rPr>
              <a:t>수준임</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월별 공정별 가동률과 한계가동률을 비교한 결과</a:t>
            </a:r>
            <a:r>
              <a:rPr lang="en-US" altLang="ko-KR" sz="800" dirty="0">
                <a:solidFill>
                  <a:srgbClr val="000000"/>
                </a:solidFill>
                <a:latin typeface="Arial" panose="020B0604020202020204" pitchFamily="34" charset="0"/>
                <a:ea typeface="맑은 고딕"/>
                <a:cs typeface="Arial" panose="020B0604020202020204" pitchFamily="34" charset="0"/>
              </a:rPr>
              <a:t>, 2021</a:t>
            </a:r>
            <a:r>
              <a:rPr lang="ko-KR" altLang="en-US" sz="800" dirty="0">
                <a:solidFill>
                  <a:srgbClr val="000000"/>
                </a:solidFill>
                <a:latin typeface="Arial" panose="020B0604020202020204" pitchFamily="34" charset="0"/>
                <a:ea typeface="맑은 고딕"/>
                <a:cs typeface="Arial" panose="020B0604020202020204" pitchFamily="34" charset="0"/>
              </a:rPr>
              <a:t>년 </a:t>
            </a:r>
            <a:r>
              <a:rPr lang="en-US" altLang="ko-KR" sz="800" dirty="0">
                <a:solidFill>
                  <a:srgbClr val="000000"/>
                </a:solidFill>
                <a:latin typeface="Arial" panose="020B0604020202020204" pitchFamily="34" charset="0"/>
                <a:ea typeface="맑은 고딕"/>
                <a:cs typeface="Arial" panose="020B0604020202020204" pitchFamily="34" charset="0"/>
              </a:rPr>
              <a:t>11</a:t>
            </a:r>
            <a:r>
              <a:rPr lang="ko-KR" altLang="en-US" sz="800" dirty="0">
                <a:solidFill>
                  <a:srgbClr val="000000"/>
                </a:solidFill>
                <a:latin typeface="Arial" panose="020B0604020202020204" pitchFamily="34" charset="0"/>
                <a:ea typeface="맑은 고딕"/>
                <a:cs typeface="Arial" panose="020B0604020202020204" pitchFamily="34" charset="0"/>
              </a:rPr>
              <a:t>월 및 </a:t>
            </a:r>
            <a:r>
              <a:rPr lang="en-US" altLang="ko-KR" sz="800" dirty="0">
                <a:solidFill>
                  <a:srgbClr val="000000"/>
                </a:solidFill>
                <a:latin typeface="Arial" panose="020B0604020202020204" pitchFamily="34" charset="0"/>
                <a:ea typeface="맑은 고딕"/>
                <a:cs typeface="Arial" panose="020B0604020202020204" pitchFamily="34" charset="0"/>
              </a:rPr>
              <a:t>12</a:t>
            </a:r>
            <a:r>
              <a:rPr lang="ko-KR" altLang="en-US" sz="800" dirty="0">
                <a:solidFill>
                  <a:srgbClr val="000000"/>
                </a:solidFill>
                <a:latin typeface="Arial" panose="020B0604020202020204" pitchFamily="34" charset="0"/>
                <a:ea typeface="맑은 고딕"/>
                <a:cs typeface="Arial" panose="020B0604020202020204" pitchFamily="34" charset="0"/>
              </a:rPr>
              <a:t>월의 가동률은 한계가동률을 초과하는 수준으로</a:t>
            </a:r>
            <a:r>
              <a:rPr lang="en-US" altLang="ko-KR" sz="800" dirty="0">
                <a:solidFill>
                  <a:srgbClr val="000000"/>
                </a:solidFill>
                <a:latin typeface="Arial" panose="020B0604020202020204" pitchFamily="34" charset="0"/>
                <a:ea typeface="맑은 고딕"/>
                <a:cs typeface="Arial" panose="020B0604020202020204" pitchFamily="34" charset="0"/>
              </a:rPr>
              <a:t>, Max Capacity </a:t>
            </a:r>
            <a:r>
              <a:rPr lang="ko-KR" altLang="en-US" sz="800" dirty="0">
                <a:solidFill>
                  <a:srgbClr val="000000"/>
                </a:solidFill>
                <a:latin typeface="Arial" panose="020B0604020202020204" pitchFamily="34" charset="0"/>
                <a:ea typeface="맑은 고딕"/>
                <a:cs typeface="Arial" panose="020B0604020202020204" pitchFamily="34" charset="0"/>
              </a:rPr>
              <a:t>수준으로 가동하였다고 판단되며</a:t>
            </a:r>
            <a:r>
              <a:rPr lang="en-US" altLang="ko-KR" sz="800" dirty="0">
                <a:solidFill>
                  <a:srgbClr val="000000"/>
                </a:solidFill>
                <a:latin typeface="Arial" panose="020B0604020202020204" pitchFamily="34" charset="0"/>
                <a:ea typeface="맑은 고딕"/>
                <a:cs typeface="Arial" panose="020B0604020202020204" pitchFamily="34" charset="0"/>
              </a:rPr>
              <a:t>, </a:t>
            </a:r>
            <a:r>
              <a:rPr lang="ko-KR" altLang="en-US" sz="800" dirty="0">
                <a:solidFill>
                  <a:srgbClr val="000000"/>
                </a:solidFill>
                <a:latin typeface="Arial" panose="020B0604020202020204" pitchFamily="34" charset="0"/>
                <a:ea typeface="맑은 고딕"/>
                <a:cs typeface="Arial" panose="020B0604020202020204" pitchFamily="34" charset="0"/>
              </a:rPr>
              <a:t>경화 공정의 경우 연도 중 절반 이상이 한계가동률을 초과하는 것으로 도출되어 병목공정으로 분석됨</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r>
              <a:rPr lang="ko-KR" altLang="en-US" sz="800" dirty="0">
                <a:solidFill>
                  <a:srgbClr val="000000"/>
                </a:solidFill>
                <a:latin typeface="Arial" panose="020B0604020202020204" pitchFamily="34" charset="0"/>
                <a:ea typeface="맑은 고딕"/>
                <a:cs typeface="Arial" panose="020B0604020202020204" pitchFamily="34" charset="0"/>
              </a:rPr>
              <a:t>회사 제시 사업계획상 향후 </a:t>
            </a:r>
            <a:r>
              <a:rPr lang="en-US" altLang="ko-KR" sz="800" dirty="0" err="1">
                <a:solidFill>
                  <a:srgbClr val="000000"/>
                </a:solidFill>
                <a:latin typeface="Arial" panose="020B0604020202020204" pitchFamily="34" charset="0"/>
                <a:ea typeface="맑은 고딕"/>
                <a:cs typeface="Arial" panose="020B0604020202020204" pitchFamily="34" charset="0"/>
              </a:rPr>
              <a:t>CapEx</a:t>
            </a:r>
            <a:r>
              <a:rPr lang="ko-KR" altLang="en-US" sz="800" dirty="0">
                <a:solidFill>
                  <a:srgbClr val="000000"/>
                </a:solidFill>
                <a:latin typeface="Arial" panose="020B0604020202020204" pitchFamily="34" charset="0"/>
                <a:ea typeface="맑은 고딕"/>
                <a:cs typeface="Arial" panose="020B0604020202020204" pitchFamily="34" charset="0"/>
              </a:rPr>
              <a:t> 및 관련 </a:t>
            </a:r>
            <a:r>
              <a:rPr lang="en-US" altLang="ko-KR" sz="800" dirty="0">
                <a:solidFill>
                  <a:srgbClr val="000000"/>
                </a:solidFill>
                <a:latin typeface="Arial" panose="020B0604020202020204" pitchFamily="34" charset="0"/>
                <a:ea typeface="맑은 고딕"/>
                <a:cs typeface="Arial" panose="020B0604020202020204" pitchFamily="34" charset="0"/>
              </a:rPr>
              <a:t>Schedule</a:t>
            </a:r>
            <a:r>
              <a:rPr lang="ko-KR" altLang="en-US" sz="800" dirty="0">
                <a:solidFill>
                  <a:srgbClr val="000000"/>
                </a:solidFill>
                <a:latin typeface="Arial" panose="020B0604020202020204" pitchFamily="34" charset="0"/>
                <a:ea typeface="맑은 고딕"/>
                <a:cs typeface="Arial" panose="020B0604020202020204" pitchFamily="34" charset="0"/>
              </a:rPr>
              <a:t>은 다음과 같음</a:t>
            </a:r>
            <a:endParaRPr lang="en-US" altLang="ko-KR" sz="8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ü"/>
              <a:tabLst>
                <a:tab pos="180975" algn="l"/>
              </a:tabLst>
              <a:defRPr/>
            </a:pPr>
            <a:endParaRPr lang="en-US" altLang="ko-KR" sz="90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endPar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179025" lvl="0" defTabSz="914400" latinLnBrk="1">
              <a:lnSpc>
                <a:spcPts val="1200"/>
              </a:lnSpc>
              <a:spcBef>
                <a:spcPts val="300"/>
              </a:spcBef>
              <a:buClr>
                <a:srgbClr val="00338D"/>
              </a:buClr>
              <a:tabLst>
                <a:tab pos="266700" algn="l"/>
              </a:tabLst>
              <a:defRPr/>
            </a:pPr>
            <a:r>
              <a:rPr lang="en-US" altLang="ko-KR" sz="900" dirty="0">
                <a:latin typeface="Arial" panose="020B0604020202020204" pitchFamily="34" charset="0"/>
                <a:cs typeface="Arial" panose="020B0604020202020204" pitchFamily="34" charset="0"/>
              </a:rPr>
              <a:t> </a:t>
            </a:r>
          </a:p>
        </p:txBody>
      </p:sp>
      <p:graphicFrame>
        <p:nvGraphicFramePr>
          <p:cNvPr id="31" name="표 30">
            <a:extLst>
              <a:ext uri="{FF2B5EF4-FFF2-40B4-BE49-F238E27FC236}">
                <a16:creationId xmlns:a16="http://schemas.microsoft.com/office/drawing/2014/main" id="{51EB3116-AD7D-4A8B-92D0-987ED0C5A77D}"/>
              </a:ext>
            </a:extLst>
          </p:cNvPr>
          <p:cNvGraphicFramePr>
            <a:graphicFrameLocks noGrp="1"/>
          </p:cNvGraphicFramePr>
          <p:nvPr>
            <p:extLst>
              <p:ext uri="{D42A27DB-BD31-4B8C-83A1-F6EECF244321}">
                <p14:modId xmlns:p14="http://schemas.microsoft.com/office/powerpoint/2010/main" val="2850100086"/>
              </p:ext>
            </p:extLst>
          </p:nvPr>
        </p:nvGraphicFramePr>
        <p:xfrm>
          <a:off x="601200" y="1530000"/>
          <a:ext cx="3866399" cy="914400"/>
        </p:xfrm>
        <a:graphic>
          <a:graphicData uri="http://schemas.openxmlformats.org/drawingml/2006/table">
            <a:tbl>
              <a:tblPr/>
              <a:tblGrid>
                <a:gridCol w="1154899">
                  <a:extLst>
                    <a:ext uri="{9D8B030D-6E8A-4147-A177-3AD203B41FA5}">
                      <a16:colId xmlns:a16="http://schemas.microsoft.com/office/drawing/2014/main" val="484191388"/>
                    </a:ext>
                  </a:extLst>
                </a:gridCol>
                <a:gridCol w="677875">
                  <a:extLst>
                    <a:ext uri="{9D8B030D-6E8A-4147-A177-3AD203B41FA5}">
                      <a16:colId xmlns:a16="http://schemas.microsoft.com/office/drawing/2014/main" val="2968583475"/>
                    </a:ext>
                  </a:extLst>
                </a:gridCol>
                <a:gridCol w="677875">
                  <a:extLst>
                    <a:ext uri="{9D8B030D-6E8A-4147-A177-3AD203B41FA5}">
                      <a16:colId xmlns:a16="http://schemas.microsoft.com/office/drawing/2014/main" val="1549457948"/>
                    </a:ext>
                  </a:extLst>
                </a:gridCol>
                <a:gridCol w="677875">
                  <a:extLst>
                    <a:ext uri="{9D8B030D-6E8A-4147-A177-3AD203B41FA5}">
                      <a16:colId xmlns:a16="http://schemas.microsoft.com/office/drawing/2014/main" val="2738227471"/>
                    </a:ext>
                  </a:extLst>
                </a:gridCol>
                <a:gridCol w="677875">
                  <a:extLst>
                    <a:ext uri="{9D8B030D-6E8A-4147-A177-3AD203B41FA5}">
                      <a16:colId xmlns:a16="http://schemas.microsoft.com/office/drawing/2014/main" val="3637063963"/>
                    </a:ext>
                  </a:extLst>
                </a:gridCol>
              </a:tblGrid>
              <a:tr h="152400">
                <a:tc>
                  <a:txBody>
                    <a:bodyPr/>
                    <a:lstStyle/>
                    <a:p>
                      <a:pPr algn="l"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Utilization%</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23070000"/>
                  </a:ext>
                </a:extLst>
              </a:tr>
              <a:tr h="152400">
                <a:tc>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63079254"/>
                  </a:ext>
                </a:extLst>
              </a:tr>
              <a:tr h="152400">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3962831"/>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Coater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59347990"/>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경화기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10829852"/>
                  </a:ext>
                </a:extLst>
              </a:tr>
              <a:tr h="1524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Laminator</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50431021"/>
                  </a:ext>
                </a:extLst>
              </a:tr>
            </a:tbl>
          </a:graphicData>
        </a:graphic>
      </p:graphicFrame>
      <p:graphicFrame>
        <p:nvGraphicFramePr>
          <p:cNvPr id="32" name="표 31">
            <a:extLst>
              <a:ext uri="{FF2B5EF4-FFF2-40B4-BE49-F238E27FC236}">
                <a16:creationId xmlns:a16="http://schemas.microsoft.com/office/drawing/2014/main" id="{CE6DC0D4-1DB2-42E8-8116-FCA128DD1D3B}"/>
              </a:ext>
            </a:extLst>
          </p:cNvPr>
          <p:cNvGraphicFramePr>
            <a:graphicFrameLocks noGrp="1"/>
          </p:cNvGraphicFramePr>
          <p:nvPr/>
        </p:nvGraphicFramePr>
        <p:xfrm>
          <a:off x="601200" y="2623329"/>
          <a:ext cx="4053312" cy="609600"/>
        </p:xfrm>
        <a:graphic>
          <a:graphicData uri="http://schemas.openxmlformats.org/drawingml/2006/table">
            <a:tbl>
              <a:tblPr/>
              <a:tblGrid>
                <a:gridCol w="597312">
                  <a:extLst>
                    <a:ext uri="{9D8B030D-6E8A-4147-A177-3AD203B41FA5}">
                      <a16:colId xmlns:a16="http://schemas.microsoft.com/office/drawing/2014/main" val="2007605591"/>
                    </a:ext>
                  </a:extLst>
                </a:gridCol>
                <a:gridCol w="288000">
                  <a:extLst>
                    <a:ext uri="{9D8B030D-6E8A-4147-A177-3AD203B41FA5}">
                      <a16:colId xmlns:a16="http://schemas.microsoft.com/office/drawing/2014/main" val="2605552295"/>
                    </a:ext>
                  </a:extLst>
                </a:gridCol>
                <a:gridCol w="288000">
                  <a:extLst>
                    <a:ext uri="{9D8B030D-6E8A-4147-A177-3AD203B41FA5}">
                      <a16:colId xmlns:a16="http://schemas.microsoft.com/office/drawing/2014/main" val="2367393352"/>
                    </a:ext>
                  </a:extLst>
                </a:gridCol>
                <a:gridCol w="288000">
                  <a:extLst>
                    <a:ext uri="{9D8B030D-6E8A-4147-A177-3AD203B41FA5}">
                      <a16:colId xmlns:a16="http://schemas.microsoft.com/office/drawing/2014/main" val="4282111446"/>
                    </a:ext>
                  </a:extLst>
                </a:gridCol>
                <a:gridCol w="288000">
                  <a:extLst>
                    <a:ext uri="{9D8B030D-6E8A-4147-A177-3AD203B41FA5}">
                      <a16:colId xmlns:a16="http://schemas.microsoft.com/office/drawing/2014/main" val="4110986062"/>
                    </a:ext>
                  </a:extLst>
                </a:gridCol>
                <a:gridCol w="288000">
                  <a:extLst>
                    <a:ext uri="{9D8B030D-6E8A-4147-A177-3AD203B41FA5}">
                      <a16:colId xmlns:a16="http://schemas.microsoft.com/office/drawing/2014/main" val="3568263442"/>
                    </a:ext>
                  </a:extLst>
                </a:gridCol>
                <a:gridCol w="288000">
                  <a:extLst>
                    <a:ext uri="{9D8B030D-6E8A-4147-A177-3AD203B41FA5}">
                      <a16:colId xmlns:a16="http://schemas.microsoft.com/office/drawing/2014/main" val="4049415765"/>
                    </a:ext>
                  </a:extLst>
                </a:gridCol>
                <a:gridCol w="288000">
                  <a:extLst>
                    <a:ext uri="{9D8B030D-6E8A-4147-A177-3AD203B41FA5}">
                      <a16:colId xmlns:a16="http://schemas.microsoft.com/office/drawing/2014/main" val="1920754149"/>
                    </a:ext>
                  </a:extLst>
                </a:gridCol>
                <a:gridCol w="288000">
                  <a:extLst>
                    <a:ext uri="{9D8B030D-6E8A-4147-A177-3AD203B41FA5}">
                      <a16:colId xmlns:a16="http://schemas.microsoft.com/office/drawing/2014/main" val="2366386988"/>
                    </a:ext>
                  </a:extLst>
                </a:gridCol>
                <a:gridCol w="288000">
                  <a:extLst>
                    <a:ext uri="{9D8B030D-6E8A-4147-A177-3AD203B41FA5}">
                      <a16:colId xmlns:a16="http://schemas.microsoft.com/office/drawing/2014/main" val="1818272075"/>
                    </a:ext>
                  </a:extLst>
                </a:gridCol>
                <a:gridCol w="288000">
                  <a:extLst>
                    <a:ext uri="{9D8B030D-6E8A-4147-A177-3AD203B41FA5}">
                      <a16:colId xmlns:a16="http://schemas.microsoft.com/office/drawing/2014/main" val="3783184099"/>
                    </a:ext>
                  </a:extLst>
                </a:gridCol>
                <a:gridCol w="288000">
                  <a:extLst>
                    <a:ext uri="{9D8B030D-6E8A-4147-A177-3AD203B41FA5}">
                      <a16:colId xmlns:a16="http://schemas.microsoft.com/office/drawing/2014/main" val="2287660063"/>
                    </a:ext>
                  </a:extLst>
                </a:gridCol>
                <a:gridCol w="288000">
                  <a:extLst>
                    <a:ext uri="{9D8B030D-6E8A-4147-A177-3AD203B41FA5}">
                      <a16:colId xmlns:a16="http://schemas.microsoft.com/office/drawing/2014/main" val="3236012406"/>
                    </a:ext>
                  </a:extLst>
                </a:gridCol>
              </a:tblGrid>
              <a:tr h="0">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Utilization%</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265850780"/>
                  </a:ext>
                </a:extLst>
              </a:tr>
              <a:tr h="0">
                <a:tc>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Jan</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Feb</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Apr</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May</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Aug</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42409936"/>
                  </a:ext>
                </a:extLst>
              </a:tr>
              <a:tr h="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Coater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91DA"/>
                    </a:solidFill>
                  </a:tcPr>
                </a:tc>
                <a:extLst>
                  <a:ext uri="{0D108BD9-81ED-4DB2-BD59-A6C34878D82A}">
                    <a16:rowId xmlns:a16="http://schemas.microsoft.com/office/drawing/2014/main" val="3332590477"/>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경화기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a:noFill/>
                    </a:lnT>
                    <a:lnB>
                      <a:noFill/>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ctr">
                    <a:lnL>
                      <a:noFill/>
                    </a:lnL>
                    <a:lnR>
                      <a:noFill/>
                    </a:lnR>
                    <a:lnT>
                      <a:noFill/>
                    </a:lnT>
                    <a:lnB>
                      <a:noFill/>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a:noFill/>
                    </a:lnR>
                    <a:lnT>
                      <a:noFill/>
                    </a:lnT>
                    <a:lnB>
                      <a:noFill/>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0091DA"/>
                    </a:solidFill>
                  </a:tcPr>
                </a:tc>
                <a:extLst>
                  <a:ext uri="{0D108BD9-81ED-4DB2-BD59-A6C34878D82A}">
                    <a16:rowId xmlns:a16="http://schemas.microsoft.com/office/drawing/2014/main" val="3984026819"/>
                  </a:ext>
                </a:extLst>
              </a:tr>
              <a:tr h="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Laminator</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91DA"/>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91DA"/>
                    </a:solidFill>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91DA"/>
                    </a:solidFill>
                  </a:tcPr>
                </a:tc>
                <a:tc>
                  <a:txBody>
                    <a:bodyPr/>
                    <a:lstStyle/>
                    <a:p>
                      <a:pPr algn="r" fontAlgn="ctr"/>
                      <a:r>
                        <a:rPr lang="en-US" altLang="ko-KR" sz="800" b="1" i="1"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91DA"/>
                    </a:solidFill>
                  </a:tcPr>
                </a:tc>
                <a:extLst>
                  <a:ext uri="{0D108BD9-81ED-4DB2-BD59-A6C34878D82A}">
                    <a16:rowId xmlns:a16="http://schemas.microsoft.com/office/drawing/2014/main" val="1570303710"/>
                  </a:ext>
                </a:extLst>
              </a:tr>
            </a:tbl>
          </a:graphicData>
        </a:graphic>
      </p:graphicFrame>
      <p:sp>
        <p:nvSpPr>
          <p:cNvPr id="33" name="직사각형 32">
            <a:extLst>
              <a:ext uri="{FF2B5EF4-FFF2-40B4-BE49-F238E27FC236}">
                <a16:creationId xmlns:a16="http://schemas.microsoft.com/office/drawing/2014/main" id="{2662EBC7-0F04-4D84-87B6-CE1EB13A921F}"/>
              </a:ext>
            </a:extLst>
          </p:cNvPr>
          <p:cNvSpPr/>
          <p:nvPr/>
        </p:nvSpPr>
        <p:spPr>
          <a:xfrm>
            <a:off x="3838755" y="1679623"/>
            <a:ext cx="628844" cy="7670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연결선: 꺾임 33">
            <a:extLst>
              <a:ext uri="{FF2B5EF4-FFF2-40B4-BE49-F238E27FC236}">
                <a16:creationId xmlns:a16="http://schemas.microsoft.com/office/drawing/2014/main" id="{53B9C2CD-1ECD-4B0A-8FDE-E70A7E5A4F74}"/>
              </a:ext>
            </a:extLst>
          </p:cNvPr>
          <p:cNvCxnSpPr>
            <a:cxnSpLocks/>
            <a:stCxn id="33" idx="2"/>
            <a:endCxn id="32" idx="0"/>
          </p:cNvCxnSpPr>
          <p:nvPr/>
        </p:nvCxnSpPr>
        <p:spPr>
          <a:xfrm rot="5400000">
            <a:off x="3302186" y="1772337"/>
            <a:ext cx="176663" cy="1525321"/>
          </a:xfrm>
          <a:prstGeom prst="bent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6C5CE1-6447-48B1-B9FC-C69E65C2CBD5}"/>
              </a:ext>
            </a:extLst>
          </p:cNvPr>
          <p:cNvSpPr txBox="1"/>
          <p:nvPr/>
        </p:nvSpPr>
        <p:spPr>
          <a:xfrm>
            <a:off x="601200" y="3320385"/>
            <a:ext cx="4053312" cy="887422"/>
          </a:xfrm>
          <a:prstGeom prst="rect">
            <a:avLst/>
          </a:prstGeom>
          <a:noFill/>
        </p:spPr>
        <p:txBody>
          <a:bodyPr wrap="square" lIns="0" tIns="0" rIns="0" bIns="0" rtlCol="0">
            <a:spAutoFit/>
          </a:bodyPr>
          <a:lstStyle/>
          <a:p>
            <a:pPr>
              <a:spcBef>
                <a:spcPts val="100"/>
              </a:spcBef>
            </a:pPr>
            <a:r>
              <a:rPr lang="en-US" altLang="ko-KR" sz="800" i="1" dirty="0">
                <a:latin typeface="Arial" panose="020B0604020202020204" pitchFamily="34" charset="0"/>
                <a:ea typeface="+mj-ea"/>
                <a:cs typeface="Arial" panose="020B0604020202020204" pitchFamily="34" charset="0"/>
              </a:rPr>
              <a:t>&lt;Limitation&gt;</a:t>
            </a:r>
          </a:p>
          <a:p>
            <a:pPr>
              <a:spcBef>
                <a:spcPts val="100"/>
              </a:spcBef>
            </a:pPr>
            <a:r>
              <a:rPr lang="en-US" altLang="ko-KR" sz="800" i="1" dirty="0">
                <a:latin typeface="Arial" panose="020B0604020202020204" pitchFamily="34" charset="0"/>
                <a:ea typeface="+mj-ea"/>
                <a:cs typeface="Arial" panose="020B0604020202020204" pitchFamily="34" charset="0"/>
              </a:rPr>
              <a:t>1. </a:t>
            </a:r>
            <a:r>
              <a:rPr lang="ko-KR" altLang="en-US" sz="800" i="1" dirty="0">
                <a:latin typeface="Arial" panose="020B0604020202020204" pitchFamily="34" charset="0"/>
                <a:ea typeface="+mj-ea"/>
                <a:cs typeface="Arial" panose="020B0604020202020204" pitchFamily="34" charset="0"/>
              </a:rPr>
              <a:t>회사의 </a:t>
            </a:r>
            <a:r>
              <a:rPr lang="en-US" altLang="ko-KR" sz="800" i="1" dirty="0" err="1">
                <a:latin typeface="Arial" panose="020B0604020202020204" pitchFamily="34" charset="0"/>
                <a:ea typeface="+mj-ea"/>
                <a:cs typeface="Arial" panose="020B0604020202020204" pitchFamily="34" charset="0"/>
              </a:rPr>
              <a:t>Capcity</a:t>
            </a:r>
            <a:r>
              <a:rPr lang="ko-KR" altLang="en-US" sz="800" i="1" dirty="0">
                <a:latin typeface="Arial" panose="020B0604020202020204" pitchFamily="34" charset="0"/>
                <a:ea typeface="+mj-ea"/>
                <a:cs typeface="Arial" panose="020B0604020202020204" pitchFamily="34" charset="0"/>
              </a:rPr>
              <a:t>는 생산하는 제품 </a:t>
            </a:r>
            <a:r>
              <a:rPr lang="en-US" altLang="ko-KR" sz="800" i="1" dirty="0">
                <a:latin typeface="Arial" panose="020B0604020202020204" pitchFamily="34" charset="0"/>
                <a:ea typeface="+mj-ea"/>
                <a:cs typeface="Arial" panose="020B0604020202020204" pitchFamily="34" charset="0"/>
              </a:rPr>
              <a:t>mix</a:t>
            </a:r>
            <a:r>
              <a:rPr lang="ko-KR" altLang="en-US" sz="800" i="1" dirty="0">
                <a:latin typeface="Arial" panose="020B0604020202020204" pitchFamily="34" charset="0"/>
                <a:ea typeface="+mj-ea"/>
                <a:cs typeface="Arial" panose="020B0604020202020204" pitchFamily="34" charset="0"/>
              </a:rPr>
              <a:t>에 따라 달라지기에</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과거 가동률 재계산 검증 및 향후 제품 </a:t>
            </a:r>
            <a:r>
              <a:rPr lang="en-US" altLang="ko-KR" sz="800" i="1" dirty="0">
                <a:latin typeface="Arial" panose="020B0604020202020204" pitchFamily="34" charset="0"/>
                <a:ea typeface="+mj-ea"/>
                <a:cs typeface="Arial" panose="020B0604020202020204" pitchFamily="34" charset="0"/>
              </a:rPr>
              <a:t>mix</a:t>
            </a:r>
            <a:r>
              <a:rPr lang="ko-KR" altLang="en-US" sz="800" i="1" dirty="0">
                <a:latin typeface="Arial" panose="020B0604020202020204" pitchFamily="34" charset="0"/>
                <a:ea typeface="+mj-ea"/>
                <a:cs typeface="Arial" panose="020B0604020202020204" pitchFamily="34" charset="0"/>
              </a:rPr>
              <a:t>에 따른 </a:t>
            </a:r>
            <a:r>
              <a:rPr lang="en-US" altLang="ko-KR" sz="800" i="1" dirty="0">
                <a:latin typeface="Arial" panose="020B0604020202020204" pitchFamily="34" charset="0"/>
                <a:ea typeface="+mj-ea"/>
                <a:cs typeface="Arial" panose="020B0604020202020204" pitchFamily="34" charset="0"/>
              </a:rPr>
              <a:t>Util/</a:t>
            </a:r>
            <a:r>
              <a:rPr lang="en-US" altLang="ko-KR" sz="800" i="1" dirty="0" err="1">
                <a:latin typeface="Arial" panose="020B0604020202020204" pitchFamily="34" charset="0"/>
                <a:ea typeface="+mj-ea"/>
                <a:cs typeface="Arial" panose="020B0604020202020204" pitchFamily="34" charset="0"/>
              </a:rPr>
              <a:t>Capa</a:t>
            </a:r>
            <a:r>
              <a:rPr lang="en-US" altLang="ko-KR" sz="800" i="1" dirty="0">
                <a:latin typeface="Arial" panose="020B0604020202020204" pitchFamily="34" charset="0"/>
                <a:ea typeface="+mj-ea"/>
                <a:cs typeface="Arial" panose="020B0604020202020204" pitchFamily="34" charset="0"/>
              </a:rPr>
              <a:t>%</a:t>
            </a:r>
            <a:r>
              <a:rPr lang="ko-KR" altLang="en-US" sz="800" i="1" dirty="0">
                <a:latin typeface="Arial" panose="020B0604020202020204" pitchFamily="34" charset="0"/>
                <a:ea typeface="+mj-ea"/>
                <a:cs typeface="Arial" panose="020B0604020202020204" pitchFamily="34" charset="0"/>
              </a:rPr>
              <a:t>를 추정하기 위해서는 제품별 생산속도 </a:t>
            </a:r>
            <a:r>
              <a:rPr lang="en-US" altLang="ko-KR" sz="800" i="1" dirty="0">
                <a:latin typeface="Arial" panose="020B0604020202020204" pitchFamily="34" charset="0"/>
                <a:ea typeface="+mj-ea"/>
                <a:cs typeface="Arial" panose="020B0604020202020204" pitchFamily="34" charset="0"/>
              </a:rPr>
              <a:t>data</a:t>
            </a:r>
            <a:r>
              <a:rPr lang="ko-KR" altLang="en-US" sz="800" i="1" dirty="0">
                <a:latin typeface="Arial" panose="020B0604020202020204" pitchFamily="34" charset="0"/>
                <a:ea typeface="+mj-ea"/>
                <a:cs typeface="Arial" panose="020B0604020202020204" pitchFamily="34" charset="0"/>
              </a:rPr>
              <a:t>가 필요하나</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회사는 보안상 이유로 제공 불가 의사를 표명함</a:t>
            </a:r>
            <a:endParaRPr lang="en-US" altLang="ko-KR" sz="800" i="1" dirty="0">
              <a:latin typeface="Arial" panose="020B0604020202020204" pitchFamily="34" charset="0"/>
              <a:ea typeface="+mj-ea"/>
              <a:cs typeface="Arial" panose="020B0604020202020204" pitchFamily="34" charset="0"/>
            </a:endParaRPr>
          </a:p>
          <a:p>
            <a:pPr>
              <a:spcBef>
                <a:spcPts val="100"/>
              </a:spcBef>
            </a:pPr>
            <a:r>
              <a:rPr lang="en-US" altLang="ko-KR" sz="800" i="1" dirty="0">
                <a:latin typeface="Arial" panose="020B0604020202020204" pitchFamily="34" charset="0"/>
                <a:ea typeface="+mj-ea"/>
                <a:cs typeface="Arial" panose="020B0604020202020204" pitchFamily="34" charset="0"/>
              </a:rPr>
              <a:t>2. </a:t>
            </a:r>
            <a:r>
              <a:rPr lang="ko-KR" altLang="en-US" sz="800" i="1" dirty="0">
                <a:latin typeface="Arial" panose="020B0604020202020204" pitchFamily="34" charset="0"/>
                <a:ea typeface="+mj-ea"/>
                <a:cs typeface="Arial" panose="020B0604020202020204" pitchFamily="34" charset="0"/>
              </a:rPr>
              <a:t>회사에 따르면 향후 </a:t>
            </a:r>
            <a:r>
              <a:rPr lang="ko-KR" altLang="en-US" sz="800" i="1" dirty="0" err="1">
                <a:latin typeface="Arial" panose="020B0604020202020204" pitchFamily="34" charset="0"/>
                <a:ea typeface="+mj-ea"/>
                <a:cs typeface="Arial" panose="020B0604020202020204" pitchFamily="34" charset="0"/>
              </a:rPr>
              <a:t>수율</a:t>
            </a:r>
            <a:r>
              <a:rPr lang="ko-KR" altLang="en-US" sz="800" i="1" dirty="0">
                <a:latin typeface="Arial" panose="020B0604020202020204" pitchFamily="34" charset="0"/>
                <a:ea typeface="+mj-ea"/>
                <a:cs typeface="Arial" panose="020B0604020202020204" pitchFamily="34" charset="0"/>
              </a:rPr>
              <a:t> 개선 및 단일 제품 생산 증가에 따른 </a:t>
            </a:r>
            <a:r>
              <a:rPr lang="ko-KR" altLang="en-US" sz="800" i="1" dirty="0" err="1">
                <a:latin typeface="Arial" panose="020B0604020202020204" pitchFamily="34" charset="0"/>
                <a:ea typeface="+mj-ea"/>
                <a:cs typeface="Arial" panose="020B0604020202020204" pitchFamily="34" charset="0"/>
              </a:rPr>
              <a:t>증속</a:t>
            </a:r>
            <a:r>
              <a:rPr lang="ko-KR" altLang="en-US" sz="800" i="1" dirty="0">
                <a:latin typeface="Arial" panose="020B0604020202020204" pitchFamily="34" charset="0"/>
                <a:ea typeface="+mj-ea"/>
                <a:cs typeface="Arial" panose="020B0604020202020204" pitchFamily="34" charset="0"/>
              </a:rPr>
              <a:t> 등의 사유로 </a:t>
            </a:r>
            <a:r>
              <a:rPr lang="en-US" altLang="ko-KR" sz="800" i="1" dirty="0">
                <a:latin typeface="Arial" panose="020B0604020202020204" pitchFamily="34" charset="0"/>
                <a:ea typeface="+mj-ea"/>
                <a:cs typeface="Arial" panose="020B0604020202020204" pitchFamily="34" charset="0"/>
              </a:rPr>
              <a:t>2022</a:t>
            </a:r>
            <a:r>
              <a:rPr lang="ko-KR" altLang="en-US" sz="800" i="1" dirty="0">
                <a:latin typeface="Arial" panose="020B0604020202020204" pitchFamily="34" charset="0"/>
                <a:ea typeface="+mj-ea"/>
                <a:cs typeface="Arial" panose="020B0604020202020204" pitchFamily="34" charset="0"/>
              </a:rPr>
              <a:t>년 이후 사업계획에 필요한 물량을 충분히 생산 가능하다고 하였으나</a:t>
            </a:r>
            <a:r>
              <a:rPr lang="en-US" altLang="ko-KR" sz="800" i="1" dirty="0">
                <a:latin typeface="Arial" panose="020B0604020202020204" pitchFamily="34" charset="0"/>
                <a:ea typeface="+mj-ea"/>
                <a:cs typeface="Arial" panose="020B0604020202020204" pitchFamily="34" charset="0"/>
              </a:rPr>
              <a:t>, 2021</a:t>
            </a:r>
            <a:r>
              <a:rPr lang="ko-KR" altLang="en-US" sz="800" i="1" dirty="0">
                <a:latin typeface="Arial" panose="020B0604020202020204" pitchFamily="34" charset="0"/>
                <a:ea typeface="+mj-ea"/>
                <a:cs typeface="Arial" panose="020B0604020202020204" pitchFamily="34" charset="0"/>
              </a:rPr>
              <a:t>년 대비 실제 </a:t>
            </a:r>
            <a:r>
              <a:rPr lang="ko-KR" altLang="en-US" sz="800" i="1" dirty="0" err="1">
                <a:latin typeface="Arial" panose="020B0604020202020204" pitchFamily="34" charset="0"/>
                <a:ea typeface="+mj-ea"/>
                <a:cs typeface="Arial" panose="020B0604020202020204" pitchFamily="34" charset="0"/>
              </a:rPr>
              <a:t>수율</a:t>
            </a:r>
            <a:r>
              <a:rPr lang="ko-KR" altLang="en-US" sz="800" i="1" dirty="0">
                <a:latin typeface="Arial" panose="020B0604020202020204" pitchFamily="34" charset="0"/>
                <a:ea typeface="+mj-ea"/>
                <a:cs typeface="Arial" panose="020B0604020202020204" pitchFamily="34" charset="0"/>
              </a:rPr>
              <a:t> 및 생산속도가 증가되었는지 여부를 확인하는 데에는 한계가 존재함</a:t>
            </a:r>
          </a:p>
        </p:txBody>
      </p:sp>
      <p:sp>
        <p:nvSpPr>
          <p:cNvPr id="36" name="TextBox 35">
            <a:extLst>
              <a:ext uri="{FF2B5EF4-FFF2-40B4-BE49-F238E27FC236}">
                <a16:creationId xmlns:a16="http://schemas.microsoft.com/office/drawing/2014/main" id="{4D3DD365-A281-4542-A55B-4CC440B8551C}"/>
              </a:ext>
            </a:extLst>
          </p:cNvPr>
          <p:cNvSpPr txBox="1"/>
          <p:nvPr/>
        </p:nvSpPr>
        <p:spPr>
          <a:xfrm>
            <a:off x="495464" y="4678353"/>
            <a:ext cx="1181414" cy="123111"/>
          </a:xfrm>
          <a:prstGeom prst="rect">
            <a:avLst/>
          </a:prstGeom>
          <a:noFill/>
        </p:spPr>
        <p:txBody>
          <a:bodyPr wrap="none" lIns="0" tIns="0" rIns="0" bIns="0" rtlCol="0">
            <a:spAutoFit/>
          </a:bodyPr>
          <a:lstStyle/>
          <a:p>
            <a:pPr>
              <a:spcAft>
                <a:spcPts val="600"/>
              </a:spcAft>
            </a:pPr>
            <a:r>
              <a:rPr lang="en-US" altLang="ko-KR" sz="800" b="1" dirty="0">
                <a:latin typeface="+mj-ea"/>
                <a:ea typeface="+mj-ea"/>
              </a:rPr>
              <a:t>&lt;</a:t>
            </a:r>
            <a:r>
              <a:rPr lang="ko-KR" altLang="en-US" sz="800" b="1" dirty="0">
                <a:latin typeface="+mj-ea"/>
                <a:ea typeface="+mj-ea"/>
              </a:rPr>
              <a:t>주요 설비 월별 가동률</a:t>
            </a:r>
            <a:r>
              <a:rPr lang="en-US" altLang="ko-KR" sz="800" b="1" dirty="0">
                <a:latin typeface="+mj-ea"/>
                <a:ea typeface="+mj-ea"/>
              </a:rPr>
              <a:t>&gt;</a:t>
            </a:r>
            <a:endParaRPr lang="ko-KR" altLang="en-US" sz="800" b="1" dirty="0" err="1">
              <a:latin typeface="+mj-ea"/>
              <a:ea typeface="+mj-ea"/>
            </a:endParaRPr>
          </a:p>
        </p:txBody>
      </p:sp>
      <p:graphicFrame>
        <p:nvGraphicFramePr>
          <p:cNvPr id="7" name="표 6">
            <a:extLst>
              <a:ext uri="{FF2B5EF4-FFF2-40B4-BE49-F238E27FC236}">
                <a16:creationId xmlns:a16="http://schemas.microsoft.com/office/drawing/2014/main" id="{85662A8D-6283-4F16-BA1F-B1F9B3E6B6C7}"/>
              </a:ext>
            </a:extLst>
          </p:cNvPr>
          <p:cNvGraphicFramePr>
            <a:graphicFrameLocks noGrp="1"/>
          </p:cNvGraphicFramePr>
          <p:nvPr/>
        </p:nvGraphicFramePr>
        <p:xfrm>
          <a:off x="5112000" y="3278145"/>
          <a:ext cx="2181600" cy="1219200"/>
        </p:xfrm>
        <a:graphic>
          <a:graphicData uri="http://schemas.openxmlformats.org/drawingml/2006/table">
            <a:tbl>
              <a:tblPr/>
              <a:tblGrid>
                <a:gridCol w="100800">
                  <a:extLst>
                    <a:ext uri="{9D8B030D-6E8A-4147-A177-3AD203B41FA5}">
                      <a16:colId xmlns:a16="http://schemas.microsoft.com/office/drawing/2014/main" val="4248725738"/>
                    </a:ext>
                  </a:extLst>
                </a:gridCol>
                <a:gridCol w="100800">
                  <a:extLst>
                    <a:ext uri="{9D8B030D-6E8A-4147-A177-3AD203B41FA5}">
                      <a16:colId xmlns:a16="http://schemas.microsoft.com/office/drawing/2014/main" val="2037192044"/>
                    </a:ext>
                  </a:extLst>
                </a:gridCol>
                <a:gridCol w="468000">
                  <a:extLst>
                    <a:ext uri="{9D8B030D-6E8A-4147-A177-3AD203B41FA5}">
                      <a16:colId xmlns:a16="http://schemas.microsoft.com/office/drawing/2014/main" val="3992764609"/>
                    </a:ext>
                  </a:extLst>
                </a:gridCol>
                <a:gridCol w="720000">
                  <a:extLst>
                    <a:ext uri="{9D8B030D-6E8A-4147-A177-3AD203B41FA5}">
                      <a16:colId xmlns:a16="http://schemas.microsoft.com/office/drawing/2014/main" val="2273959018"/>
                    </a:ext>
                  </a:extLst>
                </a:gridCol>
                <a:gridCol w="792000">
                  <a:extLst>
                    <a:ext uri="{9D8B030D-6E8A-4147-A177-3AD203B41FA5}">
                      <a16:colId xmlns:a16="http://schemas.microsoft.com/office/drawing/2014/main" val="2787581367"/>
                    </a:ext>
                  </a:extLst>
                </a:gridCol>
              </a:tblGrid>
              <a:tr h="0">
                <a:tc gridSpan="4">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9525"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설치시기</a:t>
                      </a:r>
                    </a:p>
                  </a:txBody>
                  <a:tcPr marL="36000" marR="36000" marT="0" marB="0" anchor="ctr">
                    <a:lnL w="6350" cap="flat" cmpd="sng" algn="ctr">
                      <a:solidFill>
                        <a:srgbClr val="00338D"/>
                      </a:solidFill>
                      <a:prstDash val="solid"/>
                      <a:round/>
                      <a:headEnd type="none" w="med" len="med"/>
                      <a:tailEnd type="none" w="med" len="med"/>
                    </a:lnL>
                    <a:lnR w="9525"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9525"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201388784"/>
                  </a:ext>
                </a:extLst>
              </a:tr>
              <a:tr h="0">
                <a:tc gridSpan="3">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9525"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112,800</a:t>
                      </a:r>
                    </a:p>
                  </a:txBody>
                  <a:tcPr marL="36000" marR="36000" marT="0" marB="0" anchor="ctr">
                    <a:lnL>
                      <a:noFill/>
                    </a:lnL>
                    <a:lnR w="6350"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01084769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7229362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중합</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Q</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41731323"/>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Q</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2406789"/>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Q</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8185233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라미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6012256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121634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84231766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11793123"/>
                  </a:ext>
                </a:extLst>
              </a:tr>
            </a:tbl>
          </a:graphicData>
        </a:graphic>
      </p:graphicFrame>
      <p:sp>
        <p:nvSpPr>
          <p:cNvPr id="37" name="직사각형 36">
            <a:extLst>
              <a:ext uri="{FF2B5EF4-FFF2-40B4-BE49-F238E27FC236}">
                <a16:creationId xmlns:a16="http://schemas.microsoft.com/office/drawing/2014/main" id="{8BECF2A8-3AA1-41AF-8314-1768E02DC0A9}"/>
              </a:ext>
            </a:extLst>
          </p:cNvPr>
          <p:cNvSpPr/>
          <p:nvPr/>
        </p:nvSpPr>
        <p:spPr>
          <a:xfrm>
            <a:off x="6501468" y="3641214"/>
            <a:ext cx="792132" cy="36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DD54CFD9-EDA4-4DCD-92A8-A93FAF20F2EE}"/>
              </a:ext>
            </a:extLst>
          </p:cNvPr>
          <p:cNvSpPr txBox="1"/>
          <p:nvPr/>
        </p:nvSpPr>
        <p:spPr>
          <a:xfrm>
            <a:off x="7492074" y="3278145"/>
            <a:ext cx="1812726" cy="1431161"/>
          </a:xfrm>
          <a:prstGeom prst="rect">
            <a:avLst/>
          </a:prstGeom>
          <a:noFill/>
        </p:spPr>
        <p:txBody>
          <a:bodyPr wrap="square" lIns="0" tIns="0" rIns="0" bIns="0" rtlCol="0">
            <a:spAutoFit/>
          </a:bodyPr>
          <a:lstStyle/>
          <a:p>
            <a:pPr marL="171450" indent="-171450">
              <a:spcAft>
                <a:spcPts val="600"/>
              </a:spcAft>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해당 금액에 대해서는 </a:t>
            </a:r>
            <a:r>
              <a:rPr lang="en-US" altLang="ko-KR" sz="800" dirty="0">
                <a:latin typeface="Arial" panose="020B0604020202020204" pitchFamily="34" charset="0"/>
                <a:cs typeface="Arial" panose="020B0604020202020204" pitchFamily="34" charset="0"/>
              </a:rPr>
              <a:t>Debt like item</a:t>
            </a:r>
            <a:r>
              <a:rPr lang="ko-KR" altLang="en-US" sz="800" dirty="0">
                <a:latin typeface="Arial" panose="020B0604020202020204" pitchFamily="34" charset="0"/>
                <a:cs typeface="Arial" panose="020B0604020202020204" pitchFamily="34" charset="0"/>
              </a:rPr>
              <a:t>으로 보아 </a:t>
            </a:r>
            <a:r>
              <a:rPr lang="en-US" altLang="ko-KR" sz="800" dirty="0">
                <a:latin typeface="Arial" panose="020B0604020202020204" pitchFamily="34" charset="0"/>
                <a:cs typeface="Arial" panose="020B0604020202020204" pitchFamily="34" charset="0"/>
              </a:rPr>
              <a:t>Valuation </a:t>
            </a:r>
            <a:r>
              <a:rPr lang="ko-KR" altLang="en-US" sz="800" dirty="0">
                <a:latin typeface="Arial" panose="020B0604020202020204" pitchFamily="34" charset="0"/>
                <a:cs typeface="Arial" panose="020B0604020202020204" pitchFamily="34" charset="0"/>
              </a:rPr>
              <a:t>과정에서의 고려가 필요하며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견적서 등의 확인 혹은 진술보장 등을 통해 금액의 정확성 확보가 필요함</a:t>
            </a:r>
            <a:endParaRPr lang="en-US" altLang="ko-KR" sz="800" dirty="0">
              <a:latin typeface="Arial" panose="020B0604020202020204" pitchFamily="34" charset="0"/>
              <a:cs typeface="Arial" panose="020B0604020202020204" pitchFamily="34" charset="0"/>
            </a:endParaRPr>
          </a:p>
          <a:p>
            <a:pPr marL="171450" indent="-171450">
              <a:spcAft>
                <a:spcPts val="600"/>
              </a:spcAft>
              <a:buClr>
                <a:srgbClr val="00338D"/>
              </a:buClr>
              <a:buFont typeface="Arial" panose="020B0604020202020204" pitchFamily="34" charset="0"/>
              <a:buChar char="•"/>
            </a:pPr>
            <a:r>
              <a:rPr lang="ko-KR" altLang="en-US" sz="800" dirty="0">
                <a:latin typeface="Arial" panose="020B0604020202020204" pitchFamily="34" charset="0"/>
                <a:cs typeface="Arial" panose="020B0604020202020204" pitchFamily="34" charset="0"/>
              </a:rPr>
              <a:t>기계장치의 설치 후 시운전을 거친 후 정상 가동되는 데 보수적으로 </a:t>
            </a:r>
            <a:r>
              <a:rPr lang="en-US" altLang="ko-KR" sz="800" dirty="0">
                <a:latin typeface="Arial" panose="020B0604020202020204" pitchFamily="34" charset="0"/>
                <a:cs typeface="Arial" panose="020B0604020202020204" pitchFamily="34" charset="0"/>
              </a:rPr>
              <a:t>6</a:t>
            </a:r>
            <a:r>
              <a:rPr lang="ko-KR" altLang="en-US" sz="800" dirty="0">
                <a:latin typeface="Arial" panose="020B0604020202020204" pitchFamily="34" charset="0"/>
                <a:cs typeface="Arial" panose="020B0604020202020204" pitchFamily="34" charset="0"/>
              </a:rPr>
              <a:t>개월 가량 소요된다는 점을 고려할 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 회사의 </a:t>
            </a:r>
            <a:r>
              <a:rPr lang="en-US" altLang="ko-KR" sz="800" dirty="0">
                <a:latin typeface="Arial" panose="020B0604020202020204" pitchFamily="34" charset="0"/>
                <a:cs typeface="Arial" panose="020B0604020202020204" pitchFamily="34" charset="0"/>
              </a:rPr>
              <a:t>Capacity</a:t>
            </a:r>
            <a:r>
              <a:rPr lang="ko-KR" altLang="en-US" sz="800" dirty="0">
                <a:latin typeface="Arial" panose="020B0604020202020204" pitchFamily="34" charset="0"/>
                <a:cs typeface="Arial" panose="020B0604020202020204" pitchFamily="34" charset="0"/>
              </a:rPr>
              <a:t>가 증가하여 병목이 해소되는 시점은 적어도 </a:t>
            </a:r>
            <a:r>
              <a:rPr lang="en-US" altLang="ko-KR" sz="800" dirty="0">
                <a:latin typeface="Arial" panose="020B0604020202020204" pitchFamily="34" charset="0"/>
                <a:cs typeface="Arial" panose="020B0604020202020204" pitchFamily="34" charset="0"/>
              </a:rPr>
              <a:t>2024</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2Q </a:t>
            </a:r>
            <a:r>
              <a:rPr lang="ko-KR" altLang="en-US" sz="800" dirty="0">
                <a:latin typeface="Arial" panose="020B0604020202020204" pitchFamily="34" charset="0"/>
                <a:cs typeface="Arial" panose="020B0604020202020204" pitchFamily="34" charset="0"/>
              </a:rPr>
              <a:t>이후일 것으로 전망됨</a:t>
            </a:r>
          </a:p>
        </p:txBody>
      </p:sp>
      <p:sp>
        <p:nvSpPr>
          <p:cNvPr id="38" name="순서도: 연결자 37">
            <a:extLst>
              <a:ext uri="{FF2B5EF4-FFF2-40B4-BE49-F238E27FC236}">
                <a16:creationId xmlns:a16="http://schemas.microsoft.com/office/drawing/2014/main" id="{7685BF25-7124-4B37-BDE3-7529D1666399}"/>
              </a:ext>
            </a:extLst>
          </p:cNvPr>
          <p:cNvSpPr/>
          <p:nvPr/>
        </p:nvSpPr>
        <p:spPr bwMode="auto">
          <a:xfrm>
            <a:off x="6451134" y="35914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39" name="순서도: 연결자 38">
            <a:extLst>
              <a:ext uri="{FF2B5EF4-FFF2-40B4-BE49-F238E27FC236}">
                <a16:creationId xmlns:a16="http://schemas.microsoft.com/office/drawing/2014/main" id="{EAFCA752-798D-44A7-8756-06980DE204CF}"/>
              </a:ext>
            </a:extLst>
          </p:cNvPr>
          <p:cNvSpPr/>
          <p:nvPr/>
        </p:nvSpPr>
        <p:spPr bwMode="auto">
          <a:xfrm>
            <a:off x="7436852" y="39539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40" name="직사각형 39">
            <a:extLst>
              <a:ext uri="{FF2B5EF4-FFF2-40B4-BE49-F238E27FC236}">
                <a16:creationId xmlns:a16="http://schemas.microsoft.com/office/drawing/2014/main" id="{C6A9C642-3857-4A31-8368-BDBE0A6429E2}"/>
              </a:ext>
            </a:extLst>
          </p:cNvPr>
          <p:cNvSpPr/>
          <p:nvPr/>
        </p:nvSpPr>
        <p:spPr>
          <a:xfrm>
            <a:off x="6004095" y="3405827"/>
            <a:ext cx="488984" cy="11317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순서도: 연결자 40">
            <a:extLst>
              <a:ext uri="{FF2B5EF4-FFF2-40B4-BE49-F238E27FC236}">
                <a16:creationId xmlns:a16="http://schemas.microsoft.com/office/drawing/2014/main" id="{8F3001FF-48E8-4FDD-9DED-2212680F72FB}"/>
              </a:ext>
            </a:extLst>
          </p:cNvPr>
          <p:cNvSpPr/>
          <p:nvPr/>
        </p:nvSpPr>
        <p:spPr bwMode="auto">
          <a:xfrm>
            <a:off x="5932095" y="33471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2" name="순서도: 연결자 41">
            <a:extLst>
              <a:ext uri="{FF2B5EF4-FFF2-40B4-BE49-F238E27FC236}">
                <a16:creationId xmlns:a16="http://schemas.microsoft.com/office/drawing/2014/main" id="{2155B0E3-346C-4768-AFFF-1A48B95F4699}"/>
              </a:ext>
            </a:extLst>
          </p:cNvPr>
          <p:cNvSpPr/>
          <p:nvPr/>
        </p:nvSpPr>
        <p:spPr bwMode="auto">
          <a:xfrm>
            <a:off x="7436852" y="32733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
        <p:nvSpPr>
          <p:cNvPr id="43" name="직사각형 119">
            <a:extLst>
              <a:ext uri="{FF2B5EF4-FFF2-40B4-BE49-F238E27FC236}">
                <a16:creationId xmlns:a16="http://schemas.microsoft.com/office/drawing/2014/main" id="{17528421-DB18-4D7B-8D0A-B0D0C942ECC5}"/>
              </a:ext>
            </a:extLst>
          </p:cNvPr>
          <p:cNvSpPr/>
          <p:nvPr/>
        </p:nvSpPr>
        <p:spPr bwMode="auto">
          <a:xfrm>
            <a:off x="2241732" y="13402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44" name="직사각형 119">
            <a:extLst>
              <a:ext uri="{FF2B5EF4-FFF2-40B4-BE49-F238E27FC236}">
                <a16:creationId xmlns:a16="http://schemas.microsoft.com/office/drawing/2014/main" id="{03CA512B-59C1-4E37-B5A8-0B43DE9A4DF0}"/>
              </a:ext>
            </a:extLst>
          </p:cNvPr>
          <p:cNvSpPr/>
          <p:nvPr/>
        </p:nvSpPr>
        <p:spPr bwMode="auto">
          <a:xfrm>
            <a:off x="5067733" y="44665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010109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3EE9D84F-4AFB-453D-B0AB-762AD581B65F}"/>
              </a:ext>
            </a:extLst>
          </p:cNvPr>
          <p:cNvSpPr/>
          <p:nvPr/>
        </p:nvSpPr>
        <p:spPr>
          <a:xfrm>
            <a:off x="601200" y="6177437"/>
            <a:ext cx="8703600" cy="453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(2/3)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0" y="1412205"/>
            <a:ext cx="4282440" cy="3241469"/>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Capacity</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회사의 제품 제조 공정은 </a:t>
            </a:r>
            <a:r>
              <a:rPr lang="en-US" altLang="ko-KR" sz="850" dirty="0">
                <a:latin typeface="Arial" panose="020B0604020202020204" pitchFamily="34" charset="0"/>
                <a:cs typeface="Arial" panose="020B0604020202020204" pitchFamily="34" charset="0"/>
              </a:rPr>
              <a:t>‘</a:t>
            </a:r>
            <a:r>
              <a:rPr lang="ko-KR" altLang="en-US" sz="850" dirty="0">
                <a:latin typeface="Arial" panose="020B0604020202020204" pitchFamily="34" charset="0"/>
                <a:cs typeface="Arial" panose="020B0604020202020204" pitchFamily="34" charset="0"/>
              </a:rPr>
              <a:t>중합 </a:t>
            </a:r>
            <a:r>
              <a:rPr lang="ko-KR" altLang="en-US" sz="850" dirty="0">
                <a:latin typeface="Arial" panose="020B0604020202020204" pitchFamily="34" charset="0"/>
                <a:ea typeface="맑은 고딕" panose="020B0503020000020004" pitchFamily="50" charset="-127"/>
                <a:cs typeface="Arial" panose="020B0604020202020204" pitchFamily="34" charset="0"/>
              </a:rPr>
              <a:t>→ 코팅 → 경화 → </a:t>
            </a:r>
            <a:r>
              <a:rPr lang="ko-KR" altLang="en-US" sz="850" dirty="0" err="1">
                <a:latin typeface="Arial" panose="020B0604020202020204" pitchFamily="34" charset="0"/>
                <a:ea typeface="맑은 고딕" panose="020B0503020000020004" pitchFamily="50" charset="-127"/>
                <a:cs typeface="Arial" panose="020B0604020202020204" pitchFamily="34" charset="0"/>
              </a:rPr>
              <a:t>라미네이팅</a:t>
            </a:r>
            <a:r>
              <a:rPr lang="ko-KR" altLang="en-US" sz="850" dirty="0">
                <a:latin typeface="Arial" panose="020B0604020202020204" pitchFamily="34" charset="0"/>
                <a:ea typeface="맑은 고딕" panose="020B0503020000020004" pitchFamily="50" charset="-127"/>
                <a:cs typeface="Arial" panose="020B0604020202020204" pitchFamily="34" charset="0"/>
              </a:rPr>
              <a:t> → 품질검사</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등으로 진행되며</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해당 공정 중 </a:t>
            </a:r>
            <a:r>
              <a:rPr lang="en-US" altLang="ko-KR" sz="850" dirty="0">
                <a:latin typeface="Arial" panose="020B0604020202020204" pitchFamily="34" charset="0"/>
                <a:ea typeface="맑은 고딕" panose="020B0503020000020004" pitchFamily="50" charset="-127"/>
                <a:cs typeface="Arial" panose="020B0604020202020204" pitchFamily="34" charset="0"/>
              </a:rPr>
              <a:t>Capacity</a:t>
            </a:r>
            <a:r>
              <a:rPr lang="ko-KR" altLang="en-US" sz="850" dirty="0">
                <a:latin typeface="Arial" panose="020B0604020202020204" pitchFamily="34" charset="0"/>
                <a:ea typeface="맑은 고딕" panose="020B0503020000020004" pitchFamily="50" charset="-127"/>
                <a:cs typeface="Arial" panose="020B0604020202020204" pitchFamily="34" charset="0"/>
              </a:rPr>
              <a:t>가 제한적이고 설비 투자 규모가 큰 공정은 코팅</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경화 및 </a:t>
            </a:r>
            <a:r>
              <a:rPr lang="ko-KR" altLang="en-US" sz="850" dirty="0" err="1">
                <a:latin typeface="Arial" panose="020B0604020202020204" pitchFamily="34" charset="0"/>
                <a:ea typeface="맑은 고딕" panose="020B0503020000020004" pitchFamily="50" charset="-127"/>
                <a:cs typeface="Arial" panose="020B0604020202020204" pitchFamily="34" charset="0"/>
              </a:rPr>
              <a:t>라미네이팅</a:t>
            </a:r>
            <a:r>
              <a:rPr lang="ko-KR" altLang="en-US" sz="850" dirty="0">
                <a:latin typeface="Arial" panose="020B0604020202020204" pitchFamily="34" charset="0"/>
                <a:ea typeface="맑은 고딕" panose="020B0503020000020004" pitchFamily="50" charset="-127"/>
                <a:cs typeface="Arial" panose="020B0604020202020204" pitchFamily="34" charset="0"/>
              </a:rPr>
              <a:t> 공정에 해당함</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회사 제시 각 공정별 설비의 </a:t>
            </a:r>
            <a:r>
              <a:rPr lang="en-US" altLang="ko-KR" sz="850" dirty="0">
                <a:latin typeface="Arial" panose="020B0604020202020204" pitchFamily="34" charset="0"/>
                <a:ea typeface="맑은 고딕" panose="020B0503020000020004" pitchFamily="50" charset="-127"/>
                <a:cs typeface="Arial" panose="020B0604020202020204" pitchFamily="34" charset="0"/>
              </a:rPr>
              <a:t>Capacity</a:t>
            </a:r>
            <a:r>
              <a:rPr lang="ko-KR" altLang="en-US" sz="850" dirty="0">
                <a:latin typeface="Arial" panose="020B0604020202020204" pitchFamily="34" charset="0"/>
                <a:ea typeface="맑은 고딕" panose="020B0503020000020004" pitchFamily="50" charset="-127"/>
                <a:cs typeface="Arial" panose="020B0604020202020204" pitchFamily="34" charset="0"/>
              </a:rPr>
              <a:t>는 다음과 같음 </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회사에 따르면 상기 </a:t>
            </a:r>
            <a:r>
              <a:rPr lang="en-US" altLang="ko-KR" sz="850" dirty="0">
                <a:latin typeface="Arial" panose="020B0604020202020204" pitchFamily="34" charset="0"/>
                <a:cs typeface="Arial" panose="020B0604020202020204" pitchFamily="34" charset="0"/>
              </a:rPr>
              <a:t>Capacity</a:t>
            </a:r>
            <a:r>
              <a:rPr lang="ko-KR" altLang="en-US" sz="850" dirty="0">
                <a:latin typeface="Arial" panose="020B0604020202020204" pitchFamily="34" charset="0"/>
                <a:cs typeface="Arial" panose="020B0604020202020204" pitchFamily="34" charset="0"/>
              </a:rPr>
              <a:t>는 </a:t>
            </a:r>
            <a:r>
              <a:rPr lang="en-US" altLang="ko-KR" sz="850" dirty="0">
                <a:latin typeface="Arial" panose="020B0604020202020204" pitchFamily="34" charset="0"/>
                <a:cs typeface="Arial" panose="020B0604020202020204" pitchFamily="34" charset="0"/>
              </a:rPr>
              <a:t>25um PI</a:t>
            </a:r>
            <a:r>
              <a:rPr lang="ko-KR" altLang="en-US" sz="850" dirty="0">
                <a:latin typeface="Arial" panose="020B0604020202020204" pitchFamily="34" charset="0"/>
                <a:cs typeface="Arial" panose="020B0604020202020204" pitchFamily="34" charset="0"/>
              </a:rPr>
              <a:t>제품</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기준이며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제품 </a:t>
            </a:r>
            <a:r>
              <a:rPr lang="en-US" altLang="ko-KR" sz="850" dirty="0">
                <a:latin typeface="Arial" panose="020B0604020202020204" pitchFamily="34" charset="0"/>
                <a:cs typeface="Arial" panose="020B0604020202020204" pitchFamily="34" charset="0"/>
              </a:rPr>
              <a:t>mix</a:t>
            </a:r>
            <a:r>
              <a:rPr lang="ko-KR" altLang="en-US" sz="850" dirty="0">
                <a:latin typeface="Arial" panose="020B0604020202020204" pitchFamily="34" charset="0"/>
                <a:cs typeface="Arial" panose="020B0604020202020204" pitchFamily="34" charset="0"/>
              </a:rPr>
              <a:t>에 따라 </a:t>
            </a:r>
            <a:r>
              <a:rPr lang="en-US" altLang="ko-KR" sz="850" dirty="0">
                <a:latin typeface="Arial" panose="020B0604020202020204" pitchFamily="34" charset="0"/>
                <a:cs typeface="Arial" panose="020B0604020202020204" pitchFamily="34" charset="0"/>
              </a:rPr>
              <a:t>Capacity</a:t>
            </a:r>
            <a:r>
              <a:rPr lang="ko-KR" altLang="en-US" sz="850" dirty="0">
                <a:latin typeface="Arial" panose="020B0604020202020204" pitchFamily="34" charset="0"/>
                <a:cs typeface="Arial" panose="020B0604020202020204" pitchFamily="34" charset="0"/>
              </a:rPr>
              <a:t>는 가변적임 </a:t>
            </a:r>
            <a:r>
              <a:rPr lang="en-US" altLang="ko-KR" sz="850" dirty="0">
                <a:latin typeface="Arial" panose="020B0604020202020204" pitchFamily="34" charset="0"/>
                <a:cs typeface="Arial" panose="020B0604020202020204" pitchFamily="34" charset="0"/>
              </a:rPr>
              <a:t>(</a:t>
            </a:r>
            <a:r>
              <a:rPr lang="en-US" altLang="ko-KR" sz="850" dirty="0" err="1">
                <a:latin typeface="Arial" panose="020B0604020202020204" pitchFamily="34" charset="0"/>
                <a:cs typeface="Arial" panose="020B0604020202020204" pitchFamily="34" charset="0"/>
              </a:rPr>
              <a:t>e.g</a:t>
            </a:r>
            <a:r>
              <a:rPr lang="en-US" altLang="ko-KR" sz="850" dirty="0">
                <a:latin typeface="Arial" panose="020B0604020202020204" pitchFamily="34" charset="0"/>
                <a:cs typeface="Arial" panose="020B0604020202020204" pitchFamily="34" charset="0"/>
              </a:rPr>
              <a:t> 50um</a:t>
            </a:r>
            <a:r>
              <a:rPr lang="ko-KR" altLang="en-US" sz="850" dirty="0">
                <a:latin typeface="Arial" panose="020B0604020202020204" pitchFamily="34" charset="0"/>
                <a:cs typeface="Arial" panose="020B0604020202020204" pitchFamily="34" charset="0"/>
              </a:rPr>
              <a:t> 후막 제품만 생산하는 경우 </a:t>
            </a:r>
            <a:r>
              <a:rPr lang="en-US" altLang="ko-KR" sz="850" dirty="0">
                <a:latin typeface="Arial" panose="020B0604020202020204" pitchFamily="34" charset="0"/>
                <a:cs typeface="Arial" panose="020B0604020202020204" pitchFamily="34" charset="0"/>
              </a:rPr>
              <a:t>Coater,</a:t>
            </a:r>
            <a:r>
              <a:rPr lang="ko-KR" altLang="en-US" sz="850" dirty="0">
                <a:latin typeface="Arial" panose="020B0604020202020204" pitchFamily="34" charset="0"/>
                <a:cs typeface="Arial" panose="020B0604020202020204" pitchFamily="34" charset="0"/>
              </a:rPr>
              <a:t> 경화기의 </a:t>
            </a:r>
            <a:r>
              <a:rPr lang="en-US" altLang="ko-KR" sz="850" dirty="0">
                <a:latin typeface="Arial" panose="020B0604020202020204" pitchFamily="34" charset="0"/>
                <a:cs typeface="Arial" panose="020B0604020202020204" pitchFamily="34" charset="0"/>
              </a:rPr>
              <a:t>Total Capacity</a:t>
            </a:r>
            <a:r>
              <a:rPr lang="ko-KR" altLang="en-US" sz="850" dirty="0">
                <a:latin typeface="Arial" panose="020B0604020202020204" pitchFamily="34" charset="0"/>
                <a:cs typeface="Arial" panose="020B0604020202020204" pitchFamily="34" charset="0"/>
              </a:rPr>
              <a:t>는 각각 </a:t>
            </a:r>
            <a:r>
              <a:rPr lang="en-US" altLang="ko-KR" sz="850" dirty="0">
                <a:latin typeface="Arial" panose="020B0604020202020204" pitchFamily="34" charset="0"/>
                <a:cs typeface="Arial" panose="020B0604020202020204" pitchFamily="34" charset="0"/>
              </a:rPr>
              <a:t>300,000, 280,000</a:t>
            </a:r>
            <a:r>
              <a:rPr lang="ko-KR" altLang="en-US" sz="850" dirty="0">
                <a:latin typeface="Arial" panose="020B0604020202020204" pitchFamily="34" charset="0"/>
                <a:cs typeface="Arial" panose="020B0604020202020204" pitchFamily="34" charset="0"/>
              </a:rPr>
              <a:t>으로 감소함</a:t>
            </a:r>
            <a:r>
              <a:rPr lang="en-US" altLang="ko-KR" sz="850" dirty="0">
                <a:latin typeface="Arial" panose="020B0604020202020204" pitchFamily="34" charset="0"/>
                <a:cs typeface="Arial" panose="020B0604020202020204" pitchFamily="34" charset="0"/>
              </a:rPr>
              <a:t>) </a:t>
            </a: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이후 회사의 제품 중 </a:t>
            </a:r>
            <a:r>
              <a:rPr lang="en-US" altLang="ko-KR" sz="850" dirty="0">
                <a:latin typeface="Arial" panose="020B0604020202020204" pitchFamily="34" charset="0"/>
                <a:cs typeface="Arial" panose="020B0604020202020204" pitchFamily="34" charset="0"/>
              </a:rPr>
              <a:t>50um </a:t>
            </a:r>
            <a:r>
              <a:rPr lang="ko-KR" altLang="en-US" sz="850" dirty="0">
                <a:latin typeface="Arial" panose="020B0604020202020204" pitchFamily="34" charset="0"/>
                <a:cs typeface="Arial" panose="020B0604020202020204" pitchFamily="34" charset="0"/>
              </a:rPr>
              <a:t>후막 제품의 비중이 증가하여 실제 </a:t>
            </a:r>
            <a:r>
              <a:rPr lang="en-US" altLang="ko-KR" sz="850" dirty="0">
                <a:latin typeface="Arial" panose="020B0604020202020204" pitchFamily="34" charset="0"/>
                <a:cs typeface="Arial" panose="020B0604020202020204" pitchFamily="34" charset="0"/>
              </a:rPr>
              <a:t>Capacity</a:t>
            </a:r>
            <a:r>
              <a:rPr lang="ko-KR" altLang="en-US" sz="850" dirty="0">
                <a:latin typeface="Arial" panose="020B0604020202020204" pitchFamily="34" charset="0"/>
                <a:cs typeface="Arial" panose="020B0604020202020204" pitchFamily="34" charset="0"/>
              </a:rPr>
              <a:t>는 상기 </a:t>
            </a:r>
            <a:r>
              <a:rPr lang="en-US" altLang="ko-KR" sz="850" dirty="0">
                <a:latin typeface="Arial" panose="020B0604020202020204" pitchFamily="34" charset="0"/>
                <a:cs typeface="Arial" panose="020B0604020202020204" pitchFamily="34" charset="0"/>
              </a:rPr>
              <a:t>Capacity</a:t>
            </a:r>
            <a:r>
              <a:rPr lang="ko-KR" altLang="en-US" sz="850" dirty="0">
                <a:latin typeface="Arial" panose="020B0604020202020204" pitchFamily="34" charset="0"/>
                <a:cs typeface="Arial" panose="020B0604020202020204" pitchFamily="34" charset="0"/>
              </a:rPr>
              <a:t>보다 낮게 집계되었으며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회사에 따르면 </a:t>
            </a:r>
            <a:r>
              <a:rPr lang="en-US" altLang="ko-KR" sz="850" dirty="0">
                <a:latin typeface="Arial" panose="020B0604020202020204" pitchFamily="34" charset="0"/>
                <a:cs typeface="Arial" panose="020B0604020202020204" pitchFamily="34" charset="0"/>
              </a:rPr>
              <a:t>2022</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1</a:t>
            </a:r>
            <a:r>
              <a:rPr lang="ko-KR" altLang="en-US" sz="850" dirty="0">
                <a:latin typeface="Arial" panose="020B0604020202020204" pitchFamily="34" charset="0"/>
                <a:cs typeface="Arial" panose="020B0604020202020204" pitchFamily="34" charset="0"/>
              </a:rPr>
              <a:t>분기말 현재 제품 </a:t>
            </a:r>
            <a:r>
              <a:rPr lang="en-US" altLang="ko-KR" sz="850" dirty="0">
                <a:latin typeface="Arial" panose="020B0604020202020204" pitchFamily="34" charset="0"/>
                <a:cs typeface="Arial" panose="020B0604020202020204" pitchFamily="34" charset="0"/>
              </a:rPr>
              <a:t>mix </a:t>
            </a:r>
            <a:r>
              <a:rPr lang="ko-KR" altLang="en-US" sz="850" dirty="0">
                <a:latin typeface="Arial" panose="020B0604020202020204" pitchFamily="34" charset="0"/>
                <a:cs typeface="Arial" panose="020B0604020202020204" pitchFamily="34" charset="0"/>
              </a:rPr>
              <a:t>기준 </a:t>
            </a:r>
            <a:r>
              <a:rPr lang="en-US" altLang="ko-KR" sz="850" dirty="0">
                <a:latin typeface="Arial" panose="020B0604020202020204" pitchFamily="34" charset="0"/>
                <a:cs typeface="Arial" panose="020B0604020202020204" pitchFamily="34" charset="0"/>
              </a:rPr>
              <a:t>Capacity</a:t>
            </a:r>
            <a:r>
              <a:rPr lang="ko-KR" altLang="en-US" sz="850" dirty="0">
                <a:latin typeface="Arial" panose="020B0604020202020204" pitchFamily="34" charset="0"/>
                <a:cs typeface="Arial" panose="020B0604020202020204" pitchFamily="34" charset="0"/>
              </a:rPr>
              <a:t>는 약 </a:t>
            </a:r>
            <a:r>
              <a:rPr lang="en-US" altLang="ko-KR" sz="850" dirty="0">
                <a:latin typeface="Arial" panose="020B0604020202020204" pitchFamily="34" charset="0"/>
                <a:cs typeface="Arial" panose="020B0604020202020204" pitchFamily="34" charset="0"/>
              </a:rPr>
              <a:t>6,300,000m</a:t>
            </a:r>
            <a:r>
              <a:rPr lang="en-US" altLang="ko-KR" sz="850" baseline="30000" dirty="0">
                <a:latin typeface="Arial" panose="020B0604020202020204" pitchFamily="34" charset="0"/>
                <a:cs typeface="Arial" panose="020B0604020202020204" pitchFamily="34" charset="0"/>
              </a:rPr>
              <a:t>2</a:t>
            </a:r>
            <a:r>
              <a:rPr lang="ko-KR" altLang="en-US" sz="850" dirty="0">
                <a:latin typeface="Arial" panose="020B0604020202020204" pitchFamily="34" charset="0"/>
                <a:cs typeface="Arial" panose="020B0604020202020204" pitchFamily="34" charset="0"/>
              </a:rPr>
              <a:t>임</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과거 가동률 분석 및 회사와의 인터뷰 결과</a:t>
            </a:r>
            <a:r>
              <a:rPr lang="en-US" altLang="ko-KR" sz="850" dirty="0">
                <a:latin typeface="Arial" panose="020B0604020202020204" pitchFamily="34" charset="0"/>
                <a:cs typeface="Arial" panose="020B0604020202020204" pitchFamily="34" charset="0"/>
              </a:rPr>
              <a:t>, 2021</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11</a:t>
            </a:r>
            <a:r>
              <a:rPr lang="ko-KR" altLang="en-US" sz="850" dirty="0">
                <a:latin typeface="Arial" panose="020B0604020202020204" pitchFamily="34" charset="0"/>
                <a:cs typeface="Arial" panose="020B0604020202020204" pitchFamily="34" charset="0"/>
              </a:rPr>
              <a:t>월 및 </a:t>
            </a:r>
            <a:r>
              <a:rPr lang="en-US" altLang="ko-KR" sz="850" dirty="0">
                <a:latin typeface="Arial" panose="020B0604020202020204" pitchFamily="34" charset="0"/>
                <a:cs typeface="Arial" panose="020B0604020202020204" pitchFamily="34" charset="0"/>
              </a:rPr>
              <a:t>12</a:t>
            </a:r>
            <a:r>
              <a:rPr lang="ko-KR" altLang="en-US" sz="850" dirty="0">
                <a:latin typeface="Arial" panose="020B0604020202020204" pitchFamily="34" charset="0"/>
                <a:cs typeface="Arial" panose="020B0604020202020204" pitchFamily="34" charset="0"/>
              </a:rPr>
              <a:t>월 생산이 회사 보유 설비를 </a:t>
            </a:r>
            <a:r>
              <a:rPr lang="en-US" altLang="ko-KR" sz="850" dirty="0">
                <a:latin typeface="Arial" panose="020B0604020202020204" pitchFamily="34" charset="0"/>
                <a:cs typeface="Arial" panose="020B0604020202020204" pitchFamily="34" charset="0"/>
              </a:rPr>
              <a:t>Max capacity </a:t>
            </a:r>
            <a:r>
              <a:rPr lang="ko-KR" altLang="en-US" sz="850" dirty="0">
                <a:latin typeface="Arial" panose="020B0604020202020204" pitchFamily="34" charset="0"/>
                <a:cs typeface="Arial" panose="020B0604020202020204" pitchFamily="34" charset="0"/>
              </a:rPr>
              <a:t>수준으로 가동하였을 때 생산량으로 판단됨</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다만</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해당 월의 가동률 수준을 </a:t>
            </a:r>
            <a:r>
              <a:rPr lang="en-US" altLang="ko-KR" sz="850" dirty="0">
                <a:latin typeface="Arial" panose="020B0604020202020204" pitchFamily="34" charset="0"/>
                <a:cs typeface="Arial" panose="020B0604020202020204" pitchFamily="34" charset="0"/>
              </a:rPr>
              <a:t>1</a:t>
            </a:r>
            <a:r>
              <a:rPr lang="ko-KR" altLang="en-US" sz="850" dirty="0">
                <a:latin typeface="Arial" panose="020B0604020202020204" pitchFamily="34" charset="0"/>
                <a:cs typeface="Arial" panose="020B0604020202020204" pitchFamily="34" charset="0"/>
              </a:rPr>
              <a:t>년 내 가동하는 것은 정기 </a:t>
            </a:r>
            <a:r>
              <a:rPr lang="en-US" altLang="ko-KR" sz="850" dirty="0">
                <a:latin typeface="Arial" panose="020B0604020202020204" pitchFamily="34" charset="0"/>
                <a:cs typeface="Arial" panose="020B0604020202020204" pitchFamily="34" charset="0"/>
              </a:rPr>
              <a:t>maintenance </a:t>
            </a:r>
            <a:r>
              <a:rPr lang="ko-KR" altLang="en-US" sz="850" dirty="0">
                <a:latin typeface="Arial" panose="020B0604020202020204" pitchFamily="34" charset="0"/>
                <a:cs typeface="Arial" panose="020B0604020202020204" pitchFamily="34" charset="0"/>
              </a:rPr>
              <a:t>등으로 인해 현실적으로 불가능하며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한계가동률 수준으로 </a:t>
            </a:r>
            <a:r>
              <a:rPr lang="en-US" altLang="ko-KR" sz="850" dirty="0">
                <a:latin typeface="Arial" panose="020B0604020202020204" pitchFamily="34" charset="0"/>
                <a:cs typeface="Arial" panose="020B0604020202020204" pitchFamily="34" charset="0"/>
              </a:rPr>
              <a:t>1</a:t>
            </a:r>
            <a:r>
              <a:rPr lang="ko-KR" altLang="en-US" sz="850" dirty="0">
                <a:latin typeface="Arial" panose="020B0604020202020204" pitchFamily="34" charset="0"/>
                <a:cs typeface="Arial" panose="020B0604020202020204" pitchFamily="34" charset="0"/>
              </a:rPr>
              <a:t>년 동안 가동하는 것이 보다 현실적임</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r>
              <a:rPr lang="ko-KR" altLang="en-US" sz="850" dirty="0" err="1">
                <a:latin typeface="Arial" panose="020B0604020202020204" pitchFamily="34" charset="0"/>
                <a:cs typeface="Arial" panose="020B0604020202020204" pitchFamily="34" charset="0"/>
              </a:rPr>
              <a:t>증속</a:t>
            </a:r>
            <a:r>
              <a:rPr lang="ko-KR" altLang="en-US" sz="850" dirty="0">
                <a:latin typeface="Arial" panose="020B0604020202020204" pitchFamily="34" charset="0"/>
                <a:cs typeface="Arial" panose="020B0604020202020204" pitchFamily="34" charset="0"/>
              </a:rPr>
              <a:t> 등을 반영한 경화공정의 한계가동률에 근접한 </a:t>
            </a: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10</a:t>
            </a:r>
            <a:r>
              <a:rPr lang="ko-KR" altLang="en-US" sz="850" dirty="0">
                <a:latin typeface="Arial" panose="020B0604020202020204" pitchFamily="34" charset="0"/>
                <a:cs typeface="Arial" panose="020B0604020202020204" pitchFamily="34" charset="0"/>
              </a:rPr>
              <a:t>월 및 월간 </a:t>
            </a:r>
            <a:r>
              <a:rPr lang="en-US" altLang="ko-KR" sz="850" dirty="0">
                <a:latin typeface="Arial" panose="020B0604020202020204" pitchFamily="34" charset="0"/>
                <a:cs typeface="Arial" panose="020B0604020202020204" pitchFamily="34" charset="0"/>
              </a:rPr>
              <a:t>Max Capacity </a:t>
            </a:r>
            <a:r>
              <a:rPr lang="ko-KR" altLang="en-US" sz="850" dirty="0">
                <a:latin typeface="Arial" panose="020B0604020202020204" pitchFamily="34" charset="0"/>
                <a:cs typeface="Arial" panose="020B0604020202020204" pitchFamily="34" charset="0"/>
              </a:rPr>
              <a:t>수준으로 생산했던 </a:t>
            </a: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11~12</a:t>
            </a:r>
            <a:r>
              <a:rPr lang="ko-KR" altLang="en-US" sz="850" dirty="0">
                <a:latin typeface="Arial" panose="020B0604020202020204" pitchFamily="34" charset="0"/>
                <a:cs typeface="Arial" panose="020B0604020202020204" pitchFamily="34" charset="0"/>
              </a:rPr>
              <a:t>월의 생산 수준을 </a:t>
            </a:r>
            <a:r>
              <a:rPr lang="en-US" altLang="ko-KR" sz="850" dirty="0">
                <a:latin typeface="Arial" panose="020B0604020202020204" pitchFamily="34" charset="0"/>
                <a:cs typeface="Arial" panose="020B0604020202020204" pitchFamily="34" charset="0"/>
              </a:rPr>
              <a:t>1</a:t>
            </a:r>
            <a:r>
              <a:rPr lang="ko-KR" altLang="en-US" sz="850" dirty="0" err="1">
                <a:latin typeface="Arial" panose="020B0604020202020204" pitchFamily="34" charset="0"/>
                <a:cs typeface="Arial" panose="020B0604020202020204" pitchFamily="34" charset="0"/>
              </a:rPr>
              <a:t>년동안</a:t>
            </a:r>
            <a:r>
              <a:rPr lang="ko-KR" altLang="en-US" sz="850" dirty="0">
                <a:latin typeface="Arial" panose="020B0604020202020204" pitchFamily="34" charset="0"/>
                <a:cs typeface="Arial" panose="020B0604020202020204" pitchFamily="34" charset="0"/>
              </a:rPr>
              <a:t> 가동했을 시 계산되는 </a:t>
            </a:r>
            <a:r>
              <a:rPr lang="en-US" altLang="ko-KR" sz="850" dirty="0">
                <a:latin typeface="Arial" panose="020B0604020202020204" pitchFamily="34" charset="0"/>
                <a:cs typeface="Arial" panose="020B0604020202020204" pitchFamily="34" charset="0"/>
              </a:rPr>
              <a:t>1</a:t>
            </a:r>
            <a:r>
              <a:rPr lang="ko-KR" altLang="en-US" sz="850" dirty="0">
                <a:latin typeface="Arial" panose="020B0604020202020204" pitchFamily="34" charset="0"/>
                <a:cs typeface="Arial" panose="020B0604020202020204" pitchFamily="34" charset="0"/>
              </a:rPr>
              <a:t>년 기준 </a:t>
            </a:r>
            <a:r>
              <a:rPr lang="en-US" altLang="ko-KR" sz="850" dirty="0">
                <a:latin typeface="Arial" panose="020B0604020202020204" pitchFamily="34" charset="0"/>
                <a:cs typeface="Arial" panose="020B0604020202020204" pitchFamily="34" charset="0"/>
              </a:rPr>
              <a:t>Max Capacity </a:t>
            </a:r>
            <a:r>
              <a:rPr lang="ko-KR" altLang="en-US" sz="850" dirty="0">
                <a:latin typeface="Arial" panose="020B0604020202020204" pitchFamily="34" charset="0"/>
                <a:cs typeface="Arial" panose="020B0604020202020204" pitchFamily="34" charset="0"/>
              </a:rPr>
              <a:t>생산량 추정치와 회사 제공 향후 </a:t>
            </a:r>
            <a:r>
              <a:rPr lang="en-US" altLang="ko-KR" sz="850" dirty="0">
                <a:latin typeface="Arial" panose="020B0604020202020204" pitchFamily="34" charset="0"/>
                <a:cs typeface="Arial" panose="020B0604020202020204" pitchFamily="34" charset="0"/>
              </a:rPr>
              <a:t>Sales Forecast</a:t>
            </a:r>
            <a:r>
              <a:rPr lang="ko-KR" altLang="en-US" sz="850" dirty="0">
                <a:latin typeface="Arial" panose="020B0604020202020204" pitchFamily="34" charset="0"/>
                <a:cs typeface="Arial" panose="020B0604020202020204" pitchFamily="34" charset="0"/>
              </a:rPr>
              <a:t>와 비교한 결과는 다음과 같음 </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3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a:p>
            <a:pPr marL="540000" lvl="0" indent="-180975" defTabSz="914400" latinLnBrk="1">
              <a:lnSpc>
                <a:spcPts val="1200"/>
              </a:lnSpc>
              <a:buClr>
                <a:srgbClr val="00338D"/>
              </a:buClr>
              <a:buFont typeface="Wingdings" panose="05000000000000000000" pitchFamily="2" charset="2"/>
              <a:buChar char="Ø"/>
              <a:tabLst>
                <a:tab pos="266700" algn="l"/>
              </a:tabLst>
              <a:defRPr/>
            </a:pPr>
            <a:r>
              <a:rPr lang="ko-KR" altLang="en-US" sz="850" dirty="0">
                <a:latin typeface="Arial" panose="020B0604020202020204" pitchFamily="34" charset="0"/>
                <a:cs typeface="Arial" panose="020B0604020202020204" pitchFamily="34" charset="0"/>
              </a:rPr>
              <a:t>비교 결과 </a:t>
            </a:r>
            <a:r>
              <a:rPr lang="en-US" altLang="ko-KR" sz="850" dirty="0">
                <a:latin typeface="Arial" panose="020B0604020202020204" pitchFamily="34" charset="0"/>
                <a:cs typeface="Arial" panose="020B0604020202020204" pitchFamily="34" charset="0"/>
              </a:rPr>
              <a:t>Max Capacity </a:t>
            </a:r>
            <a:r>
              <a:rPr lang="ko-KR" altLang="en-US" sz="850" dirty="0">
                <a:latin typeface="Arial" panose="020B0604020202020204" pitchFamily="34" charset="0"/>
                <a:cs typeface="Arial" panose="020B0604020202020204" pitchFamily="34" charset="0"/>
              </a:rPr>
              <a:t>수준으로 </a:t>
            </a:r>
            <a:r>
              <a:rPr lang="en-US" altLang="ko-KR" sz="850" dirty="0">
                <a:latin typeface="Arial" panose="020B0604020202020204" pitchFamily="34" charset="0"/>
                <a:cs typeface="Arial" panose="020B0604020202020204" pitchFamily="34" charset="0"/>
              </a:rPr>
              <a:t>1</a:t>
            </a:r>
            <a:r>
              <a:rPr lang="ko-KR" altLang="en-US" sz="850" dirty="0">
                <a:latin typeface="Arial" panose="020B0604020202020204" pitchFamily="34" charset="0"/>
                <a:cs typeface="Arial" panose="020B0604020202020204" pitchFamily="34" charset="0"/>
              </a:rPr>
              <a:t>년간 라인을 가동할 경우</a:t>
            </a:r>
            <a:r>
              <a:rPr lang="en-US" altLang="ko-KR" sz="850" dirty="0">
                <a:latin typeface="Arial" panose="020B0604020202020204" pitchFamily="34" charset="0"/>
                <a:cs typeface="Arial" panose="020B0604020202020204" pitchFamily="34" charset="0"/>
              </a:rPr>
              <a:t>, 2022</a:t>
            </a:r>
            <a:r>
              <a:rPr lang="ko-KR" altLang="en-US" sz="850" dirty="0">
                <a:latin typeface="Arial" panose="020B0604020202020204" pitchFamily="34" charset="0"/>
                <a:cs typeface="Arial" panose="020B0604020202020204" pitchFamily="34" charset="0"/>
              </a:rPr>
              <a:t>년 및</a:t>
            </a:r>
            <a:r>
              <a:rPr lang="en-US" altLang="ko-KR" sz="850" dirty="0">
                <a:latin typeface="Arial" panose="020B0604020202020204" pitchFamily="34" charset="0"/>
                <a:cs typeface="Arial" panose="020B0604020202020204" pitchFamily="34" charset="0"/>
              </a:rPr>
              <a:t> 2023</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Sales Quantity Forecast </a:t>
            </a:r>
            <a:r>
              <a:rPr lang="ko-KR" altLang="en-US" sz="850" dirty="0">
                <a:latin typeface="Arial" panose="020B0604020202020204" pitchFamily="34" charset="0"/>
                <a:cs typeface="Arial" panose="020B0604020202020204" pitchFamily="34" charset="0"/>
              </a:rPr>
              <a:t>수준을 달성하기 위해서는 </a:t>
            </a:r>
            <a:r>
              <a:rPr lang="ko-KR" altLang="en-US" sz="850" dirty="0" err="1">
                <a:latin typeface="Arial" panose="020B0604020202020204" pitchFamily="34" charset="0"/>
                <a:cs typeface="Arial" panose="020B0604020202020204" pitchFamily="34" charset="0"/>
              </a:rPr>
              <a:t>수율</a:t>
            </a:r>
            <a:r>
              <a:rPr lang="ko-KR" altLang="en-US" sz="850" dirty="0">
                <a:latin typeface="Arial" panose="020B0604020202020204" pitchFamily="34" charset="0"/>
                <a:cs typeface="Arial" panose="020B0604020202020204" pitchFamily="34" charset="0"/>
              </a:rPr>
              <a:t> 개선</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생산 속도 </a:t>
            </a:r>
            <a:r>
              <a:rPr lang="ko-KR" altLang="en-US" sz="850" dirty="0" err="1">
                <a:latin typeface="Arial" panose="020B0604020202020204" pitchFamily="34" charset="0"/>
                <a:cs typeface="Arial" panose="020B0604020202020204" pitchFamily="34" charset="0"/>
              </a:rPr>
              <a:t>증속</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재고자산의 소진 등의 방법이 필요할 것으로 전망됨</a:t>
            </a:r>
            <a:r>
              <a:rPr lang="en-US" altLang="ko-KR" sz="850" dirty="0">
                <a:latin typeface="Arial" panose="020B0604020202020204" pitchFamily="34" charset="0"/>
                <a:cs typeface="Arial" panose="020B0604020202020204" pitchFamily="34" charset="0"/>
              </a:rPr>
              <a:t> </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라인을 연간 </a:t>
            </a:r>
            <a:r>
              <a:rPr lang="en-US" altLang="ko-KR" sz="1000" b="1" dirty="0">
                <a:solidFill>
                  <a:srgbClr val="002997"/>
                </a:solidFill>
                <a:latin typeface="Arial" panose="020B0604020202020204" pitchFamily="34" charset="0"/>
                <a:ea typeface="+mj-ea"/>
                <a:cs typeface="Arial" panose="020B0604020202020204" pitchFamily="34" charset="0"/>
              </a:rPr>
              <a:t>Max Capacity </a:t>
            </a:r>
            <a:r>
              <a:rPr lang="ko-KR" altLang="en-US" sz="1000" b="1" dirty="0">
                <a:solidFill>
                  <a:srgbClr val="002997"/>
                </a:solidFill>
                <a:latin typeface="Arial" panose="020B0604020202020204" pitchFamily="34" charset="0"/>
                <a:ea typeface="+mj-ea"/>
                <a:cs typeface="Arial" panose="020B0604020202020204" pitchFamily="34" charset="0"/>
              </a:rPr>
              <a:t>수준으로 가동한다고 가정했을 때</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회사의 </a:t>
            </a:r>
            <a:r>
              <a:rPr lang="en-US" altLang="ko-KR" sz="1000" b="1" dirty="0">
                <a:solidFill>
                  <a:srgbClr val="002997"/>
                </a:solidFill>
                <a:latin typeface="Arial" panose="020B0604020202020204" pitchFamily="34" charset="0"/>
                <a:ea typeface="+mj-ea"/>
                <a:cs typeface="Arial" panose="020B0604020202020204" pitchFamily="34" charset="0"/>
              </a:rPr>
              <a:t>2022</a:t>
            </a:r>
            <a:r>
              <a:rPr lang="ko-KR" altLang="en-US" sz="1000" b="1" dirty="0">
                <a:solidFill>
                  <a:srgbClr val="002997"/>
                </a:solidFill>
                <a:latin typeface="Arial" panose="020B0604020202020204" pitchFamily="34" charset="0"/>
                <a:ea typeface="+mj-ea"/>
                <a:cs typeface="Arial" panose="020B0604020202020204" pitchFamily="34" charset="0"/>
              </a:rPr>
              <a:t>년 추정 판매량 수준을 달성할 수 있을 것으로 전망되며</a:t>
            </a:r>
            <a:r>
              <a:rPr lang="en-US" altLang="ko-KR" sz="1000" b="1" dirty="0">
                <a:solidFill>
                  <a:srgbClr val="002997"/>
                </a:solidFill>
                <a:latin typeface="Arial" panose="020B0604020202020204" pitchFamily="34" charset="0"/>
                <a:ea typeface="+mj-ea"/>
                <a:cs typeface="Arial" panose="020B0604020202020204" pitchFamily="34" charset="0"/>
              </a:rPr>
              <a:t>, 2023</a:t>
            </a:r>
            <a:r>
              <a:rPr lang="ko-KR" altLang="en-US" sz="1000" b="1" dirty="0">
                <a:solidFill>
                  <a:srgbClr val="002997"/>
                </a:solidFill>
                <a:latin typeface="Arial" panose="020B0604020202020204" pitchFamily="34" charset="0"/>
                <a:ea typeface="+mj-ea"/>
                <a:cs typeface="Arial" panose="020B0604020202020204" pitchFamily="34" charset="0"/>
              </a:rPr>
              <a:t>년 추정 판매량 수준을 달성하기 위해서는 일부 </a:t>
            </a:r>
            <a:r>
              <a:rPr lang="ko-KR" altLang="en-US" sz="1000" b="1" dirty="0" err="1">
                <a:solidFill>
                  <a:srgbClr val="002997"/>
                </a:solidFill>
                <a:latin typeface="Arial" panose="020B0604020202020204" pitchFamily="34" charset="0"/>
                <a:ea typeface="+mj-ea"/>
                <a:cs typeface="Arial" panose="020B0604020202020204" pitchFamily="34" charset="0"/>
              </a:rPr>
              <a:t>수율</a:t>
            </a:r>
            <a:r>
              <a:rPr lang="ko-KR" altLang="en-US" sz="1000" b="1" dirty="0">
                <a:solidFill>
                  <a:srgbClr val="002997"/>
                </a:solidFill>
                <a:latin typeface="Arial" panose="020B0604020202020204" pitchFamily="34" charset="0"/>
                <a:ea typeface="+mj-ea"/>
                <a:cs typeface="Arial" panose="020B0604020202020204" pitchFamily="34" charset="0"/>
              </a:rPr>
              <a:t> 개선 및 생산 속도 </a:t>
            </a:r>
            <a:r>
              <a:rPr lang="ko-KR" altLang="en-US" sz="1000" b="1" dirty="0" err="1">
                <a:solidFill>
                  <a:srgbClr val="002997"/>
                </a:solidFill>
                <a:latin typeface="Arial" panose="020B0604020202020204" pitchFamily="34" charset="0"/>
                <a:ea typeface="+mj-ea"/>
                <a:cs typeface="Arial" panose="020B0604020202020204" pitchFamily="34" charset="0"/>
              </a:rPr>
              <a:t>증속</a:t>
            </a:r>
            <a:r>
              <a:rPr lang="ko-KR" altLang="en-US" sz="1000" b="1" dirty="0">
                <a:solidFill>
                  <a:srgbClr val="002997"/>
                </a:solidFill>
                <a:latin typeface="Arial" panose="020B0604020202020204" pitchFamily="34" charset="0"/>
                <a:ea typeface="+mj-ea"/>
                <a:cs typeface="Arial" panose="020B0604020202020204" pitchFamily="34" charset="0"/>
              </a:rPr>
              <a:t> 등이 필요할 것으로 전망됨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5" name="표 34">
            <a:extLst>
              <a:ext uri="{FF2B5EF4-FFF2-40B4-BE49-F238E27FC236}">
                <a16:creationId xmlns:a16="http://schemas.microsoft.com/office/drawing/2014/main" id="{C58F306B-B92F-41B5-ACD4-CC6B77862AD3}"/>
              </a:ext>
            </a:extLst>
          </p:cNvPr>
          <p:cNvGraphicFramePr>
            <a:graphicFrameLocks noGrp="1"/>
          </p:cNvGraphicFramePr>
          <p:nvPr/>
        </p:nvGraphicFramePr>
        <p:xfrm>
          <a:off x="5224256" y="2379489"/>
          <a:ext cx="2982800" cy="487680"/>
        </p:xfrm>
        <a:graphic>
          <a:graphicData uri="http://schemas.openxmlformats.org/drawingml/2006/table">
            <a:tbl>
              <a:tblPr/>
              <a:tblGrid>
                <a:gridCol w="920000">
                  <a:extLst>
                    <a:ext uri="{9D8B030D-6E8A-4147-A177-3AD203B41FA5}">
                      <a16:colId xmlns:a16="http://schemas.microsoft.com/office/drawing/2014/main" val="3669848463"/>
                    </a:ext>
                  </a:extLst>
                </a:gridCol>
                <a:gridCol w="687600">
                  <a:extLst>
                    <a:ext uri="{9D8B030D-6E8A-4147-A177-3AD203B41FA5}">
                      <a16:colId xmlns:a16="http://schemas.microsoft.com/office/drawing/2014/main" val="3035648770"/>
                    </a:ext>
                  </a:extLst>
                </a:gridCol>
                <a:gridCol w="687600">
                  <a:extLst>
                    <a:ext uri="{9D8B030D-6E8A-4147-A177-3AD203B41FA5}">
                      <a16:colId xmlns:a16="http://schemas.microsoft.com/office/drawing/2014/main" val="512323515"/>
                    </a:ext>
                  </a:extLst>
                </a:gridCol>
                <a:gridCol w="687600">
                  <a:extLst>
                    <a:ext uri="{9D8B030D-6E8A-4147-A177-3AD203B41FA5}">
                      <a16:colId xmlns:a16="http://schemas.microsoft.com/office/drawing/2014/main" val="3768478805"/>
                    </a:ext>
                  </a:extLst>
                </a:gridCol>
              </a:tblGrid>
              <a:tr h="762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m2/</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월</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55067871"/>
                  </a:ext>
                </a:extLst>
              </a:tr>
              <a:tr h="76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Coater</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51400092"/>
                  </a:ext>
                </a:extLst>
              </a:tr>
              <a:tr h="762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경화기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38291540"/>
                  </a:ext>
                </a:extLst>
              </a:tr>
              <a:tr h="76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Laminator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160,000</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0269703"/>
                  </a:ext>
                </a:extLst>
              </a:tr>
            </a:tbl>
          </a:graphicData>
        </a:graphic>
      </p:graphicFrame>
      <p:graphicFrame>
        <p:nvGraphicFramePr>
          <p:cNvPr id="3" name="표 2">
            <a:extLst>
              <a:ext uri="{FF2B5EF4-FFF2-40B4-BE49-F238E27FC236}">
                <a16:creationId xmlns:a16="http://schemas.microsoft.com/office/drawing/2014/main" id="{EB93FBD8-7E24-438B-B651-17D17CAFE487}"/>
              </a:ext>
            </a:extLst>
          </p:cNvPr>
          <p:cNvGraphicFramePr>
            <a:graphicFrameLocks noGrp="1"/>
          </p:cNvGraphicFramePr>
          <p:nvPr>
            <p:extLst>
              <p:ext uri="{D42A27DB-BD31-4B8C-83A1-F6EECF244321}">
                <p14:modId xmlns:p14="http://schemas.microsoft.com/office/powerpoint/2010/main" val="514784973"/>
              </p:ext>
            </p:extLst>
          </p:nvPr>
        </p:nvGraphicFramePr>
        <p:xfrm>
          <a:off x="601200" y="1530000"/>
          <a:ext cx="3866399" cy="907200"/>
        </p:xfrm>
        <a:graphic>
          <a:graphicData uri="http://schemas.openxmlformats.org/drawingml/2006/table">
            <a:tbl>
              <a:tblPr/>
              <a:tblGrid>
                <a:gridCol w="1156307">
                  <a:extLst>
                    <a:ext uri="{9D8B030D-6E8A-4147-A177-3AD203B41FA5}">
                      <a16:colId xmlns:a16="http://schemas.microsoft.com/office/drawing/2014/main" val="730022904"/>
                    </a:ext>
                  </a:extLst>
                </a:gridCol>
                <a:gridCol w="903364">
                  <a:extLst>
                    <a:ext uri="{9D8B030D-6E8A-4147-A177-3AD203B41FA5}">
                      <a16:colId xmlns:a16="http://schemas.microsoft.com/office/drawing/2014/main" val="3338826958"/>
                    </a:ext>
                  </a:extLst>
                </a:gridCol>
                <a:gridCol w="903364">
                  <a:extLst>
                    <a:ext uri="{9D8B030D-6E8A-4147-A177-3AD203B41FA5}">
                      <a16:colId xmlns:a16="http://schemas.microsoft.com/office/drawing/2014/main" val="2919786454"/>
                    </a:ext>
                  </a:extLst>
                </a:gridCol>
                <a:gridCol w="903364">
                  <a:extLst>
                    <a:ext uri="{9D8B030D-6E8A-4147-A177-3AD203B41FA5}">
                      <a16:colId xmlns:a16="http://schemas.microsoft.com/office/drawing/2014/main" val="1624631995"/>
                    </a:ext>
                  </a:extLst>
                </a:gridCol>
              </a:tblGrid>
              <a:tr h="151200">
                <a:tc>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Actual Production</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089063518"/>
                  </a:ext>
                </a:extLst>
              </a:tr>
              <a:tr h="1512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68743481"/>
                  </a:ext>
                </a:extLst>
              </a:tr>
              <a:tr h="1512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1,000M</a:t>
                      </a:r>
                      <a:r>
                        <a:rPr 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19268708"/>
                  </a:ext>
                </a:extLst>
              </a:tr>
              <a:tr h="1512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308969246"/>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High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90183364"/>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6377616"/>
                  </a:ext>
                </a:extLst>
              </a:tr>
            </a:tbl>
          </a:graphicData>
        </a:graphic>
      </p:graphicFrame>
      <p:sp>
        <p:nvSpPr>
          <p:cNvPr id="10" name="직사각형 9">
            <a:extLst>
              <a:ext uri="{FF2B5EF4-FFF2-40B4-BE49-F238E27FC236}">
                <a16:creationId xmlns:a16="http://schemas.microsoft.com/office/drawing/2014/main" id="{2BEAF38E-45AF-4E08-88EE-7E9D13D61BDF}"/>
              </a:ext>
            </a:extLst>
          </p:cNvPr>
          <p:cNvSpPr/>
          <p:nvPr/>
        </p:nvSpPr>
        <p:spPr>
          <a:xfrm>
            <a:off x="3666226" y="1679623"/>
            <a:ext cx="801373" cy="7670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연결선: 꺾임 10">
            <a:extLst>
              <a:ext uri="{FF2B5EF4-FFF2-40B4-BE49-F238E27FC236}">
                <a16:creationId xmlns:a16="http://schemas.microsoft.com/office/drawing/2014/main" id="{990DD120-C781-4D0B-8CEE-7C06F2CB5120}"/>
              </a:ext>
            </a:extLst>
          </p:cNvPr>
          <p:cNvCxnSpPr>
            <a:cxnSpLocks/>
            <a:stCxn id="10" idx="2"/>
            <a:endCxn id="15" idx="0"/>
          </p:cNvCxnSpPr>
          <p:nvPr/>
        </p:nvCxnSpPr>
        <p:spPr>
          <a:xfrm rot="5400000">
            <a:off x="3259054" y="1815469"/>
            <a:ext cx="176663" cy="1439057"/>
          </a:xfrm>
          <a:prstGeom prst="bent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표 14">
            <a:extLst>
              <a:ext uri="{FF2B5EF4-FFF2-40B4-BE49-F238E27FC236}">
                <a16:creationId xmlns:a16="http://schemas.microsoft.com/office/drawing/2014/main" id="{E3C970D6-EC66-4D51-BD12-9E469423A595}"/>
              </a:ext>
            </a:extLst>
          </p:cNvPr>
          <p:cNvGraphicFramePr>
            <a:graphicFrameLocks noGrp="1"/>
          </p:cNvGraphicFramePr>
          <p:nvPr/>
        </p:nvGraphicFramePr>
        <p:xfrm>
          <a:off x="601200" y="2623329"/>
          <a:ext cx="4053312" cy="731520"/>
        </p:xfrm>
        <a:graphic>
          <a:graphicData uri="http://schemas.openxmlformats.org/drawingml/2006/table">
            <a:tbl>
              <a:tblPr/>
              <a:tblGrid>
                <a:gridCol w="597312">
                  <a:extLst>
                    <a:ext uri="{9D8B030D-6E8A-4147-A177-3AD203B41FA5}">
                      <a16:colId xmlns:a16="http://schemas.microsoft.com/office/drawing/2014/main" val="2007605591"/>
                    </a:ext>
                  </a:extLst>
                </a:gridCol>
                <a:gridCol w="288000">
                  <a:extLst>
                    <a:ext uri="{9D8B030D-6E8A-4147-A177-3AD203B41FA5}">
                      <a16:colId xmlns:a16="http://schemas.microsoft.com/office/drawing/2014/main" val="2605552295"/>
                    </a:ext>
                  </a:extLst>
                </a:gridCol>
                <a:gridCol w="288000">
                  <a:extLst>
                    <a:ext uri="{9D8B030D-6E8A-4147-A177-3AD203B41FA5}">
                      <a16:colId xmlns:a16="http://schemas.microsoft.com/office/drawing/2014/main" val="2367393352"/>
                    </a:ext>
                  </a:extLst>
                </a:gridCol>
                <a:gridCol w="288000">
                  <a:extLst>
                    <a:ext uri="{9D8B030D-6E8A-4147-A177-3AD203B41FA5}">
                      <a16:colId xmlns:a16="http://schemas.microsoft.com/office/drawing/2014/main" val="4282111446"/>
                    </a:ext>
                  </a:extLst>
                </a:gridCol>
                <a:gridCol w="288000">
                  <a:extLst>
                    <a:ext uri="{9D8B030D-6E8A-4147-A177-3AD203B41FA5}">
                      <a16:colId xmlns:a16="http://schemas.microsoft.com/office/drawing/2014/main" val="4110986062"/>
                    </a:ext>
                  </a:extLst>
                </a:gridCol>
                <a:gridCol w="288000">
                  <a:extLst>
                    <a:ext uri="{9D8B030D-6E8A-4147-A177-3AD203B41FA5}">
                      <a16:colId xmlns:a16="http://schemas.microsoft.com/office/drawing/2014/main" val="3568263442"/>
                    </a:ext>
                  </a:extLst>
                </a:gridCol>
                <a:gridCol w="288000">
                  <a:extLst>
                    <a:ext uri="{9D8B030D-6E8A-4147-A177-3AD203B41FA5}">
                      <a16:colId xmlns:a16="http://schemas.microsoft.com/office/drawing/2014/main" val="4049415765"/>
                    </a:ext>
                  </a:extLst>
                </a:gridCol>
                <a:gridCol w="288000">
                  <a:extLst>
                    <a:ext uri="{9D8B030D-6E8A-4147-A177-3AD203B41FA5}">
                      <a16:colId xmlns:a16="http://schemas.microsoft.com/office/drawing/2014/main" val="1920754149"/>
                    </a:ext>
                  </a:extLst>
                </a:gridCol>
                <a:gridCol w="288000">
                  <a:extLst>
                    <a:ext uri="{9D8B030D-6E8A-4147-A177-3AD203B41FA5}">
                      <a16:colId xmlns:a16="http://schemas.microsoft.com/office/drawing/2014/main" val="2366386988"/>
                    </a:ext>
                  </a:extLst>
                </a:gridCol>
                <a:gridCol w="288000">
                  <a:extLst>
                    <a:ext uri="{9D8B030D-6E8A-4147-A177-3AD203B41FA5}">
                      <a16:colId xmlns:a16="http://schemas.microsoft.com/office/drawing/2014/main" val="1818272075"/>
                    </a:ext>
                  </a:extLst>
                </a:gridCol>
                <a:gridCol w="288000">
                  <a:extLst>
                    <a:ext uri="{9D8B030D-6E8A-4147-A177-3AD203B41FA5}">
                      <a16:colId xmlns:a16="http://schemas.microsoft.com/office/drawing/2014/main" val="3783184099"/>
                    </a:ext>
                  </a:extLst>
                </a:gridCol>
                <a:gridCol w="288000">
                  <a:extLst>
                    <a:ext uri="{9D8B030D-6E8A-4147-A177-3AD203B41FA5}">
                      <a16:colId xmlns:a16="http://schemas.microsoft.com/office/drawing/2014/main" val="2287660063"/>
                    </a:ext>
                  </a:extLst>
                </a:gridCol>
                <a:gridCol w="288000">
                  <a:extLst>
                    <a:ext uri="{9D8B030D-6E8A-4147-A177-3AD203B41FA5}">
                      <a16:colId xmlns:a16="http://schemas.microsoft.com/office/drawing/2014/main" val="3236012406"/>
                    </a:ext>
                  </a:extLst>
                </a:gridCol>
              </a:tblGrid>
              <a:tr h="0">
                <a:tc gridSpan="3">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Actual Production</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265850780"/>
                  </a:ext>
                </a:extLst>
              </a:tr>
              <a:tr h="0">
                <a:tc>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1,000M</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Jan</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Feb</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Apr</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May</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Jun</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Aug</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42409936"/>
                  </a:ext>
                </a:extLst>
              </a:tr>
              <a:tr h="0">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3332590477"/>
                  </a:ext>
                </a:extLst>
              </a:tr>
              <a:tr h="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High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984026819"/>
                  </a:ext>
                </a:extLst>
              </a:tr>
              <a:tr h="0">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a:t>
                      </a:r>
                    </a:p>
                  </a:txBody>
                  <a:tcPr marL="36000" marR="36000" marT="0" marB="0" anchor="ctr">
                    <a:lnL w="6350" cap="flat" cmpd="sng" algn="ctr">
                      <a:solidFill>
                        <a:srgbClr val="00338D"/>
                      </a:solidFill>
                      <a:prstDash val="solid"/>
                      <a:round/>
                      <a:headEnd type="none" w="med" len="med"/>
                      <a:tailEnd type="none" w="med" len="med"/>
                    </a:lnL>
                    <a:lnR>
                      <a:noFill/>
                    </a:lnR>
                    <a:lnT>
                      <a:noFill/>
                    </a:lnT>
                    <a:lnB w="9525"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295</a:t>
                      </a:r>
                    </a:p>
                  </a:txBody>
                  <a:tcPr marL="36000" marR="36000" marT="0" marB="0" anchor="ctr">
                    <a:lnL>
                      <a:noFill/>
                    </a:lnL>
                    <a:lnR w="6350" cap="flat" cmpd="sng" algn="ctr">
                      <a:solidFill>
                        <a:srgbClr val="00338D"/>
                      </a:solidFill>
                      <a:prstDash val="solid"/>
                      <a:round/>
                      <a:headEnd type="none" w="med" len="med"/>
                      <a:tailEnd type="none" w="med" len="med"/>
                    </a:lnR>
                    <a:lnT>
                      <a:noFill/>
                    </a:lnT>
                    <a:lnB w="9525"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66626600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환산</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Q</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303</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a:t>
                      </a:r>
                    </a:p>
                  </a:txBody>
                  <a:tcPr marL="36000" marR="36000" marT="0" marB="0" anchor="ctr">
                    <a:lnL>
                      <a:noFill/>
                    </a:lnL>
                    <a:lnR w="6350"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570303710"/>
                  </a:ext>
                </a:extLst>
              </a:tr>
            </a:tbl>
          </a:graphicData>
        </a:graphic>
      </p:graphicFrame>
      <p:sp>
        <p:nvSpPr>
          <p:cNvPr id="16" name="직사각형 15">
            <a:extLst>
              <a:ext uri="{FF2B5EF4-FFF2-40B4-BE49-F238E27FC236}">
                <a16:creationId xmlns:a16="http://schemas.microsoft.com/office/drawing/2014/main" id="{8FBA28CD-842B-4E7D-891D-951C3860D473}"/>
              </a:ext>
            </a:extLst>
          </p:cNvPr>
          <p:cNvSpPr/>
          <p:nvPr/>
        </p:nvSpPr>
        <p:spPr>
          <a:xfrm>
            <a:off x="4147503" y="3231747"/>
            <a:ext cx="504947" cy="1224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연결자 16">
            <a:extLst>
              <a:ext uri="{FF2B5EF4-FFF2-40B4-BE49-F238E27FC236}">
                <a16:creationId xmlns:a16="http://schemas.microsoft.com/office/drawing/2014/main" id="{32C68A7C-A75F-40F1-B614-A7740961C6B9}"/>
              </a:ext>
            </a:extLst>
          </p:cNvPr>
          <p:cNvSpPr/>
          <p:nvPr/>
        </p:nvSpPr>
        <p:spPr bwMode="auto">
          <a:xfrm>
            <a:off x="4035153" y="318202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18" name="순서도: 연결자 17">
            <a:extLst>
              <a:ext uri="{FF2B5EF4-FFF2-40B4-BE49-F238E27FC236}">
                <a16:creationId xmlns:a16="http://schemas.microsoft.com/office/drawing/2014/main" id="{72418029-595D-40D7-8DFB-3DF9B8B93C57}"/>
              </a:ext>
            </a:extLst>
          </p:cNvPr>
          <p:cNvSpPr/>
          <p:nvPr/>
        </p:nvSpPr>
        <p:spPr bwMode="auto">
          <a:xfrm>
            <a:off x="5012245" y="38811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B98AF693-3501-4FDB-B6F3-EC3227E59716}"/>
              </a:ext>
            </a:extLst>
          </p:cNvPr>
          <p:cNvSpPr txBox="1"/>
          <p:nvPr/>
        </p:nvSpPr>
        <p:spPr>
          <a:xfrm>
            <a:off x="601200" y="3429000"/>
            <a:ext cx="4053312" cy="1146468"/>
          </a:xfrm>
          <a:prstGeom prst="rect">
            <a:avLst/>
          </a:prstGeom>
          <a:noFill/>
        </p:spPr>
        <p:txBody>
          <a:bodyPr wrap="square" lIns="0" tIns="0" rIns="0" bIns="0" rtlCol="0">
            <a:spAutoFit/>
          </a:bodyPr>
          <a:lstStyle/>
          <a:p>
            <a:pPr>
              <a:spcBef>
                <a:spcPts val="100"/>
              </a:spcBef>
            </a:pPr>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회사와의 인터뷰에 따르면</a:t>
            </a:r>
            <a:r>
              <a:rPr lang="en-US" altLang="ko-KR" sz="800" dirty="0">
                <a:latin typeface="Arial" panose="020B0604020202020204" pitchFamily="34" charset="0"/>
                <a:ea typeface="+mj-ea"/>
                <a:cs typeface="Arial" panose="020B0604020202020204" pitchFamily="34" charset="0"/>
              </a:rPr>
              <a:t>, Low-Loss </a:t>
            </a:r>
            <a:r>
              <a:rPr lang="ko-KR" altLang="en-US" sz="800" dirty="0">
                <a:latin typeface="Arial" panose="020B0604020202020204" pitchFamily="34" charset="0"/>
                <a:ea typeface="+mj-ea"/>
                <a:cs typeface="Arial" panose="020B0604020202020204" pitchFamily="34" charset="0"/>
              </a:rPr>
              <a:t>제품의 생산 속도는 </a:t>
            </a:r>
            <a:r>
              <a:rPr lang="ko-KR" altLang="en-US" sz="800" dirty="0" err="1">
                <a:latin typeface="Arial" panose="020B0604020202020204" pitchFamily="34" charset="0"/>
                <a:ea typeface="+mj-ea"/>
                <a:cs typeface="Arial" panose="020B0604020202020204" pitchFamily="34" charset="0"/>
              </a:rPr>
              <a:t>코터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경화 공정 시 일반제품 생산 속도의 약 </a:t>
            </a:r>
            <a:r>
              <a:rPr lang="en-US" altLang="ko-KR" sz="800" dirty="0">
                <a:latin typeface="Arial" panose="020B0604020202020204" pitchFamily="34" charset="0"/>
                <a:ea typeface="+mj-ea"/>
                <a:cs typeface="Arial" panose="020B0604020202020204" pitchFamily="34" charset="0"/>
              </a:rPr>
              <a:t>0.5</a:t>
            </a:r>
            <a:r>
              <a:rPr lang="ko-KR" altLang="en-US" sz="800" dirty="0">
                <a:latin typeface="Arial" panose="020B0604020202020204" pitchFamily="34" charset="0"/>
                <a:ea typeface="+mj-ea"/>
                <a:cs typeface="Arial" panose="020B0604020202020204" pitchFamily="34" charset="0"/>
              </a:rPr>
              <a:t>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양면 </a:t>
            </a:r>
            <a:r>
              <a:rPr lang="ko-KR" altLang="en-US" sz="800" dirty="0" err="1">
                <a:latin typeface="Arial" panose="020B0604020202020204" pitchFamily="34" charset="0"/>
                <a:ea typeface="+mj-ea"/>
                <a:cs typeface="Arial" panose="020B0604020202020204" pitchFamily="34" charset="0"/>
              </a:rPr>
              <a:t>라미</a:t>
            </a:r>
            <a:r>
              <a:rPr lang="ko-KR" altLang="en-US" sz="800" dirty="0">
                <a:latin typeface="Arial" panose="020B0604020202020204" pitchFamily="34" charset="0"/>
                <a:ea typeface="+mj-ea"/>
                <a:cs typeface="Arial" panose="020B0604020202020204" pitchFamily="34" charset="0"/>
              </a:rPr>
              <a:t> </a:t>
            </a:r>
            <a:r>
              <a:rPr lang="ko-KR" altLang="en-US" sz="800" dirty="0" err="1">
                <a:latin typeface="Arial" panose="020B0604020202020204" pitchFamily="34" charset="0"/>
                <a:ea typeface="+mj-ea"/>
                <a:cs typeface="Arial" panose="020B0604020202020204" pitchFamily="34" charset="0"/>
              </a:rPr>
              <a:t>공정시</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Low-Loss </a:t>
            </a:r>
            <a:r>
              <a:rPr lang="ko-KR" altLang="en-US" sz="800" dirty="0">
                <a:latin typeface="Arial" panose="020B0604020202020204" pitchFamily="34" charset="0"/>
                <a:ea typeface="+mj-ea"/>
                <a:cs typeface="Arial" panose="020B0604020202020204" pitchFamily="34" charset="0"/>
              </a:rPr>
              <a:t>제품의 생산 속도는 일반제품 생산 속도의 약 </a:t>
            </a:r>
            <a:r>
              <a:rPr lang="en-US" altLang="ko-KR" sz="800" dirty="0">
                <a:latin typeface="Arial" panose="020B0604020202020204" pitchFamily="34" charset="0"/>
                <a:ea typeface="+mj-ea"/>
                <a:cs typeface="Arial" panose="020B0604020202020204" pitchFamily="34" charset="0"/>
              </a:rPr>
              <a:t>0.75</a:t>
            </a:r>
            <a:r>
              <a:rPr lang="ko-KR" altLang="en-US" sz="800" dirty="0">
                <a:latin typeface="Arial" panose="020B0604020202020204" pitchFamily="34" charset="0"/>
                <a:ea typeface="+mj-ea"/>
                <a:cs typeface="Arial" panose="020B0604020202020204" pitchFamily="34" charset="0"/>
              </a:rPr>
              <a:t>배에 해당함</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과거 회사의 </a:t>
            </a:r>
            <a:r>
              <a:rPr lang="ko-KR" altLang="en-US" sz="800" dirty="0" err="1">
                <a:latin typeface="Arial" panose="020B0604020202020204" pitchFamily="34" charset="0"/>
                <a:ea typeface="+mj-ea"/>
                <a:cs typeface="Arial" panose="020B0604020202020204" pitchFamily="34" charset="0"/>
              </a:rPr>
              <a:t>제품군별</a:t>
            </a:r>
            <a:r>
              <a:rPr lang="ko-KR" altLang="en-US" sz="800" dirty="0">
                <a:latin typeface="Arial" panose="020B0604020202020204" pitchFamily="34" charset="0"/>
                <a:ea typeface="+mj-ea"/>
                <a:cs typeface="Arial" panose="020B0604020202020204" pitchFamily="34" charset="0"/>
              </a:rPr>
              <a:t> 생산량은 월별로 상이하며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향후 </a:t>
            </a:r>
            <a:r>
              <a:rPr lang="en-US" altLang="ko-KR" sz="800" dirty="0">
                <a:latin typeface="Arial" panose="020B0604020202020204" pitchFamily="34" charset="0"/>
                <a:ea typeface="+mj-ea"/>
                <a:cs typeface="Arial" panose="020B0604020202020204" pitchFamily="34" charset="0"/>
              </a:rPr>
              <a:t>Production Forecast</a:t>
            </a:r>
            <a:r>
              <a:rPr lang="ko-KR" altLang="en-US" sz="800" dirty="0">
                <a:latin typeface="Arial" panose="020B0604020202020204" pitchFamily="34" charset="0"/>
                <a:ea typeface="+mj-ea"/>
                <a:cs typeface="Arial" panose="020B0604020202020204" pitchFamily="34" charset="0"/>
              </a:rPr>
              <a:t>상 </a:t>
            </a:r>
            <a:r>
              <a:rPr lang="ko-KR" altLang="en-US" sz="800" dirty="0" err="1">
                <a:latin typeface="Arial" panose="020B0604020202020204" pitchFamily="34" charset="0"/>
                <a:ea typeface="+mj-ea"/>
                <a:cs typeface="Arial" panose="020B0604020202020204" pitchFamily="34" charset="0"/>
              </a:rPr>
              <a:t>제품군별</a:t>
            </a:r>
            <a:r>
              <a:rPr lang="ko-KR" altLang="en-US" sz="800" dirty="0">
                <a:latin typeface="Arial" panose="020B0604020202020204" pitchFamily="34" charset="0"/>
                <a:ea typeface="+mj-ea"/>
                <a:cs typeface="Arial" panose="020B0604020202020204" pitchFamily="34" charset="0"/>
              </a:rPr>
              <a:t> 생산량도 기간별로 상이하므로</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분석을 위해 </a:t>
            </a:r>
            <a:r>
              <a:rPr lang="en-US" altLang="ko-KR" sz="800" dirty="0">
                <a:latin typeface="Arial" panose="020B0604020202020204" pitchFamily="34" charset="0"/>
                <a:ea typeface="+mj-ea"/>
                <a:cs typeface="Arial" panose="020B0604020202020204" pitchFamily="34" charset="0"/>
              </a:rPr>
              <a:t>High,</a:t>
            </a:r>
            <a:r>
              <a:rPr lang="ko-KR" altLang="en-US" sz="800" dirty="0">
                <a:latin typeface="Arial" panose="020B0604020202020204" pitchFamily="34" charset="0"/>
                <a:ea typeface="+mj-ea"/>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Normal</a:t>
            </a:r>
            <a:r>
              <a:rPr lang="ko-KR" altLang="en-US" sz="800" dirty="0">
                <a:latin typeface="Arial" panose="020B0604020202020204" pitchFamily="34" charset="0"/>
                <a:ea typeface="+mj-ea"/>
                <a:cs typeface="Arial" panose="020B0604020202020204" pitchFamily="34" charset="0"/>
              </a:rPr>
              <a:t> 제품 생산량에 </a:t>
            </a:r>
            <a:r>
              <a:rPr lang="en-US" altLang="ko-KR" sz="800" dirty="0">
                <a:latin typeface="Arial" panose="020B0604020202020204" pitchFamily="34" charset="0"/>
                <a:ea typeface="+mj-ea"/>
                <a:cs typeface="Arial" panose="020B0604020202020204" pitchFamily="34" charset="0"/>
              </a:rPr>
              <a:t>0.5</a:t>
            </a:r>
            <a:r>
              <a:rPr lang="ko-KR" altLang="en-US" sz="800" dirty="0">
                <a:latin typeface="Arial" panose="020B0604020202020204" pitchFamily="34" charset="0"/>
                <a:ea typeface="+mj-ea"/>
                <a:cs typeface="Arial" panose="020B0604020202020204" pitchFamily="34" charset="0"/>
              </a:rPr>
              <a:t>를 </a:t>
            </a:r>
            <a:r>
              <a:rPr lang="ko-KR" altLang="en-US" sz="800" dirty="0" err="1">
                <a:latin typeface="Arial" panose="020B0604020202020204" pitchFamily="34" charset="0"/>
                <a:ea typeface="+mj-ea"/>
                <a:cs typeface="Arial" panose="020B0604020202020204" pitchFamily="34" charset="0"/>
              </a:rPr>
              <a:t>곱산한</a:t>
            </a:r>
            <a:r>
              <a:rPr lang="ko-KR" altLang="en-US" sz="800" dirty="0">
                <a:latin typeface="Arial" panose="020B0604020202020204" pitchFamily="34" charset="0"/>
                <a:ea typeface="+mj-ea"/>
                <a:cs typeface="Arial" panose="020B0604020202020204" pitchFamily="34" charset="0"/>
              </a:rPr>
              <a:t> 값을 </a:t>
            </a:r>
            <a:r>
              <a:rPr lang="en-US" altLang="ko-KR" sz="800" dirty="0">
                <a:latin typeface="Arial" panose="020B0604020202020204" pitchFamily="34" charset="0"/>
                <a:ea typeface="+mj-ea"/>
                <a:cs typeface="Arial" panose="020B0604020202020204" pitchFamily="34" charset="0"/>
              </a:rPr>
              <a:t>Low </a:t>
            </a:r>
            <a:r>
              <a:rPr lang="ko-KR" altLang="en-US" sz="800" dirty="0">
                <a:latin typeface="Arial" panose="020B0604020202020204" pitchFamily="34" charset="0"/>
                <a:ea typeface="+mj-ea"/>
                <a:cs typeface="Arial" panose="020B0604020202020204" pitchFamily="34" charset="0"/>
              </a:rPr>
              <a:t>생산량과 더하여 환산</a:t>
            </a:r>
            <a:r>
              <a:rPr lang="en-US" altLang="ko-KR" sz="800" dirty="0">
                <a:latin typeface="Arial" panose="020B0604020202020204" pitchFamily="34" charset="0"/>
                <a:ea typeface="+mj-ea"/>
                <a:cs typeface="Arial" panose="020B0604020202020204" pitchFamily="34" charset="0"/>
              </a:rPr>
              <a:t>Q</a:t>
            </a:r>
            <a:r>
              <a:rPr lang="ko-KR" altLang="en-US" sz="800" dirty="0">
                <a:latin typeface="Arial" panose="020B0604020202020204" pitchFamily="34" charset="0"/>
                <a:ea typeface="+mj-ea"/>
                <a:cs typeface="Arial" panose="020B0604020202020204" pitchFamily="34" charset="0"/>
              </a:rPr>
              <a:t>를 도출하였음</a:t>
            </a:r>
            <a:endParaRPr lang="en-US" altLang="ko-KR" sz="800" dirty="0">
              <a:latin typeface="Arial" panose="020B0604020202020204" pitchFamily="34" charset="0"/>
              <a:ea typeface="+mj-ea"/>
              <a:cs typeface="Arial" panose="020B0604020202020204" pitchFamily="34" charset="0"/>
            </a:endParaRPr>
          </a:p>
          <a:p>
            <a:pPr>
              <a:spcBef>
                <a:spcPts val="300"/>
              </a:spcBef>
            </a:pPr>
            <a:r>
              <a:rPr lang="en-US" altLang="ko-KR" sz="800" dirty="0">
                <a:latin typeface="Arial" panose="020B0604020202020204" pitchFamily="34" charset="0"/>
                <a:ea typeface="+mj-ea"/>
                <a:cs typeface="Arial" panose="020B0604020202020204" pitchFamily="34" charset="0"/>
              </a:rPr>
              <a:t>Note 2: </a:t>
            </a:r>
            <a:r>
              <a:rPr lang="ko-KR" altLang="en-US" sz="800" dirty="0">
                <a:latin typeface="Arial" panose="020B0604020202020204" pitchFamily="34" charset="0"/>
                <a:ea typeface="+mj-ea"/>
                <a:cs typeface="Arial" panose="020B0604020202020204" pitchFamily="34" charset="0"/>
              </a:rPr>
              <a:t>인터뷰 결과 </a:t>
            </a:r>
            <a:r>
              <a:rPr lang="en-US" altLang="ko-KR" sz="800" dirty="0">
                <a:latin typeface="Arial" panose="020B0604020202020204" pitchFamily="34" charset="0"/>
                <a:ea typeface="+mj-ea"/>
                <a:cs typeface="Arial" panose="020B0604020202020204" pitchFamily="34" charset="0"/>
              </a:rPr>
              <a:t>2021</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11~12</a:t>
            </a:r>
            <a:r>
              <a:rPr lang="ko-KR" altLang="en-US" sz="800" dirty="0">
                <a:latin typeface="Arial" panose="020B0604020202020204" pitchFamily="34" charset="0"/>
                <a:ea typeface="+mj-ea"/>
                <a:cs typeface="Arial" panose="020B0604020202020204" pitchFamily="34" charset="0"/>
              </a:rPr>
              <a:t>월의 생산 수준으로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년간 가동하는 것은 이론적 </a:t>
            </a:r>
            <a:r>
              <a:rPr lang="en-US" altLang="ko-KR" sz="800" dirty="0">
                <a:latin typeface="Arial" panose="020B0604020202020204" pitchFamily="34" charset="0"/>
                <a:ea typeface="+mj-ea"/>
                <a:cs typeface="Arial" panose="020B0604020202020204" pitchFamily="34" charset="0"/>
              </a:rPr>
              <a:t>Max Capacity </a:t>
            </a:r>
            <a:r>
              <a:rPr lang="ko-KR" altLang="en-US" sz="800" dirty="0">
                <a:latin typeface="Arial" panose="020B0604020202020204" pitchFamily="34" charset="0"/>
                <a:ea typeface="+mj-ea"/>
                <a:cs typeface="Arial" panose="020B0604020202020204" pitchFamily="34" charset="0"/>
              </a:rPr>
              <a:t>하 생산량이며</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정기 </a:t>
            </a:r>
            <a:r>
              <a:rPr lang="en-US" altLang="ko-KR" sz="800" dirty="0">
                <a:latin typeface="Arial" panose="020B0604020202020204" pitchFamily="34" charset="0"/>
                <a:ea typeface="+mj-ea"/>
                <a:cs typeface="Arial" panose="020B0604020202020204" pitchFamily="34" charset="0"/>
              </a:rPr>
              <a:t>maintenance </a:t>
            </a:r>
            <a:r>
              <a:rPr lang="ko-KR" altLang="en-US" sz="800" dirty="0">
                <a:latin typeface="Arial" panose="020B0604020202020204" pitchFamily="34" charset="0"/>
                <a:ea typeface="+mj-ea"/>
                <a:cs typeface="Arial" panose="020B0604020202020204" pitchFamily="34" charset="0"/>
              </a:rPr>
              <a:t>등으로 현실적 생산량 수준이라고 보기는 어려운 바</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현실화를 위해 해당 월의 경화 가동률</a:t>
            </a:r>
            <a:r>
              <a:rPr lang="en-US" altLang="ko-KR" sz="800" dirty="0">
                <a:latin typeface="Arial" panose="020B0604020202020204" pitchFamily="34" charset="0"/>
                <a:ea typeface="+mj-ea"/>
                <a:cs typeface="Arial" panose="020B0604020202020204" pitchFamily="34" charset="0"/>
              </a:rPr>
              <a:t>(2021</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11</a:t>
            </a:r>
            <a:r>
              <a:rPr lang="ko-KR" altLang="en-US" sz="800" dirty="0">
                <a:latin typeface="Arial" panose="020B0604020202020204" pitchFamily="34" charset="0"/>
                <a:ea typeface="+mj-ea"/>
                <a:cs typeface="Arial" panose="020B0604020202020204" pitchFamily="34" charset="0"/>
              </a:rPr>
              <a:t>월 </a:t>
            </a:r>
            <a:r>
              <a:rPr lang="en-US" altLang="ko-KR" sz="800" dirty="0">
                <a:latin typeface="Arial" panose="020B0604020202020204" pitchFamily="34" charset="0"/>
                <a:ea typeface="+mj-ea"/>
                <a:cs typeface="Arial" panose="020B0604020202020204" pitchFamily="34" charset="0"/>
              </a:rPr>
              <a:t>93%, 12</a:t>
            </a:r>
            <a:r>
              <a:rPr lang="ko-KR" altLang="en-US" sz="800" dirty="0">
                <a:latin typeface="Arial" panose="020B0604020202020204" pitchFamily="34" charset="0"/>
                <a:ea typeface="+mj-ea"/>
                <a:cs typeface="Arial" panose="020B0604020202020204" pitchFamily="34" charset="0"/>
              </a:rPr>
              <a:t>월 </a:t>
            </a:r>
            <a:r>
              <a:rPr lang="en-US" altLang="ko-KR" sz="800" dirty="0">
                <a:latin typeface="Arial" panose="020B0604020202020204" pitchFamily="34" charset="0"/>
                <a:ea typeface="+mj-ea"/>
                <a:cs typeface="Arial" panose="020B0604020202020204" pitchFamily="34" charset="0"/>
              </a:rPr>
              <a:t>95%)</a:t>
            </a:r>
            <a:r>
              <a:rPr lang="ko-KR" altLang="en-US" sz="800" dirty="0">
                <a:latin typeface="Arial" panose="020B0604020202020204" pitchFamily="34" charset="0"/>
                <a:ea typeface="+mj-ea"/>
                <a:cs typeface="Arial" panose="020B0604020202020204" pitchFamily="34" charset="0"/>
              </a:rPr>
              <a:t>을 </a:t>
            </a:r>
            <a:r>
              <a:rPr lang="ko-KR" altLang="en-US" sz="800" dirty="0" err="1">
                <a:latin typeface="Arial" panose="020B0604020202020204" pitchFamily="34" charset="0"/>
                <a:ea typeface="+mj-ea"/>
                <a:cs typeface="Arial" panose="020B0604020202020204" pitchFamily="34" charset="0"/>
              </a:rPr>
              <a:t>증속</a:t>
            </a:r>
            <a:r>
              <a:rPr lang="ko-KR" altLang="en-US" sz="800" dirty="0">
                <a:latin typeface="Arial" panose="020B0604020202020204" pitchFamily="34" charset="0"/>
                <a:ea typeface="+mj-ea"/>
                <a:cs typeface="Arial" panose="020B0604020202020204" pitchFamily="34" charset="0"/>
              </a:rPr>
              <a:t> 등 반영 시 한계 가동률</a:t>
            </a:r>
            <a:r>
              <a:rPr lang="en-US" altLang="ko-KR" sz="800" dirty="0">
                <a:latin typeface="Arial" panose="020B0604020202020204" pitchFamily="34" charset="0"/>
                <a:ea typeface="+mj-ea"/>
                <a:cs typeface="Arial" panose="020B0604020202020204" pitchFamily="34" charset="0"/>
              </a:rPr>
              <a:t>(90%)</a:t>
            </a:r>
            <a:r>
              <a:rPr lang="ko-KR" altLang="en-US" sz="800" dirty="0">
                <a:latin typeface="Arial" panose="020B0604020202020204" pitchFamily="34" charset="0"/>
                <a:ea typeface="+mj-ea"/>
                <a:cs typeface="Arial" panose="020B0604020202020204" pitchFamily="34" charset="0"/>
              </a:rPr>
              <a:t>로 조정하였음</a:t>
            </a:r>
          </a:p>
        </p:txBody>
      </p:sp>
      <p:sp>
        <p:nvSpPr>
          <p:cNvPr id="22" name="TextBox 21">
            <a:extLst>
              <a:ext uri="{FF2B5EF4-FFF2-40B4-BE49-F238E27FC236}">
                <a16:creationId xmlns:a16="http://schemas.microsoft.com/office/drawing/2014/main" id="{D9D4994F-E971-4635-AE05-13FA87E95509}"/>
              </a:ext>
            </a:extLst>
          </p:cNvPr>
          <p:cNvSpPr txBox="1"/>
          <p:nvPr/>
        </p:nvSpPr>
        <p:spPr>
          <a:xfrm>
            <a:off x="601200" y="4784748"/>
            <a:ext cx="4053312" cy="1392689"/>
          </a:xfrm>
          <a:prstGeom prst="rect">
            <a:avLst/>
          </a:prstGeom>
          <a:noFill/>
        </p:spPr>
        <p:txBody>
          <a:bodyPr wrap="square" lIns="0" tIns="0" rIns="0" bIns="0" rtlCol="0">
            <a:spAutoFit/>
          </a:bodyPr>
          <a:lstStyle/>
          <a:p>
            <a:pPr>
              <a:spcBef>
                <a:spcPts val="100"/>
              </a:spcBef>
            </a:pPr>
            <a:r>
              <a:rPr lang="en-US" altLang="ko-KR" sz="800" i="1" dirty="0">
                <a:latin typeface="Arial" panose="020B0604020202020204" pitchFamily="34" charset="0"/>
                <a:ea typeface="+mj-ea"/>
                <a:cs typeface="Arial" panose="020B0604020202020204" pitchFamily="34" charset="0"/>
              </a:rPr>
              <a:t>&lt;Limitation&gt;</a:t>
            </a:r>
          </a:p>
          <a:p>
            <a:pPr>
              <a:spcBef>
                <a:spcPts val="100"/>
              </a:spcBef>
            </a:pPr>
            <a:r>
              <a:rPr lang="en-US" altLang="ko-KR" sz="800" i="1" dirty="0">
                <a:latin typeface="Arial" panose="020B0604020202020204" pitchFamily="34" charset="0"/>
                <a:ea typeface="+mj-ea"/>
                <a:cs typeface="Arial" panose="020B0604020202020204" pitchFamily="34" charset="0"/>
              </a:rPr>
              <a:t>1. </a:t>
            </a:r>
            <a:r>
              <a:rPr lang="ko-KR" altLang="en-US" sz="800" i="1" dirty="0">
                <a:latin typeface="Arial" panose="020B0604020202020204" pitchFamily="34" charset="0"/>
                <a:ea typeface="+mj-ea"/>
                <a:cs typeface="Arial" panose="020B0604020202020204" pitchFamily="34" charset="0"/>
              </a:rPr>
              <a:t>향후 추정 판매량을 달성할 수 있는 </a:t>
            </a:r>
            <a:r>
              <a:rPr lang="en-US" altLang="ko-KR" sz="800" i="1" dirty="0">
                <a:latin typeface="Arial" panose="020B0604020202020204" pitchFamily="34" charset="0"/>
                <a:ea typeface="+mj-ea"/>
                <a:cs typeface="Arial" panose="020B0604020202020204" pitchFamily="34" charset="0"/>
              </a:rPr>
              <a:t>Capacity</a:t>
            </a:r>
            <a:r>
              <a:rPr lang="ko-KR" altLang="en-US" sz="800" i="1" dirty="0">
                <a:latin typeface="Arial" panose="020B0604020202020204" pitchFamily="34" charset="0"/>
                <a:ea typeface="+mj-ea"/>
                <a:cs typeface="Arial" panose="020B0604020202020204" pitchFamily="34" charset="0"/>
              </a:rPr>
              <a:t>가 존재하는지 여부를 확인하기 위해서는 제품별 생산 속도 자료의 제공이 필요하나</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회사는 보안상 이유로 제공을 거부하였음</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이에 대체적인 방법으로 과거 </a:t>
            </a:r>
            <a:r>
              <a:rPr lang="en-US" altLang="ko-KR" sz="800" i="1" dirty="0">
                <a:latin typeface="Arial" panose="020B0604020202020204" pitchFamily="34" charset="0"/>
                <a:ea typeface="+mj-ea"/>
                <a:cs typeface="Arial" panose="020B0604020202020204" pitchFamily="34" charset="0"/>
              </a:rPr>
              <a:t>Max Capacity</a:t>
            </a:r>
            <a:r>
              <a:rPr lang="ko-KR" altLang="en-US" sz="800" i="1" dirty="0">
                <a:latin typeface="Arial" panose="020B0604020202020204" pitchFamily="34" charset="0"/>
                <a:ea typeface="+mj-ea"/>
                <a:cs typeface="Arial" panose="020B0604020202020204" pitchFamily="34" charset="0"/>
              </a:rPr>
              <a:t>로 생산했을 시기의 생산량을 기준으로 향후 추정 판매량이 달성 가능한지 여부를 분석하였음</a:t>
            </a:r>
            <a:endParaRPr lang="en-US" altLang="ko-KR" sz="800" i="1" dirty="0">
              <a:latin typeface="Arial" panose="020B0604020202020204" pitchFamily="34" charset="0"/>
              <a:ea typeface="+mj-ea"/>
              <a:cs typeface="Arial" panose="020B0604020202020204" pitchFamily="34" charset="0"/>
            </a:endParaRPr>
          </a:p>
          <a:p>
            <a:pPr>
              <a:spcBef>
                <a:spcPts val="100"/>
              </a:spcBef>
            </a:pPr>
            <a:r>
              <a:rPr lang="en-US" altLang="ko-KR" sz="800" i="1" dirty="0">
                <a:latin typeface="Arial" panose="020B0604020202020204" pitchFamily="34" charset="0"/>
                <a:ea typeface="+mj-ea"/>
                <a:cs typeface="Arial" panose="020B0604020202020204" pitchFamily="34" charset="0"/>
              </a:rPr>
              <a:t>2. </a:t>
            </a:r>
            <a:r>
              <a:rPr lang="ko-KR" altLang="en-US" sz="800" i="1" dirty="0">
                <a:latin typeface="Arial" panose="020B0604020202020204" pitchFamily="34" charset="0"/>
                <a:ea typeface="+mj-ea"/>
                <a:cs typeface="Arial" panose="020B0604020202020204" pitchFamily="34" charset="0"/>
              </a:rPr>
              <a:t>상기 방법론 적용 시</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회사와의 인터뷰로 파악된 </a:t>
            </a:r>
            <a:r>
              <a:rPr lang="ko-KR" altLang="en-US" sz="800" i="1" dirty="0" err="1">
                <a:latin typeface="Arial" panose="020B0604020202020204" pitchFamily="34" charset="0"/>
                <a:ea typeface="+mj-ea"/>
                <a:cs typeface="Arial" panose="020B0604020202020204" pitchFamily="34" charset="0"/>
              </a:rPr>
              <a:t>제품군별</a:t>
            </a:r>
            <a:r>
              <a:rPr lang="ko-KR" altLang="en-US" sz="800" i="1" dirty="0">
                <a:latin typeface="Arial" panose="020B0604020202020204" pitchFamily="34" charset="0"/>
                <a:ea typeface="+mj-ea"/>
                <a:cs typeface="Arial" panose="020B0604020202020204" pitchFamily="34" charset="0"/>
              </a:rPr>
              <a:t> 생산속도의 차이를 바탕으로 환산</a:t>
            </a:r>
            <a:r>
              <a:rPr lang="en-US" altLang="ko-KR" sz="800" i="1" dirty="0">
                <a:latin typeface="Arial" panose="020B0604020202020204" pitchFamily="34" charset="0"/>
                <a:ea typeface="+mj-ea"/>
                <a:cs typeface="Arial" panose="020B0604020202020204" pitchFamily="34" charset="0"/>
              </a:rPr>
              <a:t>Q</a:t>
            </a:r>
            <a:r>
              <a:rPr lang="ko-KR" altLang="en-US" sz="800" i="1" dirty="0">
                <a:latin typeface="Arial" panose="020B0604020202020204" pitchFamily="34" charset="0"/>
                <a:ea typeface="+mj-ea"/>
                <a:cs typeface="Arial" panose="020B0604020202020204" pitchFamily="34" charset="0"/>
              </a:rPr>
              <a:t>를 계산하였으나</a:t>
            </a:r>
            <a:r>
              <a:rPr lang="en-US" altLang="ko-KR" sz="800" i="1" dirty="0">
                <a:latin typeface="Arial" panose="020B0604020202020204" pitchFamily="34" charset="0"/>
                <a:ea typeface="+mj-ea"/>
                <a:cs typeface="Arial" panose="020B0604020202020204" pitchFamily="34" charset="0"/>
              </a:rPr>
              <a:t>, </a:t>
            </a:r>
            <a:r>
              <a:rPr lang="ko-KR" altLang="en-US" sz="800" i="1" dirty="0">
                <a:latin typeface="Arial" panose="020B0604020202020204" pitchFamily="34" charset="0"/>
                <a:ea typeface="+mj-ea"/>
                <a:cs typeface="Arial" panose="020B0604020202020204" pitchFamily="34" charset="0"/>
              </a:rPr>
              <a:t>이 또한 실제 제품별 생산속도 차이를 반영하지 않아 일부 설명력이 떨어질 수 있는 한계가 존재함</a:t>
            </a:r>
            <a:endParaRPr lang="en-US" altLang="ko-KR" sz="800" i="1" dirty="0">
              <a:latin typeface="Arial" panose="020B0604020202020204" pitchFamily="34" charset="0"/>
              <a:ea typeface="+mj-ea"/>
              <a:cs typeface="Arial" panose="020B0604020202020204" pitchFamily="34" charset="0"/>
            </a:endParaRPr>
          </a:p>
          <a:p>
            <a:pPr>
              <a:spcBef>
                <a:spcPts val="100"/>
              </a:spcBef>
            </a:pPr>
            <a:r>
              <a:rPr lang="en-US" altLang="ko-KR" sz="800" i="1" dirty="0">
                <a:latin typeface="Arial" panose="020B0604020202020204" pitchFamily="34" charset="0"/>
                <a:ea typeface="+mj-ea"/>
                <a:cs typeface="Arial" panose="020B0604020202020204" pitchFamily="34" charset="0"/>
              </a:rPr>
              <a:t>3. </a:t>
            </a:r>
            <a:r>
              <a:rPr lang="ko-KR" altLang="en-US" sz="800" i="1" dirty="0">
                <a:latin typeface="Arial" panose="020B0604020202020204" pitchFamily="34" charset="0"/>
                <a:ea typeface="+mj-ea"/>
                <a:cs typeface="Arial" panose="020B0604020202020204" pitchFamily="34" charset="0"/>
              </a:rPr>
              <a:t>회사에 따르면 향후 </a:t>
            </a:r>
            <a:r>
              <a:rPr lang="ko-KR" altLang="en-US" sz="800" i="1" dirty="0" err="1">
                <a:latin typeface="Arial" panose="020B0604020202020204" pitchFamily="34" charset="0"/>
                <a:ea typeface="+mj-ea"/>
                <a:cs typeface="Arial" panose="020B0604020202020204" pitchFamily="34" charset="0"/>
              </a:rPr>
              <a:t>수율</a:t>
            </a:r>
            <a:r>
              <a:rPr lang="ko-KR" altLang="en-US" sz="800" i="1" dirty="0">
                <a:latin typeface="Arial" panose="020B0604020202020204" pitchFamily="34" charset="0"/>
                <a:ea typeface="+mj-ea"/>
                <a:cs typeface="Arial" panose="020B0604020202020204" pitchFamily="34" charset="0"/>
              </a:rPr>
              <a:t> 개선 및 단일 제품 생산 증가에 따른 </a:t>
            </a:r>
            <a:r>
              <a:rPr lang="ko-KR" altLang="en-US" sz="800" i="1" dirty="0" err="1">
                <a:latin typeface="Arial" panose="020B0604020202020204" pitchFamily="34" charset="0"/>
                <a:ea typeface="+mj-ea"/>
                <a:cs typeface="Arial" panose="020B0604020202020204" pitchFamily="34" charset="0"/>
              </a:rPr>
              <a:t>증속</a:t>
            </a:r>
            <a:r>
              <a:rPr lang="ko-KR" altLang="en-US" sz="800" i="1" dirty="0">
                <a:latin typeface="Arial" panose="020B0604020202020204" pitchFamily="34" charset="0"/>
                <a:ea typeface="+mj-ea"/>
                <a:cs typeface="Arial" panose="020B0604020202020204" pitchFamily="34" charset="0"/>
              </a:rPr>
              <a:t> 등의 사유로 </a:t>
            </a:r>
            <a:r>
              <a:rPr lang="en-US" altLang="ko-KR" sz="800" i="1" dirty="0">
                <a:latin typeface="Arial" panose="020B0604020202020204" pitchFamily="34" charset="0"/>
                <a:ea typeface="+mj-ea"/>
                <a:cs typeface="Arial" panose="020B0604020202020204" pitchFamily="34" charset="0"/>
              </a:rPr>
              <a:t>2022</a:t>
            </a:r>
            <a:r>
              <a:rPr lang="ko-KR" altLang="en-US" sz="800" i="1" dirty="0">
                <a:latin typeface="Arial" panose="020B0604020202020204" pitchFamily="34" charset="0"/>
                <a:ea typeface="+mj-ea"/>
                <a:cs typeface="Arial" panose="020B0604020202020204" pitchFamily="34" charset="0"/>
              </a:rPr>
              <a:t>년 이후 사업계획에 필요한 물량을 충분히 생산 가능하다고 하나</a:t>
            </a:r>
            <a:r>
              <a:rPr lang="en-US" altLang="ko-KR" sz="800" i="1" dirty="0">
                <a:latin typeface="Arial" panose="020B0604020202020204" pitchFamily="34" charset="0"/>
                <a:ea typeface="+mj-ea"/>
                <a:cs typeface="Arial" panose="020B0604020202020204" pitchFamily="34" charset="0"/>
              </a:rPr>
              <a:t>, 2021</a:t>
            </a:r>
            <a:r>
              <a:rPr lang="ko-KR" altLang="en-US" sz="800" i="1" dirty="0">
                <a:latin typeface="Arial" panose="020B0604020202020204" pitchFamily="34" charset="0"/>
                <a:ea typeface="+mj-ea"/>
                <a:cs typeface="Arial" panose="020B0604020202020204" pitchFamily="34" charset="0"/>
              </a:rPr>
              <a:t>년 대비 실제 </a:t>
            </a:r>
            <a:r>
              <a:rPr lang="ko-KR" altLang="en-US" sz="800" i="1" dirty="0" err="1">
                <a:latin typeface="Arial" panose="020B0604020202020204" pitchFamily="34" charset="0"/>
                <a:ea typeface="+mj-ea"/>
                <a:cs typeface="Arial" panose="020B0604020202020204" pitchFamily="34" charset="0"/>
              </a:rPr>
              <a:t>수율</a:t>
            </a:r>
            <a:r>
              <a:rPr lang="ko-KR" altLang="en-US" sz="800" i="1" dirty="0">
                <a:latin typeface="Arial" panose="020B0604020202020204" pitchFamily="34" charset="0"/>
                <a:ea typeface="+mj-ea"/>
                <a:cs typeface="Arial" panose="020B0604020202020204" pitchFamily="34" charset="0"/>
              </a:rPr>
              <a:t> 및 생산속도가 증가되었는지 여부를 확인하는 데에는 한계가 존재함</a:t>
            </a:r>
          </a:p>
        </p:txBody>
      </p:sp>
      <p:graphicFrame>
        <p:nvGraphicFramePr>
          <p:cNvPr id="7" name="표 6">
            <a:extLst>
              <a:ext uri="{FF2B5EF4-FFF2-40B4-BE49-F238E27FC236}">
                <a16:creationId xmlns:a16="http://schemas.microsoft.com/office/drawing/2014/main" id="{492856E3-7151-4A5F-9D99-23010D5FA7E3}"/>
              </a:ext>
            </a:extLst>
          </p:cNvPr>
          <p:cNvGraphicFramePr>
            <a:graphicFrameLocks noGrp="1"/>
          </p:cNvGraphicFramePr>
          <p:nvPr/>
        </p:nvGraphicFramePr>
        <p:xfrm>
          <a:off x="5224256" y="5138241"/>
          <a:ext cx="1800000" cy="853440"/>
        </p:xfrm>
        <a:graphic>
          <a:graphicData uri="http://schemas.openxmlformats.org/drawingml/2006/table">
            <a:tbl>
              <a:tblPr/>
              <a:tblGrid>
                <a:gridCol w="648000">
                  <a:extLst>
                    <a:ext uri="{9D8B030D-6E8A-4147-A177-3AD203B41FA5}">
                      <a16:colId xmlns:a16="http://schemas.microsoft.com/office/drawing/2014/main" val="80788926"/>
                    </a:ext>
                  </a:extLst>
                </a:gridCol>
                <a:gridCol w="576000">
                  <a:extLst>
                    <a:ext uri="{9D8B030D-6E8A-4147-A177-3AD203B41FA5}">
                      <a16:colId xmlns:a16="http://schemas.microsoft.com/office/drawing/2014/main" val="3334986601"/>
                    </a:ext>
                  </a:extLst>
                </a:gridCol>
                <a:gridCol w="576000">
                  <a:extLst>
                    <a:ext uri="{9D8B030D-6E8A-4147-A177-3AD203B41FA5}">
                      <a16:colId xmlns:a16="http://schemas.microsoft.com/office/drawing/2014/main" val="1158555570"/>
                    </a:ext>
                  </a:extLst>
                </a:gridCol>
              </a:tblGrid>
              <a:tr h="49326">
                <a:tc gridSpan="3">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Sales Forecast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12001219"/>
                  </a:ext>
                </a:extLst>
              </a:tr>
              <a:tr h="49326">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2022(F)</a:t>
                      </a:r>
                    </a:p>
                  </a:txBody>
                  <a:tcPr marL="36000" marR="36000" marT="0" marB="0" anchor="ctr">
                    <a:lnL>
                      <a:noFill/>
                    </a:lnL>
                    <a:lnR>
                      <a:noFill/>
                    </a:lnR>
                    <a:lnT>
                      <a:noFill/>
                    </a:lnT>
                    <a:lnB>
                      <a:noFill/>
                    </a:lnB>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2023(F)</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90223572"/>
                  </a:ext>
                </a:extLst>
              </a:tr>
              <a:tr h="49326">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1,000M</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3177176"/>
                  </a:ext>
                </a:extLst>
              </a:tr>
              <a:tr h="49326">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04868190"/>
                  </a:ext>
                </a:extLst>
              </a:tr>
              <a:tr h="49326">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High</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6756569"/>
                  </a:ext>
                </a:extLst>
              </a:tr>
              <a:tr h="49326">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Normal</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60966800"/>
                  </a:ext>
                </a:extLst>
              </a:tr>
              <a:tr h="49326">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환산</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7231128"/>
                  </a:ext>
                </a:extLst>
              </a:tr>
            </a:tbl>
          </a:graphicData>
        </a:graphic>
      </p:graphicFrame>
      <p:graphicFrame>
        <p:nvGraphicFramePr>
          <p:cNvPr id="4" name="표 3">
            <a:extLst>
              <a:ext uri="{FF2B5EF4-FFF2-40B4-BE49-F238E27FC236}">
                <a16:creationId xmlns:a16="http://schemas.microsoft.com/office/drawing/2014/main" id="{87F285B7-375E-4AC1-A813-0B02C7088591}"/>
              </a:ext>
            </a:extLst>
          </p:cNvPr>
          <p:cNvGraphicFramePr>
            <a:graphicFrameLocks noGrp="1"/>
          </p:cNvGraphicFramePr>
          <p:nvPr/>
        </p:nvGraphicFramePr>
        <p:xfrm>
          <a:off x="7107209" y="5138242"/>
          <a:ext cx="1728000" cy="853440"/>
        </p:xfrm>
        <a:graphic>
          <a:graphicData uri="http://schemas.openxmlformats.org/drawingml/2006/table">
            <a:tbl>
              <a:tblPr/>
              <a:tblGrid>
                <a:gridCol w="576000">
                  <a:extLst>
                    <a:ext uri="{9D8B030D-6E8A-4147-A177-3AD203B41FA5}">
                      <a16:colId xmlns:a16="http://schemas.microsoft.com/office/drawing/2014/main" val="172364675"/>
                    </a:ext>
                  </a:extLst>
                </a:gridCol>
                <a:gridCol w="576000">
                  <a:extLst>
                    <a:ext uri="{9D8B030D-6E8A-4147-A177-3AD203B41FA5}">
                      <a16:colId xmlns:a16="http://schemas.microsoft.com/office/drawing/2014/main" val="3699613881"/>
                    </a:ext>
                  </a:extLst>
                </a:gridCol>
                <a:gridCol w="576000">
                  <a:extLst>
                    <a:ext uri="{9D8B030D-6E8A-4147-A177-3AD203B41FA5}">
                      <a16:colId xmlns:a16="http://schemas.microsoft.com/office/drawing/2014/main" val="3701817700"/>
                    </a:ext>
                  </a:extLst>
                </a:gridCol>
              </a:tblGrid>
              <a:tr h="0">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Pro-forma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Pro-forma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Pro-forma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59600175"/>
                  </a:ext>
                </a:extLst>
              </a:tr>
              <a:tr h="0">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040444015"/>
                  </a:ext>
                </a:extLst>
              </a:tr>
              <a:tr h="0">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Oct_12M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Nov_12M</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Dec_12M</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44595941"/>
                  </a:ext>
                </a:extLst>
              </a:tr>
              <a:tr h="0">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579321689"/>
                  </a:ext>
                </a:extLst>
              </a:tr>
              <a:tr h="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63058976"/>
                  </a:ext>
                </a:extLst>
              </a:tr>
              <a:tr h="0">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8526844"/>
                  </a:ext>
                </a:extLst>
              </a:tr>
              <a:tr h="0">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45602196"/>
                  </a:ext>
                </a:extLst>
              </a:tr>
            </a:tbl>
          </a:graphicData>
        </a:graphic>
      </p:graphicFrame>
      <p:sp>
        <p:nvSpPr>
          <p:cNvPr id="23" name="직사각형 119">
            <a:extLst>
              <a:ext uri="{FF2B5EF4-FFF2-40B4-BE49-F238E27FC236}">
                <a16:creationId xmlns:a16="http://schemas.microsoft.com/office/drawing/2014/main" id="{3A31E6ED-FC78-4CE8-AF66-BB08C9B3EB11}"/>
              </a:ext>
            </a:extLst>
          </p:cNvPr>
          <p:cNvSpPr/>
          <p:nvPr/>
        </p:nvSpPr>
        <p:spPr bwMode="auto">
          <a:xfrm>
            <a:off x="2241732" y="13402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24" name="직사각형 119">
            <a:extLst>
              <a:ext uri="{FF2B5EF4-FFF2-40B4-BE49-F238E27FC236}">
                <a16:creationId xmlns:a16="http://schemas.microsoft.com/office/drawing/2014/main" id="{F4BA74F5-09CB-4C9E-85E6-B453E4F02CBF}"/>
              </a:ext>
            </a:extLst>
          </p:cNvPr>
          <p:cNvSpPr/>
          <p:nvPr/>
        </p:nvSpPr>
        <p:spPr bwMode="auto">
          <a:xfrm>
            <a:off x="5981189" y="218324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307297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 (3/3)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TextBox 13">
            <a:extLst>
              <a:ext uri="{FF2B5EF4-FFF2-40B4-BE49-F238E27FC236}">
                <a16:creationId xmlns:a16="http://schemas.microsoft.com/office/drawing/2014/main" id="{693BF7E4-2F77-40B2-B6EF-E427C1D5BE07}"/>
              </a:ext>
            </a:extLst>
          </p:cNvPr>
          <p:cNvSpPr txBox="1"/>
          <p:nvPr/>
        </p:nvSpPr>
        <p:spPr>
          <a:xfrm>
            <a:off x="4815840" y="1412205"/>
            <a:ext cx="4282440" cy="4862760"/>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Yield</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회사의 제품 생산 </a:t>
            </a:r>
            <a:r>
              <a:rPr lang="ko-KR" altLang="en-US" sz="850" dirty="0" err="1">
                <a:latin typeface="Arial" panose="020B0604020202020204" pitchFamily="34" charset="0"/>
                <a:cs typeface="Arial" panose="020B0604020202020204" pitchFamily="34" charset="0"/>
              </a:rPr>
              <a:t>수율은</a:t>
            </a:r>
            <a:r>
              <a:rPr lang="ko-KR" altLang="en-US" sz="850" dirty="0">
                <a:latin typeface="Arial" panose="020B0604020202020204" pitchFamily="34" charset="0"/>
                <a:cs typeface="Arial" panose="020B0604020202020204" pitchFamily="34" charset="0"/>
              </a:rPr>
              <a:t> </a:t>
            </a:r>
            <a:r>
              <a:rPr lang="en-US" altLang="ko-KR" sz="850" dirty="0">
                <a:latin typeface="Arial" panose="020B0604020202020204" pitchFamily="34" charset="0"/>
                <a:cs typeface="Arial" panose="020B0604020202020204" pitchFamily="34" charset="0"/>
              </a:rPr>
              <a:t>2019</a:t>
            </a:r>
            <a:r>
              <a:rPr lang="ko-KR" altLang="en-US" sz="850" dirty="0">
                <a:latin typeface="Arial" panose="020B0604020202020204" pitchFamily="34" charset="0"/>
                <a:cs typeface="Arial" panose="020B0604020202020204" pitchFamily="34" charset="0"/>
              </a:rPr>
              <a:t>년 약 </a:t>
            </a:r>
            <a:r>
              <a:rPr lang="en-US" altLang="ko-KR" sz="850" dirty="0">
                <a:latin typeface="Arial" panose="020B0604020202020204" pitchFamily="34" charset="0"/>
                <a:cs typeface="Arial" panose="020B0604020202020204" pitchFamily="34" charset="0"/>
              </a:rPr>
              <a:t>84.7%</a:t>
            </a:r>
            <a:r>
              <a:rPr lang="ko-KR" altLang="en-US" sz="850" dirty="0">
                <a:latin typeface="Arial" panose="020B0604020202020204" pitchFamily="34" charset="0"/>
                <a:cs typeface="Arial" panose="020B0604020202020204" pitchFamily="34" charset="0"/>
              </a:rPr>
              <a:t>로 집계되었으나</a:t>
            </a:r>
            <a:r>
              <a:rPr lang="en-US" altLang="ko-KR" sz="850" dirty="0">
                <a:latin typeface="Arial" panose="020B0604020202020204" pitchFamily="34" charset="0"/>
                <a:cs typeface="Arial" panose="020B0604020202020204" pitchFamily="34" charset="0"/>
              </a:rPr>
              <a:t>, 2020</a:t>
            </a:r>
            <a:r>
              <a:rPr lang="ko-KR" altLang="en-US" sz="850" dirty="0">
                <a:latin typeface="Arial" panose="020B0604020202020204" pitchFamily="34" charset="0"/>
                <a:cs typeface="Arial" panose="020B0604020202020204" pitchFamily="34" charset="0"/>
              </a:rPr>
              <a:t>년 이후 </a:t>
            </a:r>
            <a:r>
              <a:rPr lang="en-US" altLang="ko-KR" sz="850" dirty="0">
                <a:latin typeface="Arial" panose="020B0604020202020204" pitchFamily="34" charset="0"/>
                <a:cs typeface="Arial" panose="020B0604020202020204" pitchFamily="34" charset="0"/>
              </a:rPr>
              <a:t>Low-Loss </a:t>
            </a:r>
            <a:r>
              <a:rPr lang="ko-KR" altLang="en-US" sz="850" dirty="0">
                <a:latin typeface="Arial" panose="020B0604020202020204" pitchFamily="34" charset="0"/>
                <a:cs typeface="Arial" panose="020B0604020202020204" pitchFamily="34" charset="0"/>
              </a:rPr>
              <a:t>제품의 생산 증가로 </a:t>
            </a:r>
            <a:r>
              <a:rPr lang="ko-KR" altLang="en-US" sz="850" dirty="0" err="1">
                <a:latin typeface="Arial" panose="020B0604020202020204" pitchFamily="34" charset="0"/>
                <a:cs typeface="Arial" panose="020B0604020202020204" pitchFamily="34" charset="0"/>
              </a:rPr>
              <a:t>수율이</a:t>
            </a:r>
            <a:r>
              <a:rPr lang="ko-KR" altLang="en-US" sz="850" dirty="0">
                <a:latin typeface="Arial" panose="020B0604020202020204" pitchFamily="34" charset="0"/>
                <a:cs typeface="Arial" panose="020B0604020202020204" pitchFamily="34" charset="0"/>
              </a:rPr>
              <a:t> 감소하여 </a:t>
            </a: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현재 약 </a:t>
            </a:r>
            <a:r>
              <a:rPr lang="en-US" altLang="ko-KR" sz="850" dirty="0">
                <a:latin typeface="Arial" panose="020B0604020202020204" pitchFamily="34" charset="0"/>
                <a:cs typeface="Arial" panose="020B0604020202020204" pitchFamily="34" charset="0"/>
              </a:rPr>
              <a:t>82.5%</a:t>
            </a:r>
            <a:r>
              <a:rPr lang="ko-KR" altLang="en-US" sz="850" dirty="0">
                <a:latin typeface="Arial" panose="020B0604020202020204" pitchFamily="34" charset="0"/>
                <a:cs typeface="Arial" panose="020B0604020202020204" pitchFamily="34" charset="0"/>
              </a:rPr>
              <a:t>로 집계됨</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현재 </a:t>
            </a:r>
            <a:r>
              <a:rPr lang="ko-KR" altLang="en-US" sz="850" dirty="0" err="1">
                <a:latin typeface="Arial" panose="020B0604020202020204" pitchFamily="34" charset="0"/>
                <a:cs typeface="Arial" panose="020B0604020202020204" pitchFamily="34" charset="0"/>
              </a:rPr>
              <a:t>제품군별</a:t>
            </a:r>
            <a:r>
              <a:rPr lang="ko-KR" altLang="en-US" sz="850" dirty="0">
                <a:latin typeface="Arial" panose="020B0604020202020204" pitchFamily="34" charset="0"/>
                <a:cs typeface="Arial" panose="020B0604020202020204" pitchFamily="34" charset="0"/>
              </a:rPr>
              <a:t> </a:t>
            </a:r>
            <a:r>
              <a:rPr lang="ko-KR" altLang="en-US" sz="850" dirty="0" err="1">
                <a:latin typeface="Arial" panose="020B0604020202020204" pitchFamily="34" charset="0"/>
                <a:cs typeface="Arial" panose="020B0604020202020204" pitchFamily="34" charset="0"/>
              </a:rPr>
              <a:t>수율은</a:t>
            </a:r>
            <a:r>
              <a:rPr lang="ko-KR" altLang="en-US" sz="850" dirty="0">
                <a:latin typeface="Arial" panose="020B0604020202020204" pitchFamily="34" charset="0"/>
                <a:cs typeface="Arial" panose="020B0604020202020204" pitchFamily="34" charset="0"/>
              </a:rPr>
              <a:t> </a:t>
            </a:r>
            <a:r>
              <a:rPr lang="en-US" altLang="ko-KR" sz="850" dirty="0">
                <a:latin typeface="Arial" panose="020B0604020202020204" pitchFamily="34" charset="0"/>
                <a:cs typeface="Arial" panose="020B0604020202020204" pitchFamily="34" charset="0"/>
              </a:rPr>
              <a:t>LL</a:t>
            </a:r>
            <a:r>
              <a:rPr lang="ko-KR" altLang="en-US" sz="850" dirty="0">
                <a:latin typeface="Arial" panose="020B0604020202020204" pitchFamily="34" charset="0"/>
                <a:cs typeface="Arial" panose="020B0604020202020204" pitchFamily="34" charset="0"/>
              </a:rPr>
              <a:t>양면 </a:t>
            </a:r>
            <a:r>
              <a:rPr lang="ko-KR" altLang="en-US" sz="850" dirty="0">
                <a:latin typeface="Arial" panose="020B0604020202020204" pitchFamily="34" charset="0"/>
                <a:ea typeface="맑은 고딕" panose="020B0503020000020004" pitchFamily="50" charset="-127"/>
                <a:cs typeface="Arial" panose="020B0604020202020204" pitchFamily="34" charset="0"/>
              </a:rPr>
              <a:t>→ </a:t>
            </a:r>
            <a:r>
              <a:rPr lang="en-US" altLang="ko-KR" sz="850" dirty="0">
                <a:latin typeface="Arial" panose="020B0604020202020204" pitchFamily="34" charset="0"/>
                <a:ea typeface="맑은 고딕" panose="020B0503020000020004" pitchFamily="50" charset="-127"/>
                <a:cs typeface="Arial" panose="020B0604020202020204" pitchFamily="34" charset="0"/>
              </a:rPr>
              <a:t>LL</a:t>
            </a:r>
            <a:r>
              <a:rPr lang="ko-KR" altLang="en-US" sz="850" dirty="0">
                <a:latin typeface="Arial" panose="020B0604020202020204" pitchFamily="34" charset="0"/>
                <a:ea typeface="맑은 고딕" panose="020B0503020000020004" pitchFamily="50" charset="-127"/>
                <a:cs typeface="Arial" panose="020B0604020202020204" pitchFamily="34" charset="0"/>
              </a:rPr>
              <a:t>단면 → </a:t>
            </a:r>
            <a:r>
              <a:rPr lang="en-US" altLang="ko-KR" sz="850" dirty="0">
                <a:latin typeface="Arial" panose="020B0604020202020204" pitchFamily="34" charset="0"/>
                <a:ea typeface="맑은 고딕" panose="020B0503020000020004" pitchFamily="50" charset="-127"/>
                <a:cs typeface="Arial" panose="020B0604020202020204" pitchFamily="34" charset="0"/>
              </a:rPr>
              <a:t>RA</a:t>
            </a:r>
            <a:r>
              <a:rPr lang="ko-KR" altLang="en-US" sz="850" dirty="0">
                <a:latin typeface="Arial" panose="020B0604020202020204" pitchFamily="34" charset="0"/>
                <a:ea typeface="맑은 고딕" panose="020B0503020000020004" pitchFamily="50" charset="-127"/>
                <a:cs typeface="Arial" panose="020B0604020202020204" pitchFamily="34" charset="0"/>
              </a:rPr>
              <a:t>양면 → </a:t>
            </a:r>
            <a:r>
              <a:rPr lang="en-US" altLang="ko-KR" sz="850" dirty="0">
                <a:latin typeface="Arial" panose="020B0604020202020204" pitchFamily="34" charset="0"/>
                <a:ea typeface="맑은 고딕" panose="020B0503020000020004" pitchFamily="50" charset="-127"/>
                <a:cs typeface="Arial" panose="020B0604020202020204" pitchFamily="34" charset="0"/>
              </a:rPr>
              <a:t>RA</a:t>
            </a:r>
            <a:r>
              <a:rPr lang="ko-KR" altLang="en-US" sz="850" dirty="0">
                <a:latin typeface="Arial" panose="020B0604020202020204" pitchFamily="34" charset="0"/>
                <a:ea typeface="맑은 고딕" panose="020B0503020000020004" pitchFamily="50" charset="-127"/>
                <a:cs typeface="Arial" panose="020B0604020202020204" pitchFamily="34" charset="0"/>
              </a:rPr>
              <a:t>단면 → </a:t>
            </a:r>
            <a:r>
              <a:rPr lang="en-US" altLang="ko-KR" sz="850" dirty="0">
                <a:latin typeface="Arial" panose="020B0604020202020204" pitchFamily="34" charset="0"/>
                <a:ea typeface="맑은 고딕" panose="020B0503020000020004" pitchFamily="50" charset="-127"/>
                <a:cs typeface="Arial" panose="020B0604020202020204" pitchFamily="34" charset="0"/>
              </a:rPr>
              <a:t>ED</a:t>
            </a:r>
            <a:r>
              <a:rPr lang="ko-KR" altLang="en-US" sz="850" dirty="0">
                <a:latin typeface="Arial" panose="020B0604020202020204" pitchFamily="34" charset="0"/>
                <a:ea typeface="맑은 고딕" panose="020B0503020000020004" pitchFamily="50" charset="-127"/>
                <a:cs typeface="Arial" panose="020B0604020202020204" pitchFamily="34" charset="0"/>
              </a:rPr>
              <a:t>양면 → </a:t>
            </a:r>
            <a:r>
              <a:rPr lang="en-US" altLang="ko-KR" sz="850" dirty="0">
                <a:latin typeface="Arial" panose="020B0604020202020204" pitchFamily="34" charset="0"/>
                <a:ea typeface="맑은 고딕" panose="020B0503020000020004" pitchFamily="50" charset="-127"/>
                <a:cs typeface="Arial" panose="020B0604020202020204" pitchFamily="34" charset="0"/>
              </a:rPr>
              <a:t>ED</a:t>
            </a:r>
            <a:r>
              <a:rPr lang="ko-KR" altLang="en-US" sz="850" dirty="0">
                <a:latin typeface="Arial" panose="020B0604020202020204" pitchFamily="34" charset="0"/>
                <a:ea typeface="맑은 고딕" panose="020B0503020000020004" pitchFamily="50" charset="-127"/>
                <a:cs typeface="Arial" panose="020B0604020202020204" pitchFamily="34" charset="0"/>
              </a:rPr>
              <a:t>단면 순으로 높게 나타남</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양면보다는 단면의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수율이</a:t>
            </a:r>
            <a:r>
              <a:rPr lang="ko-KR" altLang="en-US" sz="850" dirty="0">
                <a:latin typeface="Arial" panose="020B0604020202020204" pitchFamily="34" charset="0"/>
                <a:ea typeface="맑은 고딕" panose="020B0503020000020004" pitchFamily="50" charset="-127"/>
                <a:cs typeface="Arial" panose="020B0604020202020204" pitchFamily="34" charset="0"/>
              </a:rPr>
              <a:t> 높으며</a:t>
            </a:r>
            <a:r>
              <a:rPr lang="en-US" altLang="ko-KR" sz="850" dirty="0">
                <a:latin typeface="Arial" panose="020B0604020202020204" pitchFamily="34" charset="0"/>
                <a:ea typeface="맑은 고딕" panose="020B0503020000020004" pitchFamily="50" charset="-127"/>
                <a:cs typeface="Arial" panose="020B0604020202020204" pitchFamily="34" charset="0"/>
              </a:rPr>
              <a:t>, Low-Loss</a:t>
            </a:r>
            <a:r>
              <a:rPr lang="ko-KR" altLang="en-US" sz="850" dirty="0">
                <a:latin typeface="Arial" panose="020B0604020202020204" pitchFamily="34" charset="0"/>
                <a:ea typeface="맑은 고딕" panose="020B0503020000020004" pitchFamily="50" charset="-127"/>
                <a:cs typeface="Arial" panose="020B0604020202020204" pitchFamily="34" charset="0"/>
              </a:rPr>
              <a:t> 제품보다는 일반 제품의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수율이</a:t>
            </a:r>
            <a:r>
              <a:rPr lang="ko-KR" altLang="en-US" sz="850" dirty="0">
                <a:latin typeface="Arial" panose="020B0604020202020204" pitchFamily="34" charset="0"/>
                <a:ea typeface="맑은 고딕" panose="020B0503020000020004" pitchFamily="50" charset="-127"/>
                <a:cs typeface="Arial" panose="020B0604020202020204" pitchFamily="34" charset="0"/>
              </a:rPr>
              <a:t> 높은 수준임</a:t>
            </a:r>
            <a:endParaRPr lang="en-US" altLang="ko-KR" sz="850" dirty="0">
              <a:latin typeface="Arial" panose="020B0604020202020204" pitchFamily="34" charset="0"/>
              <a:ea typeface="맑은 고딕" panose="020B0503020000020004" pitchFamily="50" charset="-127"/>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ea typeface="맑은 고딕" panose="020B0503020000020004" pitchFamily="50" charset="-127"/>
                <a:cs typeface="Arial" panose="020B0604020202020204" pitchFamily="34" charset="0"/>
              </a:rPr>
              <a:t>LL</a:t>
            </a:r>
            <a:r>
              <a:rPr lang="ko-KR" altLang="en-US" sz="850" dirty="0">
                <a:latin typeface="Arial" panose="020B0604020202020204" pitchFamily="34" charset="0"/>
                <a:ea typeface="맑은 고딕" panose="020B0503020000020004" pitchFamily="50" charset="-127"/>
                <a:cs typeface="Arial" panose="020B0604020202020204" pitchFamily="34" charset="0"/>
              </a:rPr>
              <a:t>단면 및 </a:t>
            </a:r>
            <a:r>
              <a:rPr lang="en-US" altLang="ko-KR" sz="850" dirty="0">
                <a:latin typeface="Arial" panose="020B0604020202020204" pitchFamily="34" charset="0"/>
                <a:ea typeface="맑은 고딕" panose="020B0503020000020004" pitchFamily="50" charset="-127"/>
                <a:cs typeface="Arial" panose="020B0604020202020204" pitchFamily="34" charset="0"/>
              </a:rPr>
              <a:t>LL</a:t>
            </a:r>
            <a:r>
              <a:rPr lang="ko-KR" altLang="en-US" sz="850" dirty="0">
                <a:latin typeface="Arial" panose="020B0604020202020204" pitchFamily="34" charset="0"/>
                <a:ea typeface="맑은 고딕" panose="020B0503020000020004" pitchFamily="50" charset="-127"/>
                <a:cs typeface="Arial" panose="020B0604020202020204" pitchFamily="34" charset="0"/>
              </a:rPr>
              <a:t>양면 제품의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수율은</a:t>
            </a:r>
            <a:r>
              <a:rPr lang="ko-KR" altLang="en-US" sz="850" dirty="0">
                <a:latin typeface="Arial" panose="020B0604020202020204" pitchFamily="34" charset="0"/>
                <a:ea typeface="맑은 고딕" panose="020B0503020000020004" pitchFamily="50" charset="-127"/>
                <a:cs typeface="Arial" panose="020B0604020202020204" pitchFamily="34" charset="0"/>
              </a:rPr>
              <a:t> </a:t>
            </a:r>
            <a:r>
              <a:rPr lang="en-US" altLang="ko-KR" sz="850" dirty="0">
                <a:latin typeface="Arial" panose="020B0604020202020204" pitchFamily="34" charset="0"/>
                <a:ea typeface="맑은 고딕" panose="020B0503020000020004" pitchFamily="50" charset="-127"/>
                <a:cs typeface="Arial" panose="020B0604020202020204" pitchFamily="34" charset="0"/>
              </a:rPr>
              <a:t>2019</a:t>
            </a:r>
            <a:r>
              <a:rPr lang="ko-KR" altLang="en-US" sz="850" dirty="0">
                <a:latin typeface="Arial" panose="020B0604020202020204" pitchFamily="34" charset="0"/>
                <a:ea typeface="맑은 고딕" panose="020B0503020000020004" pitchFamily="50" charset="-127"/>
                <a:cs typeface="Arial" panose="020B0604020202020204" pitchFamily="34" charset="0"/>
              </a:rPr>
              <a:t>년 각각 </a:t>
            </a:r>
            <a:r>
              <a:rPr lang="en-US" altLang="ko-KR" sz="850" dirty="0">
                <a:latin typeface="Arial" panose="020B0604020202020204" pitchFamily="34" charset="0"/>
                <a:ea typeface="맑은 고딕" panose="020B0503020000020004" pitchFamily="50" charset="-127"/>
                <a:cs typeface="Arial" panose="020B0604020202020204" pitchFamily="34" charset="0"/>
              </a:rPr>
              <a:t>76.1%, 72.3%</a:t>
            </a:r>
            <a:r>
              <a:rPr lang="ko-KR" altLang="en-US" sz="850" dirty="0">
                <a:latin typeface="Arial" panose="020B0604020202020204" pitchFamily="34" charset="0"/>
                <a:ea typeface="맑은 고딕" panose="020B0503020000020004" pitchFamily="50" charset="-127"/>
                <a:cs typeface="Arial" panose="020B0604020202020204" pitchFamily="34" charset="0"/>
              </a:rPr>
              <a:t>에서 </a:t>
            </a:r>
            <a:r>
              <a:rPr lang="en-US" altLang="ko-KR" sz="850" dirty="0">
                <a:latin typeface="Arial" panose="020B0604020202020204" pitchFamily="34" charset="0"/>
                <a:ea typeface="맑은 고딕" panose="020B0503020000020004" pitchFamily="50" charset="-127"/>
                <a:cs typeface="Arial" panose="020B0604020202020204" pitchFamily="34" charset="0"/>
              </a:rPr>
              <a:t>2021</a:t>
            </a:r>
            <a:r>
              <a:rPr lang="ko-KR" altLang="en-US" sz="850" dirty="0">
                <a:latin typeface="Arial" panose="020B0604020202020204" pitchFamily="34" charset="0"/>
                <a:ea typeface="맑은 고딕" panose="020B0503020000020004" pitchFamily="50" charset="-127"/>
                <a:cs typeface="Arial" panose="020B0604020202020204" pitchFamily="34" charset="0"/>
              </a:rPr>
              <a:t>년 </a:t>
            </a:r>
            <a:r>
              <a:rPr lang="en-US" altLang="ko-KR" sz="850" dirty="0">
                <a:latin typeface="Arial" panose="020B0604020202020204" pitchFamily="34" charset="0"/>
                <a:ea typeface="맑은 고딕" panose="020B0503020000020004" pitchFamily="50" charset="-127"/>
                <a:cs typeface="Arial" panose="020B0604020202020204" pitchFamily="34" charset="0"/>
              </a:rPr>
              <a:t>80.3%, 78.0%</a:t>
            </a:r>
            <a:r>
              <a:rPr lang="ko-KR" altLang="en-US" sz="850" dirty="0">
                <a:latin typeface="Arial" panose="020B0604020202020204" pitchFamily="34" charset="0"/>
                <a:ea typeface="맑은 고딕" panose="020B0503020000020004" pitchFamily="50" charset="-127"/>
                <a:cs typeface="Arial" panose="020B0604020202020204" pitchFamily="34" charset="0"/>
              </a:rPr>
              <a:t>로 개선된 모습을 보이고 있으며</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이외의 제품에 대해서도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수율은</a:t>
            </a:r>
            <a:r>
              <a:rPr lang="ko-KR" altLang="en-US" sz="850" dirty="0">
                <a:latin typeface="Arial" panose="020B0604020202020204" pitchFamily="34" charset="0"/>
                <a:ea typeface="맑은 고딕" panose="020B0503020000020004" pitchFamily="50" charset="-127"/>
                <a:cs typeface="Arial" panose="020B0604020202020204" pitchFamily="34" charset="0"/>
              </a:rPr>
              <a:t> 매년 개선되는 추세인 것으로 확인됨</a:t>
            </a:r>
            <a:endParaRPr lang="en-US" altLang="ko-KR" sz="850" dirty="0">
              <a:latin typeface="Arial" panose="020B0604020202020204" pitchFamily="34" charset="0"/>
              <a:ea typeface="맑은 고딕" panose="020B0503020000020004" pitchFamily="50" charset="-127"/>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ea typeface="맑은 고딕" panose="020B0503020000020004" pitchFamily="50" charset="-127"/>
                <a:cs typeface="Arial" panose="020B0604020202020204" pitchFamily="34" charset="0"/>
              </a:rPr>
              <a:t>결론적으로</a:t>
            </a:r>
            <a:r>
              <a:rPr lang="en-US" altLang="ko-KR" sz="850" dirty="0">
                <a:latin typeface="Arial" panose="020B0604020202020204" pitchFamily="34" charset="0"/>
                <a:ea typeface="맑은 고딕" panose="020B0503020000020004" pitchFamily="50" charset="-127"/>
                <a:cs typeface="Arial" panose="020B0604020202020204" pitchFamily="34" charset="0"/>
              </a:rPr>
              <a:t>, 2019</a:t>
            </a:r>
            <a:r>
              <a:rPr lang="ko-KR" altLang="en-US" sz="850" dirty="0">
                <a:latin typeface="Arial" panose="020B0604020202020204" pitchFamily="34" charset="0"/>
                <a:ea typeface="맑은 고딕" panose="020B0503020000020004" pitchFamily="50" charset="-127"/>
                <a:cs typeface="Arial" panose="020B0604020202020204" pitchFamily="34" charset="0"/>
              </a:rPr>
              <a:t>년 이후 제품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수율의</a:t>
            </a:r>
            <a:r>
              <a:rPr lang="ko-KR" altLang="en-US" sz="850" dirty="0">
                <a:latin typeface="Arial" panose="020B0604020202020204" pitchFamily="34" charset="0"/>
                <a:ea typeface="맑은 고딕" panose="020B0503020000020004" pitchFamily="50" charset="-127"/>
                <a:cs typeface="Arial" panose="020B0604020202020204" pitchFamily="34" charset="0"/>
              </a:rPr>
              <a:t> 악화는 </a:t>
            </a:r>
            <a:r>
              <a:rPr lang="en-US" altLang="ko-KR" sz="850" dirty="0">
                <a:latin typeface="Arial" panose="020B0604020202020204" pitchFamily="34" charset="0"/>
                <a:ea typeface="맑은 고딕" panose="020B0503020000020004" pitchFamily="50" charset="-127"/>
                <a:cs typeface="Arial" panose="020B0604020202020204" pitchFamily="34" charset="0"/>
              </a:rPr>
              <a:t>LL </a:t>
            </a:r>
            <a:r>
              <a:rPr lang="ko-KR" altLang="en-US" sz="850" dirty="0">
                <a:latin typeface="Arial" panose="020B0604020202020204" pitchFamily="34" charset="0"/>
                <a:ea typeface="맑은 고딕" panose="020B0503020000020004" pitchFamily="50" charset="-127"/>
                <a:cs typeface="Arial" panose="020B0604020202020204" pitchFamily="34" charset="0"/>
              </a:rPr>
              <a:t>제품 </a:t>
            </a:r>
            <a:r>
              <a:rPr lang="en-US" altLang="ko-KR" sz="850" dirty="0">
                <a:latin typeface="Arial" panose="020B0604020202020204" pitchFamily="34" charset="0"/>
                <a:ea typeface="맑은 고딕" panose="020B0503020000020004" pitchFamily="50" charset="-127"/>
                <a:cs typeface="Arial" panose="020B0604020202020204" pitchFamily="34" charset="0"/>
              </a:rPr>
              <a:t>mix </a:t>
            </a:r>
            <a:r>
              <a:rPr lang="ko-KR" altLang="en-US" sz="850" dirty="0">
                <a:latin typeface="Arial" panose="020B0604020202020204" pitchFamily="34" charset="0"/>
                <a:ea typeface="맑은 고딕" panose="020B0503020000020004" pitchFamily="50" charset="-127"/>
                <a:cs typeface="Arial" panose="020B0604020202020204" pitchFamily="34" charset="0"/>
              </a:rPr>
              <a:t>증가에 따른 효과로 분석되며</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현 추세 유지 시 향후 회사의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수율은</a:t>
            </a:r>
            <a:r>
              <a:rPr lang="ko-KR" altLang="en-US" sz="850" dirty="0">
                <a:latin typeface="Arial" panose="020B0604020202020204" pitchFamily="34" charset="0"/>
                <a:ea typeface="맑은 고딕" panose="020B0503020000020004" pitchFamily="50" charset="-127"/>
                <a:cs typeface="Arial" panose="020B0604020202020204" pitchFamily="34" charset="0"/>
              </a:rPr>
              <a:t> 증가할 가능성이 존재함</a:t>
            </a:r>
            <a:endParaRPr lang="en-US" altLang="ko-KR" sz="850" dirty="0">
              <a:latin typeface="Arial" panose="020B0604020202020204" pitchFamily="34" charset="0"/>
              <a:ea typeface="맑은 고딕" panose="020B0503020000020004" pitchFamily="50" charset="-127"/>
              <a:cs typeface="Arial" panose="020B0604020202020204" pitchFamily="34" charset="0"/>
            </a:endParaRPr>
          </a:p>
          <a:p>
            <a:pPr marL="179025" lvl="0" defTabSz="914400" latinLnBrk="1">
              <a:lnSpc>
                <a:spcPts val="1200"/>
              </a:lnSpc>
              <a:buClr>
                <a:srgbClr val="00338D"/>
              </a:buClr>
              <a:tabLst>
                <a:tab pos="266700" algn="l"/>
              </a:tabLst>
              <a:defRPr/>
            </a:pPr>
            <a:endParaRPr lang="en-US" altLang="ko-KR" sz="850" dirty="0">
              <a:latin typeface="Arial" panose="020B0604020202020204" pitchFamily="34" charset="0"/>
              <a:ea typeface="맑은 고딕" panose="020B0503020000020004" pitchFamily="50" charset="-127"/>
              <a:cs typeface="Arial" panose="020B0604020202020204" pitchFamily="34" charset="0"/>
            </a:endParaRPr>
          </a:p>
          <a:p>
            <a:pPr marL="179025" lvl="0" defTabSz="914400" latinLnBrk="1">
              <a:lnSpc>
                <a:spcPts val="1200"/>
              </a:lnSpc>
              <a:buClr>
                <a:srgbClr val="00338D"/>
              </a:buClr>
              <a:tabLst>
                <a:tab pos="266700" algn="l"/>
              </a:tabLst>
              <a:defRPr/>
            </a:pPr>
            <a:r>
              <a:rPr lang="en-US" altLang="ko-KR" sz="900" b="1" u="sng" dirty="0">
                <a:latin typeface="Arial" panose="020B0604020202020204" pitchFamily="34" charset="0"/>
                <a:ea typeface="맑은 고딕" panose="020B0503020000020004" pitchFamily="50" charset="-127"/>
                <a:cs typeface="Arial" panose="020B0604020202020204" pitchFamily="34" charset="0"/>
              </a:rPr>
              <a:t>&lt;Conclusion&gt;</a:t>
            </a: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ea typeface="맑은 고딕" panose="020B0503020000020004" pitchFamily="50" charset="-127"/>
                <a:cs typeface="Arial" panose="020B0604020202020204" pitchFamily="34" charset="0"/>
              </a:rPr>
              <a:t>회사는 </a:t>
            </a:r>
            <a:r>
              <a:rPr lang="en-US" altLang="ko-KR" sz="850" dirty="0">
                <a:latin typeface="Arial" panose="020B0604020202020204" pitchFamily="34" charset="0"/>
                <a:ea typeface="맑은 고딕" panose="020B0503020000020004" pitchFamily="50" charset="-127"/>
                <a:cs typeface="Arial" panose="020B0604020202020204" pitchFamily="34" charset="0"/>
              </a:rPr>
              <a:t>SKI</a:t>
            </a:r>
            <a:r>
              <a:rPr lang="ko-KR" altLang="en-US" sz="850" dirty="0">
                <a:latin typeface="Arial" panose="020B0604020202020204" pitchFamily="34" charset="0"/>
                <a:ea typeface="맑은 고딕" panose="020B0503020000020004" pitchFamily="50" charset="-127"/>
                <a:cs typeface="Arial" panose="020B0604020202020204" pitchFamily="34" charset="0"/>
              </a:rPr>
              <a:t>로부터 사업부를 인수한 후 추가적인 라인 증설이 없어 생산 </a:t>
            </a:r>
            <a:r>
              <a:rPr lang="en-US" altLang="ko-KR" sz="850" dirty="0">
                <a:latin typeface="Arial" panose="020B0604020202020204" pitchFamily="34" charset="0"/>
                <a:ea typeface="맑은 고딕" panose="020B0503020000020004" pitchFamily="50" charset="-127"/>
                <a:cs typeface="Arial" panose="020B0604020202020204" pitchFamily="34" charset="0"/>
              </a:rPr>
              <a:t>Capability</a:t>
            </a:r>
            <a:r>
              <a:rPr lang="ko-KR" altLang="en-US" sz="850" dirty="0">
                <a:latin typeface="Arial" panose="020B0604020202020204" pitchFamily="34" charset="0"/>
                <a:ea typeface="맑은 고딕" panose="020B0503020000020004" pitchFamily="50" charset="-127"/>
                <a:cs typeface="Arial" panose="020B0604020202020204" pitchFamily="34" charset="0"/>
              </a:rPr>
              <a:t>에 변화는 없으나</a:t>
            </a:r>
            <a:r>
              <a:rPr lang="en-US" altLang="ko-KR" sz="850" dirty="0">
                <a:latin typeface="Arial" panose="020B0604020202020204" pitchFamily="34" charset="0"/>
                <a:ea typeface="맑은 고딕" panose="020B0503020000020004" pitchFamily="50" charset="-127"/>
                <a:cs typeface="Arial" panose="020B0604020202020204" pitchFamily="34" charset="0"/>
              </a:rPr>
              <a:t>, </a:t>
            </a:r>
            <a:r>
              <a:rPr lang="ko-KR" altLang="en-US" sz="850" dirty="0">
                <a:latin typeface="Arial" panose="020B0604020202020204" pitchFamily="34" charset="0"/>
                <a:ea typeface="맑은 고딕" panose="020B0503020000020004" pitchFamily="50" charset="-127"/>
                <a:cs typeface="Arial" panose="020B0604020202020204" pitchFamily="34" charset="0"/>
              </a:rPr>
              <a:t>제품 </a:t>
            </a:r>
            <a:r>
              <a:rPr lang="en-US" altLang="ko-KR" sz="850" dirty="0">
                <a:latin typeface="Arial" panose="020B0604020202020204" pitchFamily="34" charset="0"/>
                <a:ea typeface="맑은 고딕" panose="020B0503020000020004" pitchFamily="50" charset="-127"/>
                <a:cs typeface="Arial" panose="020B0604020202020204" pitchFamily="34" charset="0"/>
              </a:rPr>
              <a:t>mix, </a:t>
            </a:r>
            <a:r>
              <a:rPr lang="ko-KR" altLang="en-US" sz="850" dirty="0" err="1">
                <a:latin typeface="Arial" panose="020B0604020202020204" pitchFamily="34" charset="0"/>
                <a:ea typeface="맑은 고딕" panose="020B0503020000020004" pitchFamily="50" charset="-127"/>
                <a:cs typeface="Arial" panose="020B0604020202020204" pitchFamily="34" charset="0"/>
              </a:rPr>
              <a:t>수율</a:t>
            </a:r>
            <a:r>
              <a:rPr lang="ko-KR" altLang="en-US" sz="850" dirty="0">
                <a:latin typeface="Arial" panose="020B0604020202020204" pitchFamily="34" charset="0"/>
                <a:ea typeface="맑은 고딕" panose="020B0503020000020004" pitchFamily="50" charset="-127"/>
                <a:cs typeface="Arial" panose="020B0604020202020204" pitchFamily="34" charset="0"/>
              </a:rPr>
              <a:t> 개선 등으로 </a:t>
            </a:r>
            <a:r>
              <a:rPr lang="en-US" altLang="ko-KR" sz="850" dirty="0">
                <a:latin typeface="Arial" panose="020B0604020202020204" pitchFamily="34" charset="0"/>
                <a:ea typeface="맑은 고딕" panose="020B0503020000020004" pitchFamily="50" charset="-127"/>
                <a:cs typeface="Arial" panose="020B0604020202020204" pitchFamily="34" charset="0"/>
              </a:rPr>
              <a:t>Capacity</a:t>
            </a:r>
            <a:r>
              <a:rPr lang="ko-KR" altLang="en-US" sz="850" dirty="0">
                <a:latin typeface="Arial" panose="020B0604020202020204" pitchFamily="34" charset="0"/>
                <a:ea typeface="맑은 고딕" panose="020B0503020000020004" pitchFamily="50" charset="-127"/>
                <a:cs typeface="Arial" panose="020B0604020202020204" pitchFamily="34" charset="0"/>
              </a:rPr>
              <a:t>는 가변적임</a:t>
            </a:r>
            <a:endParaRPr lang="en-US" altLang="ko-KR" sz="850" dirty="0">
              <a:latin typeface="Arial" panose="020B0604020202020204" pitchFamily="34" charset="0"/>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회사의 사업계획상 라인 증설로 </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Additional</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lang="en-US" altLang="ko-KR" sz="850" dirty="0">
                <a:solidFill>
                  <a:srgbClr val="000000"/>
                </a:solidFill>
                <a:latin typeface="Arial" panose="020B0604020202020204" pitchFamily="34" charset="0"/>
                <a:ea typeface="맑은 고딕"/>
                <a:cs typeface="Arial" panose="020B0604020202020204" pitchFamily="34" charset="0"/>
              </a:rPr>
              <a:t>C</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a:t>
            </a:r>
            <a:r>
              <a:rPr lang="en-US" altLang="ko-KR" sz="850" dirty="0" err="1">
                <a:solidFill>
                  <a:srgbClr val="000000"/>
                </a:solidFill>
                <a:latin typeface="Arial" panose="020B0604020202020204" pitchFamily="34" charset="0"/>
                <a:ea typeface="맑은 고딕"/>
                <a:cs typeface="Arial" panose="020B0604020202020204" pitchFamily="34" charset="0"/>
              </a:rPr>
              <a:t>pability</a:t>
            </a:r>
            <a:r>
              <a:rPr lang="ko-KR" altLang="en-US" sz="850" dirty="0">
                <a:solidFill>
                  <a:srgbClr val="000000"/>
                </a:solidFill>
                <a:latin typeface="Arial" panose="020B0604020202020204" pitchFamily="34" charset="0"/>
                <a:ea typeface="맑은 고딕"/>
                <a:cs typeface="Arial" panose="020B0604020202020204" pitchFamily="34" charset="0"/>
              </a:rPr>
              <a:t>가 확보되는 시점은 </a:t>
            </a:r>
            <a:r>
              <a:rPr lang="en-US" altLang="ko-KR" sz="850" dirty="0">
                <a:solidFill>
                  <a:srgbClr val="000000"/>
                </a:solidFill>
                <a:latin typeface="Arial" panose="020B0604020202020204" pitchFamily="34" charset="0"/>
                <a:ea typeface="맑은 고딕"/>
                <a:cs typeface="Arial" panose="020B0604020202020204" pitchFamily="34" charset="0"/>
              </a:rPr>
              <a:t>2024</a:t>
            </a:r>
            <a:r>
              <a:rPr lang="ko-KR" altLang="en-US" sz="850" dirty="0">
                <a:solidFill>
                  <a:srgbClr val="000000"/>
                </a:solidFill>
                <a:latin typeface="Arial" panose="020B0604020202020204" pitchFamily="34" charset="0"/>
                <a:ea typeface="맑은 고딕"/>
                <a:cs typeface="Arial" panose="020B0604020202020204" pitchFamily="34" charset="0"/>
              </a:rPr>
              <a:t>년 </a:t>
            </a:r>
            <a:r>
              <a:rPr lang="en-US" altLang="ko-KR" sz="850" dirty="0">
                <a:solidFill>
                  <a:srgbClr val="000000"/>
                </a:solidFill>
                <a:latin typeface="Arial" panose="020B0604020202020204" pitchFamily="34" charset="0"/>
                <a:ea typeface="맑은 고딕"/>
                <a:cs typeface="Arial" panose="020B0604020202020204" pitchFamily="34" charset="0"/>
              </a:rPr>
              <a:t>1</a:t>
            </a:r>
            <a:r>
              <a:rPr lang="ko-KR" altLang="en-US" sz="850" dirty="0">
                <a:solidFill>
                  <a:srgbClr val="000000"/>
                </a:solidFill>
                <a:latin typeface="Arial" panose="020B0604020202020204" pitchFamily="34" charset="0"/>
                <a:ea typeface="맑은 고딕"/>
                <a:cs typeface="Arial" panose="020B0604020202020204" pitchFamily="34" charset="0"/>
              </a:rPr>
              <a:t>분기 이후인 바</a:t>
            </a:r>
            <a:r>
              <a:rPr lang="en-US" altLang="ko-KR" sz="850" dirty="0">
                <a:solidFill>
                  <a:srgbClr val="000000"/>
                </a:solidFill>
                <a:latin typeface="Arial" panose="020B0604020202020204" pitchFamily="34" charset="0"/>
                <a:ea typeface="맑은 고딕"/>
                <a:cs typeface="Arial" panose="020B0604020202020204" pitchFamily="34" charset="0"/>
              </a:rPr>
              <a:t>, </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 보유 생산 </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Capability</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로 </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2023</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년까지의 판매 </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Forecast</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를 달성할 수 있는지를 검증하기 위해 </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Max Capacity </a:t>
            </a:r>
            <a:r>
              <a:rPr lang="ko-KR" altLang="en-US" sz="850" dirty="0">
                <a:solidFill>
                  <a:srgbClr val="000000"/>
                </a:solidFill>
                <a:latin typeface="Arial" panose="020B0604020202020204" pitchFamily="34" charset="0"/>
                <a:ea typeface="맑은 고딕"/>
                <a:cs typeface="Arial" panose="020B0604020202020204" pitchFamily="34" charset="0"/>
              </a:rPr>
              <a:t>수준으로 생산한 기간을 도출하여 비교하였으며</a:t>
            </a:r>
            <a:r>
              <a:rPr lang="en-US" altLang="ko-KR" sz="850" dirty="0">
                <a:solidFill>
                  <a:srgbClr val="000000"/>
                </a:solidFill>
                <a:latin typeface="Arial" panose="020B0604020202020204" pitchFamily="34" charset="0"/>
                <a:ea typeface="맑은 고딕"/>
                <a:cs typeface="Arial" panose="020B0604020202020204" pitchFamily="34" charset="0"/>
              </a:rPr>
              <a:t>, </a:t>
            </a:r>
            <a:r>
              <a:rPr lang="ko-KR" altLang="en-US" sz="850" dirty="0">
                <a:solidFill>
                  <a:srgbClr val="000000"/>
                </a:solidFill>
                <a:latin typeface="Arial" panose="020B0604020202020204" pitchFamily="34" charset="0"/>
                <a:ea typeface="맑은 고딕"/>
                <a:cs typeface="Arial" panose="020B0604020202020204" pitchFamily="34" charset="0"/>
              </a:rPr>
              <a:t>동 기간은 회사 제시 가동률 자료를 통해 도출하였음</a:t>
            </a:r>
            <a:endParaRPr lang="en-US" altLang="ko-KR" sz="85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비교 결과</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회사의 현재 </a:t>
            </a:r>
            <a:r>
              <a:rPr lang="ko-KR" altLang="en-US" sz="850" dirty="0">
                <a:solidFill>
                  <a:srgbClr val="000000"/>
                </a:solidFill>
                <a:latin typeface="Arial" panose="020B0604020202020204" pitchFamily="34" charset="0"/>
                <a:ea typeface="맑은 고딕"/>
                <a:cs typeface="Arial" panose="020B0604020202020204" pitchFamily="34" charset="0"/>
              </a:rPr>
              <a:t>보유 </a:t>
            </a:r>
            <a:r>
              <a:rPr lang="en-US" altLang="ko-KR" sz="850" dirty="0">
                <a:solidFill>
                  <a:srgbClr val="000000"/>
                </a:solidFill>
                <a:latin typeface="Arial" panose="020B0604020202020204" pitchFamily="34" charset="0"/>
                <a:ea typeface="맑은 고딕"/>
                <a:cs typeface="Arial" panose="020B0604020202020204" pitchFamily="34" charset="0"/>
              </a:rPr>
              <a:t>Max Capacity </a:t>
            </a:r>
            <a:r>
              <a:rPr lang="ko-KR" altLang="en-US" sz="850" dirty="0">
                <a:solidFill>
                  <a:srgbClr val="000000"/>
                </a:solidFill>
                <a:latin typeface="Arial" panose="020B0604020202020204" pitchFamily="34" charset="0"/>
                <a:ea typeface="맑은 고딕"/>
                <a:cs typeface="Arial" panose="020B0604020202020204" pitchFamily="34" charset="0"/>
              </a:rPr>
              <a:t>수준으로 생산을 </a:t>
            </a:r>
            <a:r>
              <a:rPr lang="en-US" altLang="ko-KR" sz="850" dirty="0">
                <a:solidFill>
                  <a:srgbClr val="000000"/>
                </a:solidFill>
                <a:latin typeface="Arial" panose="020B0604020202020204" pitchFamily="34" charset="0"/>
                <a:ea typeface="맑은 고딕"/>
                <a:cs typeface="Arial" panose="020B0604020202020204" pitchFamily="34" charset="0"/>
              </a:rPr>
              <a:t>1</a:t>
            </a:r>
            <a:r>
              <a:rPr lang="ko-KR" altLang="en-US" sz="850" dirty="0">
                <a:solidFill>
                  <a:srgbClr val="000000"/>
                </a:solidFill>
                <a:latin typeface="Arial" panose="020B0604020202020204" pitchFamily="34" charset="0"/>
                <a:ea typeface="맑은 고딕"/>
                <a:cs typeface="Arial" panose="020B0604020202020204" pitchFamily="34" charset="0"/>
              </a:rPr>
              <a:t>년간 지속한다면 </a:t>
            </a:r>
            <a:r>
              <a:rPr lang="en-US" altLang="ko-KR" sz="850" dirty="0">
                <a:solidFill>
                  <a:srgbClr val="000000"/>
                </a:solidFill>
                <a:latin typeface="Arial" panose="020B0604020202020204" pitchFamily="34" charset="0"/>
                <a:ea typeface="맑은 고딕"/>
                <a:cs typeface="Arial" panose="020B0604020202020204" pitchFamily="34" charset="0"/>
              </a:rPr>
              <a:t>2022</a:t>
            </a:r>
            <a:r>
              <a:rPr lang="ko-KR" altLang="en-US" sz="850" dirty="0">
                <a:solidFill>
                  <a:srgbClr val="000000"/>
                </a:solidFill>
                <a:latin typeface="Arial" panose="020B0604020202020204" pitchFamily="34" charset="0"/>
                <a:ea typeface="맑은 고딕"/>
                <a:cs typeface="Arial" panose="020B0604020202020204" pitchFamily="34" charset="0"/>
              </a:rPr>
              <a:t>년의 판매 계획에 상응하는 생산량은 달성할 수 있을 것으로 전망되며</a:t>
            </a:r>
            <a:r>
              <a:rPr lang="en-US" altLang="ko-KR" sz="850" dirty="0">
                <a:solidFill>
                  <a:srgbClr val="000000"/>
                </a:solidFill>
                <a:latin typeface="Arial" panose="020B0604020202020204" pitchFamily="34" charset="0"/>
                <a:ea typeface="맑은 고딕"/>
                <a:cs typeface="Arial" panose="020B0604020202020204" pitchFamily="34" charset="0"/>
              </a:rPr>
              <a:t>, 2023</a:t>
            </a:r>
            <a:r>
              <a:rPr lang="ko-KR" altLang="en-US" sz="850" dirty="0">
                <a:solidFill>
                  <a:srgbClr val="000000"/>
                </a:solidFill>
                <a:latin typeface="Arial" panose="020B0604020202020204" pitchFamily="34" charset="0"/>
                <a:ea typeface="맑은 고딕"/>
                <a:cs typeface="Arial" panose="020B0604020202020204" pitchFamily="34" charset="0"/>
              </a:rPr>
              <a:t>년의 판매 계획에 상응하는 생산량 달성을 위해서는 </a:t>
            </a:r>
            <a:r>
              <a:rPr lang="ko-KR" altLang="en-US" sz="850" dirty="0" err="1">
                <a:solidFill>
                  <a:srgbClr val="000000"/>
                </a:solidFill>
                <a:latin typeface="Arial" panose="020B0604020202020204" pitchFamily="34" charset="0"/>
                <a:ea typeface="맑은 고딕"/>
                <a:cs typeface="Arial" panose="020B0604020202020204" pitchFamily="34" charset="0"/>
              </a:rPr>
              <a:t>수율</a:t>
            </a:r>
            <a:r>
              <a:rPr lang="ko-KR" altLang="en-US" sz="850" dirty="0">
                <a:solidFill>
                  <a:srgbClr val="000000"/>
                </a:solidFill>
                <a:latin typeface="Arial" panose="020B0604020202020204" pitchFamily="34" charset="0"/>
                <a:ea typeface="맑은 고딕"/>
                <a:cs typeface="Arial" panose="020B0604020202020204" pitchFamily="34" charset="0"/>
              </a:rPr>
              <a:t> 개선 및 생산 속도 </a:t>
            </a:r>
            <a:r>
              <a:rPr lang="ko-KR" altLang="en-US" sz="850" dirty="0" err="1">
                <a:solidFill>
                  <a:srgbClr val="000000"/>
                </a:solidFill>
                <a:latin typeface="Arial" panose="020B0604020202020204" pitchFamily="34" charset="0"/>
                <a:ea typeface="맑은 고딕"/>
                <a:cs typeface="Arial" panose="020B0604020202020204" pitchFamily="34" charset="0"/>
              </a:rPr>
              <a:t>증속등과</a:t>
            </a:r>
            <a:r>
              <a:rPr lang="ko-KR" altLang="en-US" sz="850" dirty="0">
                <a:solidFill>
                  <a:srgbClr val="000000"/>
                </a:solidFill>
                <a:latin typeface="Arial" panose="020B0604020202020204" pitchFamily="34" charset="0"/>
                <a:ea typeface="맑은 고딕"/>
                <a:cs typeface="Arial" panose="020B0604020202020204" pitchFamily="34" charset="0"/>
              </a:rPr>
              <a:t> 같은 추가 조건이 필요할 것으로 보임</a:t>
            </a:r>
            <a:endParaRPr lang="en-US" altLang="ko-KR" sz="850" dirty="0">
              <a:solidFill>
                <a:srgbClr val="000000"/>
              </a:solidFill>
              <a:latin typeface="Arial" panose="020B0604020202020204" pitchFamily="34" charset="0"/>
              <a:ea typeface="맑은 고딕"/>
              <a:cs typeface="Arial" panose="020B0604020202020204" pitchFamily="34" charset="0"/>
            </a:endParaRPr>
          </a:p>
          <a:p>
            <a:pPr marL="360000"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180975" algn="l"/>
              </a:tabLst>
              <a:defRPr/>
            </a:pP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과거 </a:t>
            </a:r>
            <a:r>
              <a:rPr kumimoji="0" lang="ko-KR" altLang="en-US" sz="850" i="0"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제품군별</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850" i="0"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수율</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추세 분석 결과</a:t>
            </a:r>
            <a:r>
              <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향후 </a:t>
            </a:r>
            <a:r>
              <a:rPr kumimoji="0" lang="ko-KR" altLang="en-US" sz="850" i="0"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수율은</a:t>
            </a:r>
            <a:r>
              <a:rPr kumimoji="0" lang="ko-KR" altLang="en-US"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일부 개선될 가능성이 있는 것으로 전망됨</a:t>
            </a:r>
            <a:endParaRPr kumimoji="0" lang="en-US" altLang="ko-KR" sz="850" i="0"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179025" lvl="0" defTabSz="914400" latinLnBrk="1">
              <a:lnSpc>
                <a:spcPts val="1200"/>
              </a:lnSpc>
              <a:spcBef>
                <a:spcPts val="300"/>
              </a:spcBef>
              <a:buClr>
                <a:srgbClr val="00338D"/>
              </a:buClr>
              <a:tabLst>
                <a:tab pos="266700" algn="l"/>
              </a:tabLst>
              <a:defRPr/>
            </a:pPr>
            <a:r>
              <a:rPr lang="en-US" altLang="ko-KR" sz="850" dirty="0">
                <a:latin typeface="Arial" panose="020B0604020202020204" pitchFamily="34" charset="0"/>
                <a:cs typeface="Arial" panose="020B0604020202020204" pitchFamily="34" charset="0"/>
              </a:rPr>
              <a:t> </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제품 생산 </a:t>
            </a:r>
            <a:r>
              <a:rPr lang="ko-KR" altLang="en-US" sz="1000" b="1" dirty="0" err="1">
                <a:solidFill>
                  <a:srgbClr val="002997"/>
                </a:solidFill>
                <a:latin typeface="Arial" panose="020B0604020202020204" pitchFamily="34" charset="0"/>
                <a:ea typeface="+mj-ea"/>
                <a:cs typeface="Arial" panose="020B0604020202020204" pitchFamily="34" charset="0"/>
              </a:rPr>
              <a:t>수율은</a:t>
            </a:r>
            <a:r>
              <a:rPr lang="ko-KR" altLang="en-US" sz="1000" b="1" dirty="0">
                <a:solidFill>
                  <a:srgbClr val="002997"/>
                </a:solidFill>
                <a:latin typeface="Arial" panose="020B0604020202020204" pitchFamily="34" charset="0"/>
                <a:ea typeface="+mj-ea"/>
                <a:cs typeface="Arial" panose="020B0604020202020204" pitchFamily="34" charset="0"/>
              </a:rPr>
              <a:t> 과거 </a:t>
            </a:r>
            <a:r>
              <a:rPr lang="en-US" altLang="ko-KR" sz="1000" b="1" dirty="0">
                <a:solidFill>
                  <a:srgbClr val="002997"/>
                </a:solidFill>
                <a:latin typeface="Arial" panose="020B0604020202020204" pitchFamily="34" charset="0"/>
                <a:ea typeface="+mj-ea"/>
                <a:cs typeface="Arial" panose="020B0604020202020204" pitchFamily="34" charset="0"/>
              </a:rPr>
              <a:t>2019</a:t>
            </a:r>
            <a:r>
              <a:rPr lang="ko-KR" altLang="en-US" sz="1000" b="1" dirty="0">
                <a:solidFill>
                  <a:srgbClr val="002997"/>
                </a:solidFill>
                <a:latin typeface="Arial" panose="020B0604020202020204" pitchFamily="34" charset="0"/>
                <a:ea typeface="+mj-ea"/>
                <a:cs typeface="Arial" panose="020B0604020202020204" pitchFamily="34" charset="0"/>
              </a:rPr>
              <a:t>년 이후 매년 감소하고 있는 것으로 도출되나</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이는 </a:t>
            </a:r>
            <a:r>
              <a:rPr lang="ko-KR" altLang="en-US" sz="1000" b="1" dirty="0" err="1">
                <a:solidFill>
                  <a:srgbClr val="002997"/>
                </a:solidFill>
                <a:latin typeface="Arial" panose="020B0604020202020204" pitchFamily="34" charset="0"/>
                <a:ea typeface="+mj-ea"/>
                <a:cs typeface="Arial" panose="020B0604020202020204" pitchFamily="34" charset="0"/>
              </a:rPr>
              <a:t>수율이</a:t>
            </a:r>
            <a:r>
              <a:rPr lang="ko-KR" altLang="en-US" sz="1000" b="1" dirty="0">
                <a:solidFill>
                  <a:srgbClr val="002997"/>
                </a:solidFill>
                <a:latin typeface="Arial" panose="020B0604020202020204" pitchFamily="34" charset="0"/>
                <a:ea typeface="+mj-ea"/>
                <a:cs typeface="Arial" panose="020B0604020202020204" pitchFamily="34" charset="0"/>
              </a:rPr>
              <a:t> 낮은 제품군인 </a:t>
            </a:r>
            <a:r>
              <a:rPr lang="en-US" altLang="ko-KR" sz="1000" b="1" dirty="0">
                <a:solidFill>
                  <a:srgbClr val="002997"/>
                </a:solidFill>
                <a:latin typeface="Arial" panose="020B0604020202020204" pitchFamily="34" charset="0"/>
                <a:ea typeface="+mj-ea"/>
                <a:cs typeface="Arial" panose="020B0604020202020204" pitchFamily="34" charset="0"/>
              </a:rPr>
              <a:t>Low-Loss </a:t>
            </a:r>
            <a:r>
              <a:rPr lang="ko-KR" altLang="en-US" sz="1000" b="1" dirty="0">
                <a:solidFill>
                  <a:srgbClr val="002997"/>
                </a:solidFill>
                <a:latin typeface="Arial" panose="020B0604020202020204" pitchFamily="34" charset="0"/>
                <a:ea typeface="+mj-ea"/>
                <a:cs typeface="Arial" panose="020B0604020202020204" pitchFamily="34" charset="0"/>
              </a:rPr>
              <a:t>제품군의 </a:t>
            </a:r>
            <a:r>
              <a:rPr lang="en-US" altLang="ko-KR" sz="1000" b="1" dirty="0">
                <a:solidFill>
                  <a:srgbClr val="002997"/>
                </a:solidFill>
                <a:latin typeface="Arial" panose="020B0604020202020204" pitchFamily="34" charset="0"/>
                <a:ea typeface="+mj-ea"/>
                <a:cs typeface="Arial" panose="020B0604020202020204" pitchFamily="34" charset="0"/>
              </a:rPr>
              <a:t>mix </a:t>
            </a:r>
            <a:r>
              <a:rPr lang="ko-KR" altLang="en-US" sz="1000" b="1" dirty="0">
                <a:solidFill>
                  <a:srgbClr val="002997"/>
                </a:solidFill>
                <a:latin typeface="Arial" panose="020B0604020202020204" pitchFamily="34" charset="0"/>
                <a:ea typeface="+mj-ea"/>
                <a:cs typeface="Arial" panose="020B0604020202020204" pitchFamily="34" charset="0"/>
              </a:rPr>
              <a:t>증가에 기인하며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제품군별</a:t>
            </a:r>
            <a:r>
              <a:rPr lang="ko-KR" altLang="en-US"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수율은</a:t>
            </a:r>
            <a:r>
              <a:rPr lang="ko-KR" altLang="en-US" sz="1000" b="1" dirty="0">
                <a:solidFill>
                  <a:srgbClr val="002997"/>
                </a:solidFill>
                <a:latin typeface="Arial" panose="020B0604020202020204" pitchFamily="34" charset="0"/>
                <a:ea typeface="+mj-ea"/>
                <a:cs typeface="Arial" panose="020B0604020202020204" pitchFamily="34" charset="0"/>
              </a:rPr>
              <a:t> 매년 증가하는 추세에 있는 것으로 확인됨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37CF3A47-526C-4A21-8700-78753489B88A}"/>
              </a:ext>
            </a:extLst>
          </p:cNvPr>
          <p:cNvGraphicFramePr>
            <a:graphicFrameLocks noGrp="1"/>
          </p:cNvGraphicFramePr>
          <p:nvPr>
            <p:extLst>
              <p:ext uri="{D42A27DB-BD31-4B8C-83A1-F6EECF244321}">
                <p14:modId xmlns:p14="http://schemas.microsoft.com/office/powerpoint/2010/main" val="2016371554"/>
              </p:ext>
            </p:extLst>
          </p:nvPr>
        </p:nvGraphicFramePr>
        <p:xfrm>
          <a:off x="601200" y="1530000"/>
          <a:ext cx="3866399" cy="1512000"/>
        </p:xfrm>
        <a:graphic>
          <a:graphicData uri="http://schemas.openxmlformats.org/drawingml/2006/table">
            <a:tbl>
              <a:tblPr/>
              <a:tblGrid>
                <a:gridCol w="1154899">
                  <a:extLst>
                    <a:ext uri="{9D8B030D-6E8A-4147-A177-3AD203B41FA5}">
                      <a16:colId xmlns:a16="http://schemas.microsoft.com/office/drawing/2014/main" val="4241928227"/>
                    </a:ext>
                  </a:extLst>
                </a:gridCol>
                <a:gridCol w="677875">
                  <a:extLst>
                    <a:ext uri="{9D8B030D-6E8A-4147-A177-3AD203B41FA5}">
                      <a16:colId xmlns:a16="http://schemas.microsoft.com/office/drawing/2014/main" val="2995195724"/>
                    </a:ext>
                  </a:extLst>
                </a:gridCol>
                <a:gridCol w="677875">
                  <a:extLst>
                    <a:ext uri="{9D8B030D-6E8A-4147-A177-3AD203B41FA5}">
                      <a16:colId xmlns:a16="http://schemas.microsoft.com/office/drawing/2014/main" val="726087877"/>
                    </a:ext>
                  </a:extLst>
                </a:gridCol>
                <a:gridCol w="677875">
                  <a:extLst>
                    <a:ext uri="{9D8B030D-6E8A-4147-A177-3AD203B41FA5}">
                      <a16:colId xmlns:a16="http://schemas.microsoft.com/office/drawing/2014/main" val="354887455"/>
                    </a:ext>
                  </a:extLst>
                </a:gridCol>
                <a:gridCol w="677875">
                  <a:extLst>
                    <a:ext uri="{9D8B030D-6E8A-4147-A177-3AD203B41FA5}">
                      <a16:colId xmlns:a16="http://schemas.microsoft.com/office/drawing/2014/main" val="2817632759"/>
                    </a:ext>
                  </a:extLst>
                </a:gridCol>
              </a:tblGrid>
              <a:tr h="151200">
                <a:tc>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Yield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775951896"/>
                  </a:ext>
                </a:extLst>
              </a:tr>
              <a:tr h="1512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89642144"/>
                  </a:ext>
                </a:extLst>
              </a:tr>
              <a:tr h="151200">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12mths</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33489838"/>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ED</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단면</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23096142"/>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ED</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양면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a:t>
                      </a:r>
                    </a:p>
                  </a:txBody>
                  <a:tcPr marL="36000" marR="36000" marT="0" marB="0" anchor="ctr">
                    <a:lnL>
                      <a:noFill/>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87.0</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9211926"/>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59229383"/>
                  </a:ext>
                </a:extLst>
              </a:tr>
              <a:tr h="151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RA</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양면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72.8</a:t>
                      </a:r>
                    </a:p>
                  </a:txBody>
                  <a:tcPr marL="36000" marR="36000" marT="0" marB="0" anchor="ctr">
                    <a:lnL>
                      <a:noFill/>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72354382"/>
                  </a:ext>
                </a:extLst>
              </a:tr>
              <a:tr h="1512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LL</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76.1</a:t>
                      </a:r>
                    </a:p>
                  </a:txBody>
                  <a:tcPr marL="36000" marR="36000" marT="0" marB="0" anchor="ctr">
                    <a:lnL>
                      <a:noFill/>
                    </a:lnL>
                    <a:lnR>
                      <a:noFill/>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7371129"/>
                  </a:ext>
                </a:extLst>
              </a:tr>
              <a:tr h="1512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LL</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양면</a:t>
                      </a:r>
                    </a:p>
                  </a:txBody>
                  <a:tcPr marL="36000" marR="36000" marT="0" marB="0" anchor="ctr">
                    <a:lnL w="6350" cap="flat" cmpd="sng" algn="ctr">
                      <a:solidFill>
                        <a:srgbClr val="00338D"/>
                      </a:solidFill>
                      <a:prstDash val="solid"/>
                      <a:round/>
                      <a:headEnd type="none" w="med" len="med"/>
                      <a:tailEnd type="none" w="med" len="med"/>
                    </a:lnL>
                    <a:lnR>
                      <a:noFill/>
                    </a:lnR>
                    <a:lnT>
                      <a:noFill/>
                    </a:lnT>
                    <a:lnB w="9525"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72.3</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a:t>
                      </a:r>
                    </a:p>
                  </a:txBody>
                  <a:tcPr marL="36000" marR="36000" marT="0" marB="0" anchor="ctr">
                    <a:lnL>
                      <a:noFill/>
                    </a:lnL>
                    <a:lnR>
                      <a:noFill/>
                    </a:lnR>
                    <a:lnT>
                      <a:noFill/>
                    </a:lnT>
                    <a:lnB w="9525"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ctr">
                    <a:lnL>
                      <a:noFill/>
                    </a:lnL>
                    <a:lnR w="6350" cap="flat" cmpd="sng" algn="ctr">
                      <a:solidFill>
                        <a:srgbClr val="00338D"/>
                      </a:solidFill>
                      <a:prstDash val="solid"/>
                      <a:round/>
                      <a:headEnd type="none" w="med" len="med"/>
                      <a:tailEnd type="none" w="med" len="med"/>
                    </a:lnR>
                    <a:lnT>
                      <a:noFill/>
                    </a:lnT>
                    <a:lnB w="9525"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41080689"/>
                  </a:ext>
                </a:extLst>
              </a:tr>
              <a:tr h="151200">
                <a:tc>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79.2</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84.2</a:t>
                      </a:r>
                    </a:p>
                  </a:txBody>
                  <a:tcPr marL="36000" marR="36000" marT="0" marB="0" anchor="ctr">
                    <a:lnL>
                      <a:noFill/>
                    </a:lnL>
                    <a:lnR>
                      <a:noFill/>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a:t>
                      </a:r>
                    </a:p>
                  </a:txBody>
                  <a:tcPr marL="36000" marR="36000" marT="0" marB="0" anchor="ctr">
                    <a:lnL>
                      <a:noFill/>
                    </a:lnL>
                    <a:lnR w="6350" cap="flat" cmpd="sng" algn="ctr">
                      <a:solidFill>
                        <a:srgbClr val="00338D"/>
                      </a:solidFill>
                      <a:prstDash val="solid"/>
                      <a:round/>
                      <a:headEnd type="none" w="med" len="med"/>
                      <a:tailEnd type="none" w="med" len="med"/>
                    </a:lnR>
                    <a:lnT w="9525"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45835706"/>
                  </a:ext>
                </a:extLst>
              </a:tr>
            </a:tbl>
          </a:graphicData>
        </a:graphic>
      </p:graphicFrame>
      <p:graphicFrame>
        <p:nvGraphicFramePr>
          <p:cNvPr id="23" name="차트 22">
            <a:extLst>
              <a:ext uri="{FF2B5EF4-FFF2-40B4-BE49-F238E27FC236}">
                <a16:creationId xmlns:a16="http://schemas.microsoft.com/office/drawing/2014/main" id="{2FB37A48-0CA1-49C0-A00B-0EAD85A8BD3C}"/>
              </a:ext>
            </a:extLst>
          </p:cNvPr>
          <p:cNvGraphicFramePr>
            <a:graphicFrameLocks/>
          </p:cNvGraphicFramePr>
          <p:nvPr/>
        </p:nvGraphicFramePr>
        <p:xfrm>
          <a:off x="83892" y="3239081"/>
          <a:ext cx="4882550" cy="2088919"/>
        </p:xfrm>
        <a:graphic>
          <a:graphicData uri="http://schemas.openxmlformats.org/drawingml/2006/chart">
            <c:chart xmlns:c="http://schemas.openxmlformats.org/drawingml/2006/chart" xmlns:r="http://schemas.openxmlformats.org/officeDocument/2006/relationships" r:id="rId3"/>
          </a:graphicData>
        </a:graphic>
      </p:graphicFrame>
      <p:sp>
        <p:nvSpPr>
          <p:cNvPr id="8" name="직사각형 119">
            <a:extLst>
              <a:ext uri="{FF2B5EF4-FFF2-40B4-BE49-F238E27FC236}">
                <a16:creationId xmlns:a16="http://schemas.microsoft.com/office/drawing/2014/main" id="{F15A06E9-3FBF-400D-BB4C-8466BDECF379}"/>
              </a:ext>
            </a:extLst>
          </p:cNvPr>
          <p:cNvSpPr/>
          <p:nvPr/>
        </p:nvSpPr>
        <p:spPr bwMode="auto">
          <a:xfrm>
            <a:off x="2241732" y="13402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4151719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Intangible Assets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무형자산은 대부분 사업부양수 시 인식한 영업권으로 구성됨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사업부양수 시 인수했던 특허권을 별도 공정가치 평가 후 식별하지 않음에 따라</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회사 보유 특허권의 매출과의 연관성이 높지 않을 가능성이 존재함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39AEEE47-8ECC-4970-B177-6B33C6001FBE}"/>
              </a:ext>
            </a:extLst>
          </p:cNvPr>
          <p:cNvGraphicFramePr>
            <a:graphicFrameLocks noGrp="1"/>
          </p:cNvGraphicFramePr>
          <p:nvPr/>
        </p:nvGraphicFramePr>
        <p:xfrm>
          <a:off x="601200" y="1530000"/>
          <a:ext cx="3866400" cy="1524000"/>
        </p:xfrm>
        <a:graphic>
          <a:graphicData uri="http://schemas.openxmlformats.org/drawingml/2006/table">
            <a:tbl>
              <a:tblPr/>
              <a:tblGrid>
                <a:gridCol w="268029">
                  <a:extLst>
                    <a:ext uri="{9D8B030D-6E8A-4147-A177-3AD203B41FA5}">
                      <a16:colId xmlns:a16="http://schemas.microsoft.com/office/drawing/2014/main" val="1087144438"/>
                    </a:ext>
                  </a:extLst>
                </a:gridCol>
                <a:gridCol w="271111">
                  <a:extLst>
                    <a:ext uri="{9D8B030D-6E8A-4147-A177-3AD203B41FA5}">
                      <a16:colId xmlns:a16="http://schemas.microsoft.com/office/drawing/2014/main" val="105240964"/>
                    </a:ext>
                  </a:extLst>
                </a:gridCol>
                <a:gridCol w="665452">
                  <a:extLst>
                    <a:ext uri="{9D8B030D-6E8A-4147-A177-3AD203B41FA5}">
                      <a16:colId xmlns:a16="http://schemas.microsoft.com/office/drawing/2014/main" val="3026780881"/>
                    </a:ext>
                  </a:extLst>
                </a:gridCol>
                <a:gridCol w="665452">
                  <a:extLst>
                    <a:ext uri="{9D8B030D-6E8A-4147-A177-3AD203B41FA5}">
                      <a16:colId xmlns:a16="http://schemas.microsoft.com/office/drawing/2014/main" val="1814045157"/>
                    </a:ext>
                  </a:extLst>
                </a:gridCol>
                <a:gridCol w="665452">
                  <a:extLst>
                    <a:ext uri="{9D8B030D-6E8A-4147-A177-3AD203B41FA5}">
                      <a16:colId xmlns:a16="http://schemas.microsoft.com/office/drawing/2014/main" val="2040577852"/>
                    </a:ext>
                  </a:extLst>
                </a:gridCol>
                <a:gridCol w="665452">
                  <a:extLst>
                    <a:ext uri="{9D8B030D-6E8A-4147-A177-3AD203B41FA5}">
                      <a16:colId xmlns:a16="http://schemas.microsoft.com/office/drawing/2014/main" val="2833265635"/>
                    </a:ext>
                  </a:extLst>
                </a:gridCol>
                <a:gridCol w="665452">
                  <a:extLst>
                    <a:ext uri="{9D8B030D-6E8A-4147-A177-3AD203B41FA5}">
                      <a16:colId xmlns:a16="http://schemas.microsoft.com/office/drawing/2014/main" val="3023009121"/>
                    </a:ext>
                  </a:extLst>
                </a:gridCol>
              </a:tblGrid>
              <a:tr h="1524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Intangible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65277003"/>
                  </a:ext>
                </a:extLst>
              </a:tr>
              <a:tr h="1524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60158019"/>
                  </a:ext>
                </a:extLst>
              </a:tr>
              <a:tr h="152400">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76984881"/>
                  </a:ext>
                </a:extLst>
              </a:tr>
              <a:tr h="152400">
                <a:tc gridSpan="3">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Intangible Assets</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10,264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5,382</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95498456"/>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9,981</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8,373</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6,765</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5,157</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67633851"/>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영업권</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3,930</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3,103</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1,448</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99061324"/>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고객관계</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66602084"/>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기술력</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5,209</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4,537</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3,865</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12701376"/>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산업재산권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25662851"/>
                  </a:ext>
                </a:extLst>
              </a:tr>
              <a:tr h="152400">
                <a:tc>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소프트웨어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14707315"/>
                  </a:ext>
                </a:extLst>
              </a:tr>
            </a:tbl>
          </a:graphicData>
        </a:graphic>
      </p:graphicFrame>
      <p:sp>
        <p:nvSpPr>
          <p:cNvPr id="9" name="TextBox 8">
            <a:extLst>
              <a:ext uri="{FF2B5EF4-FFF2-40B4-BE49-F238E27FC236}">
                <a16:creationId xmlns:a16="http://schemas.microsoft.com/office/drawing/2014/main" id="{F38A0D1D-550E-4378-A37D-B2222D0A2D7A}"/>
              </a:ext>
            </a:extLst>
          </p:cNvPr>
          <p:cNvSpPr txBox="1"/>
          <p:nvPr/>
        </p:nvSpPr>
        <p:spPr>
          <a:xfrm>
            <a:off x="4815840" y="1412205"/>
            <a:ext cx="4282440" cy="3241469"/>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Intangible Assets</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회사의 무형자산은 영업권</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산업재산권</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소프트웨어 등으로 구성됨</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회사의 영업권은 </a:t>
            </a:r>
            <a:r>
              <a:rPr lang="en-US" altLang="ko-KR" sz="850" dirty="0">
                <a:latin typeface="Arial" panose="020B0604020202020204" pitchFamily="34" charset="0"/>
                <a:cs typeface="Arial" panose="020B0604020202020204" pitchFamily="34" charset="0"/>
              </a:rPr>
              <a:t>2018</a:t>
            </a:r>
            <a:r>
              <a:rPr lang="ko-KR" altLang="en-US" sz="850" dirty="0">
                <a:latin typeface="Arial" panose="020B0604020202020204" pitchFamily="34" charset="0"/>
                <a:cs typeface="Arial" panose="020B0604020202020204" pitchFamily="34" charset="0"/>
              </a:rPr>
              <a:t>년 </a:t>
            </a:r>
            <a:r>
              <a:rPr lang="en-US" altLang="ko-KR" sz="850" dirty="0">
                <a:latin typeface="Arial" panose="020B0604020202020204" pitchFamily="34" charset="0"/>
                <a:cs typeface="Arial" panose="020B0604020202020204" pitchFamily="34" charset="0"/>
              </a:rPr>
              <a:t>SKI</a:t>
            </a:r>
            <a:r>
              <a:rPr lang="ko-KR" altLang="en-US" sz="850" dirty="0">
                <a:latin typeface="Arial" panose="020B0604020202020204" pitchFamily="34" charset="0"/>
                <a:cs typeface="Arial" panose="020B0604020202020204" pitchFamily="34" charset="0"/>
              </a:rPr>
              <a:t>로부터의 사업부양수 시 인식되었으며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당시 </a:t>
            </a:r>
            <a:r>
              <a:rPr lang="en-US" altLang="ko-KR" sz="850" dirty="0">
                <a:latin typeface="Arial" panose="020B0604020202020204" pitchFamily="34" charset="0"/>
                <a:cs typeface="Arial" panose="020B0604020202020204" pitchFamily="34" charset="0"/>
              </a:rPr>
              <a:t>PPA </a:t>
            </a:r>
            <a:r>
              <a:rPr lang="ko-KR" altLang="en-US" sz="850" dirty="0">
                <a:latin typeface="Arial" panose="020B0604020202020204" pitchFamily="34" charset="0"/>
                <a:cs typeface="Arial" panose="020B0604020202020204" pitchFamily="34" charset="0"/>
              </a:rPr>
              <a:t>용역을 통해 영업권과 분리하여 식별가능한 무형자산으로 고객관계 및 기술력을 인식하였음</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회사는 영업권 중 고객관계</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기술력에 대해 </a:t>
            </a:r>
            <a:r>
              <a:rPr lang="en-US" altLang="ko-KR" sz="850" dirty="0">
                <a:latin typeface="Arial" panose="020B0604020202020204" pitchFamily="34" charset="0"/>
                <a:cs typeface="Arial" panose="020B0604020202020204" pitchFamily="34" charset="0"/>
              </a:rPr>
              <a:t>8</a:t>
            </a:r>
            <a:r>
              <a:rPr lang="ko-KR" altLang="en-US" sz="850" dirty="0">
                <a:latin typeface="Arial" panose="020B0604020202020204" pitchFamily="34" charset="0"/>
                <a:cs typeface="Arial" panose="020B0604020202020204" pitchFamily="34" charset="0"/>
              </a:rPr>
              <a:t>년 정액법 </a:t>
            </a:r>
            <a:r>
              <a:rPr lang="ko-KR" altLang="en-US" sz="850" dirty="0" err="1">
                <a:latin typeface="Arial" panose="020B0604020202020204" pitchFamily="34" charset="0"/>
                <a:cs typeface="Arial" panose="020B0604020202020204" pitchFamily="34" charset="0"/>
              </a:rPr>
              <a:t>상각</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영업권에 대해 </a:t>
            </a:r>
            <a:r>
              <a:rPr lang="en-US" altLang="ko-KR" sz="850" dirty="0">
                <a:latin typeface="Arial" panose="020B0604020202020204" pitchFamily="34" charset="0"/>
                <a:cs typeface="Arial" panose="020B0604020202020204" pitchFamily="34" charset="0"/>
              </a:rPr>
              <a:t>5</a:t>
            </a:r>
            <a:r>
              <a:rPr lang="ko-KR" altLang="en-US" sz="850" dirty="0">
                <a:latin typeface="Arial" panose="020B0604020202020204" pitchFamily="34" charset="0"/>
                <a:cs typeface="Arial" panose="020B0604020202020204" pitchFamily="34" charset="0"/>
              </a:rPr>
              <a:t>년 정액법 </a:t>
            </a:r>
            <a:r>
              <a:rPr lang="ko-KR" altLang="en-US" sz="850" dirty="0" err="1">
                <a:latin typeface="Arial" panose="020B0604020202020204" pitchFamily="34" charset="0"/>
                <a:cs typeface="Arial" panose="020B0604020202020204" pitchFamily="34" charset="0"/>
              </a:rPr>
              <a:t>상각</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소프트웨어에 대해 </a:t>
            </a:r>
            <a:r>
              <a:rPr lang="en-US" altLang="ko-KR" sz="850" dirty="0">
                <a:latin typeface="Arial" panose="020B0604020202020204" pitchFamily="34" charset="0"/>
                <a:cs typeface="Arial" panose="020B0604020202020204" pitchFamily="34" charset="0"/>
              </a:rPr>
              <a:t>5</a:t>
            </a:r>
            <a:r>
              <a:rPr lang="ko-KR" altLang="en-US" sz="850" dirty="0">
                <a:latin typeface="Arial" panose="020B0604020202020204" pitchFamily="34" charset="0"/>
                <a:cs typeface="Arial" panose="020B0604020202020204" pitchFamily="34" charset="0"/>
              </a:rPr>
              <a:t>년 정액법 </a:t>
            </a:r>
            <a:r>
              <a:rPr lang="ko-KR" altLang="en-US" sz="850" dirty="0" err="1">
                <a:latin typeface="Arial" panose="020B0604020202020204" pitchFamily="34" charset="0"/>
                <a:cs typeface="Arial" panose="020B0604020202020204" pitchFamily="34" charset="0"/>
              </a:rPr>
              <a:t>상각</a:t>
            </a:r>
            <a:r>
              <a:rPr lang="ko-KR" altLang="en-US" sz="850" dirty="0">
                <a:latin typeface="Arial" panose="020B0604020202020204" pitchFamily="34" charset="0"/>
                <a:cs typeface="Arial" panose="020B0604020202020204" pitchFamily="34" charset="0"/>
              </a:rPr>
              <a:t> 회계처리를 적용하고 있음</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기술력은 연성회로기판에 사용되는 </a:t>
            </a:r>
            <a:r>
              <a:rPr lang="en-US" altLang="ko-KR" sz="850" dirty="0">
                <a:latin typeface="Arial" panose="020B0604020202020204" pitchFamily="34" charset="0"/>
                <a:cs typeface="Arial" panose="020B0604020202020204" pitchFamily="34" charset="0"/>
              </a:rPr>
              <a:t>FCCL</a:t>
            </a:r>
            <a:r>
              <a:rPr lang="ko-KR" altLang="en-US" sz="850" dirty="0">
                <a:latin typeface="Arial" panose="020B0604020202020204" pitchFamily="34" charset="0"/>
                <a:cs typeface="Arial" panose="020B0604020202020204" pitchFamily="34" charset="0"/>
              </a:rPr>
              <a:t> 제조에 대한 기술력으로써</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해당 기술력을 보유함에 따라 향후 지불하지 않게 될 로열티비용의 가치에 해당함</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회사는 기존 사업부에서 보유하던 특허권을 양수하였으나</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특허권에 대한 가치는 별도로 산정하지 아니하였음</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특허권의 가치는 기술력에 포함하여 산정되었을 수 있으나</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특허권과 실제 매출과의 연관성이 높지 않을 가능성이 존재하여 관련 질의 및 </a:t>
            </a:r>
            <a:r>
              <a:rPr lang="en-US" altLang="ko-KR" sz="850" dirty="0">
                <a:latin typeface="Arial" panose="020B0604020202020204" pitchFamily="34" charset="0"/>
                <a:cs typeface="Arial" panose="020B0604020202020204" pitchFamily="34" charset="0"/>
              </a:rPr>
              <a:t>PPA</a:t>
            </a:r>
            <a:r>
              <a:rPr lang="ko-KR" altLang="en-US" sz="850" dirty="0">
                <a:latin typeface="Arial" panose="020B0604020202020204" pitchFamily="34" charset="0"/>
                <a:cs typeface="Arial" panose="020B0604020202020204" pitchFamily="34" charset="0"/>
              </a:rPr>
              <a:t>용역 보고서를 요청하였으나</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회사는 보안상의 이유로 해당 단계에서의 자료 제공이 어렵다고 답변함</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년말 현재 산업재산권 잔액은 상표권 </a:t>
            </a:r>
            <a:r>
              <a:rPr lang="en-US" altLang="ko-KR" sz="850" dirty="0">
                <a:latin typeface="Arial" panose="020B0604020202020204" pitchFamily="34" charset="0"/>
                <a:cs typeface="Arial" panose="020B0604020202020204" pitchFamily="34" charset="0"/>
              </a:rPr>
              <a:t>1.4</a:t>
            </a:r>
            <a:r>
              <a:rPr lang="ko-KR" altLang="en-US" sz="850" dirty="0">
                <a:latin typeface="Arial" panose="020B0604020202020204" pitchFamily="34" charset="0"/>
                <a:cs typeface="Arial" panose="020B0604020202020204" pitchFamily="34" charset="0"/>
              </a:rPr>
              <a:t>백만원 및 특허권 </a:t>
            </a:r>
            <a:r>
              <a:rPr lang="en-US" altLang="ko-KR" sz="850" dirty="0">
                <a:latin typeface="Arial" panose="020B0604020202020204" pitchFamily="34" charset="0"/>
                <a:cs typeface="Arial" panose="020B0604020202020204" pitchFamily="34" charset="0"/>
              </a:rPr>
              <a:t>21.7</a:t>
            </a:r>
            <a:r>
              <a:rPr lang="ko-KR" altLang="en-US" sz="850" dirty="0">
                <a:latin typeface="Arial" panose="020B0604020202020204" pitchFamily="34" charset="0"/>
                <a:cs typeface="Arial" panose="020B0604020202020204" pitchFamily="34" charset="0"/>
              </a:rPr>
              <a:t>백만원으로 구성되어 있으며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특허권은 출원 관련 부대비용에 해당함 </a:t>
            </a:r>
            <a:r>
              <a:rPr lang="en-US" altLang="ko-KR" sz="850" dirty="0">
                <a:latin typeface="Arial" panose="020B0604020202020204" pitchFamily="34" charset="0"/>
                <a:cs typeface="Arial" panose="020B0604020202020204" pitchFamily="34" charset="0"/>
              </a:rPr>
              <a:t>(</a:t>
            </a:r>
            <a:r>
              <a:rPr lang="ko-KR" altLang="en-US" sz="850" dirty="0">
                <a:latin typeface="Arial" panose="020B0604020202020204" pitchFamily="34" charset="0"/>
                <a:cs typeface="Arial" panose="020B0604020202020204" pitchFamily="34" charset="0"/>
              </a:rPr>
              <a:t>사업부양수 후 등록된 특허권은 존재하지 아니함</a:t>
            </a:r>
            <a:r>
              <a:rPr lang="en-US" altLang="ko-KR" sz="850" dirty="0">
                <a:latin typeface="Arial" panose="020B0604020202020204" pitchFamily="34" charset="0"/>
                <a:cs typeface="Arial" panose="020B0604020202020204" pitchFamily="34" charset="0"/>
              </a:rPr>
              <a:t>)</a:t>
            </a: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실사일 현재 산업재산권의 국내</a:t>
            </a:r>
            <a:r>
              <a:rPr lang="en-US" altLang="ko-KR" sz="850" dirty="0">
                <a:latin typeface="Arial" panose="020B0604020202020204" pitchFamily="34" charset="0"/>
                <a:cs typeface="Arial" panose="020B0604020202020204" pitchFamily="34" charset="0"/>
              </a:rPr>
              <a:t>/</a:t>
            </a:r>
            <a:r>
              <a:rPr lang="ko-KR" altLang="en-US" sz="850" dirty="0">
                <a:latin typeface="Arial" panose="020B0604020202020204" pitchFamily="34" charset="0"/>
                <a:cs typeface="Arial" panose="020B0604020202020204" pitchFamily="34" charset="0"/>
              </a:rPr>
              <a:t>해외 등록</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출원 현황은 다음과 같으며</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관련 내용은 </a:t>
            </a:r>
            <a:r>
              <a:rPr lang="en-US" altLang="ko-KR" sz="850" dirty="0">
                <a:latin typeface="Arial" panose="020B0604020202020204" pitchFamily="34" charset="0"/>
                <a:cs typeface="Arial" panose="020B0604020202020204" pitchFamily="34" charset="0"/>
              </a:rPr>
              <a:t>‘Appendices’ </a:t>
            </a:r>
            <a:r>
              <a:rPr lang="ko-KR" altLang="en-US" sz="850" dirty="0">
                <a:latin typeface="Arial" panose="020B0604020202020204" pitchFamily="34" charset="0"/>
                <a:cs typeface="Arial" panose="020B0604020202020204" pitchFamily="34" charset="0"/>
              </a:rPr>
              <a:t>참고</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850" dirty="0">
              <a:latin typeface="Arial" panose="020B0604020202020204" pitchFamily="34" charset="0"/>
              <a:cs typeface="Arial" panose="020B0604020202020204" pitchFamily="34" charset="0"/>
            </a:endParaRPr>
          </a:p>
        </p:txBody>
      </p:sp>
      <p:graphicFrame>
        <p:nvGraphicFramePr>
          <p:cNvPr id="10" name="표 9">
            <a:extLst>
              <a:ext uri="{FF2B5EF4-FFF2-40B4-BE49-F238E27FC236}">
                <a16:creationId xmlns:a16="http://schemas.microsoft.com/office/drawing/2014/main" id="{D53FB172-8B89-4C29-B1BF-C4F1421BC709}"/>
              </a:ext>
            </a:extLst>
          </p:cNvPr>
          <p:cNvGraphicFramePr>
            <a:graphicFrameLocks noGrp="1"/>
          </p:cNvGraphicFramePr>
          <p:nvPr>
            <p:extLst>
              <p:ext uri="{D42A27DB-BD31-4B8C-83A1-F6EECF244321}">
                <p14:modId xmlns:p14="http://schemas.microsoft.com/office/powerpoint/2010/main" val="2269694074"/>
              </p:ext>
            </p:extLst>
          </p:nvPr>
        </p:nvGraphicFramePr>
        <p:xfrm>
          <a:off x="5166951" y="5187478"/>
          <a:ext cx="3824164" cy="853440"/>
        </p:xfrm>
        <a:graphic>
          <a:graphicData uri="http://schemas.openxmlformats.org/drawingml/2006/table">
            <a:tbl>
              <a:tblPr/>
              <a:tblGrid>
                <a:gridCol w="956041">
                  <a:extLst>
                    <a:ext uri="{9D8B030D-6E8A-4147-A177-3AD203B41FA5}">
                      <a16:colId xmlns:a16="http://schemas.microsoft.com/office/drawing/2014/main" val="1775216833"/>
                    </a:ext>
                  </a:extLst>
                </a:gridCol>
                <a:gridCol w="956041">
                  <a:extLst>
                    <a:ext uri="{9D8B030D-6E8A-4147-A177-3AD203B41FA5}">
                      <a16:colId xmlns:a16="http://schemas.microsoft.com/office/drawing/2014/main" val="1984011020"/>
                    </a:ext>
                  </a:extLst>
                </a:gridCol>
                <a:gridCol w="956041">
                  <a:extLst>
                    <a:ext uri="{9D8B030D-6E8A-4147-A177-3AD203B41FA5}">
                      <a16:colId xmlns:a16="http://schemas.microsoft.com/office/drawing/2014/main" val="2048545478"/>
                    </a:ext>
                  </a:extLst>
                </a:gridCol>
                <a:gridCol w="956041">
                  <a:extLst>
                    <a:ext uri="{9D8B030D-6E8A-4147-A177-3AD203B41FA5}">
                      <a16:colId xmlns:a16="http://schemas.microsoft.com/office/drawing/2014/main" val="3377374071"/>
                    </a:ext>
                  </a:extLst>
                </a:gridCol>
              </a:tblGrid>
              <a:tr h="41107">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IP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지역</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상태</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80995543"/>
                  </a:ext>
                </a:extLst>
              </a:tr>
              <a:tr h="41107">
                <a:tc rowSpan="5">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특허권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등록</a:t>
                      </a:r>
                      <a:r>
                        <a:rPr lang="en-US" altLang="ko-KR" sz="800" b="0" i="0" u="none" strike="noStrike" baseline="30000" dirty="0">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baseline="30000" dirty="0">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15350858"/>
                  </a:ext>
                </a:extLst>
              </a:tr>
              <a:tr h="4110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출원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06810251"/>
                  </a:ext>
                </a:extLst>
              </a:tr>
              <a:tr h="4110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준비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8196557"/>
                  </a:ext>
                </a:extLst>
              </a:tr>
              <a:tr h="41107">
                <a:tc vMerge="1">
                  <a:txBody>
                    <a:bodyPr/>
                    <a:lstStyle/>
                    <a:p>
                      <a:pPr latinLnBrk="1"/>
                      <a:endParaRPr lang="ko-KR" altLang="en-US"/>
                    </a:p>
                  </a:txBody>
                  <a:tcPr/>
                </a:tc>
                <a:tc rowSpan="2">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등록</a:t>
                      </a:r>
                      <a:r>
                        <a:rPr lang="en-US" altLang="ko-KR" sz="800" b="0" i="0" u="none" strike="noStrike" baseline="30000" dirty="0">
                          <a:effectLst/>
                          <a:latin typeface="Arial" panose="020B0604020202020204" pitchFamily="34" charset="0"/>
                          <a:ea typeface="맑은 고딕" panose="020B0503020000020004" pitchFamily="50" charset="-127"/>
                          <a:cs typeface="Arial" panose="020B0604020202020204" pitchFamily="34" charset="0"/>
                        </a:rPr>
                        <a:t>2</a:t>
                      </a:r>
                      <a:endParaRPr lang="ko-KR" altLang="en-US" sz="800" b="0" i="0" u="none" strike="noStrike" baseline="30000" dirty="0">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8902728"/>
                  </a:ext>
                </a:extLst>
              </a:tr>
              <a:tr h="41107">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출원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3461749"/>
                  </a:ext>
                </a:extLst>
              </a:tr>
              <a:tr h="41107">
                <a:tc>
                  <a:txBody>
                    <a:bodyPr/>
                    <a:lstStyle/>
                    <a:p>
                      <a:pPr algn="ctr" fontAlgn="ctr"/>
                      <a:r>
                        <a:rPr lang="ko-KR" altLang="en-US" sz="800" b="0" i="0" u="none" strike="noStrike">
                          <a:effectLst/>
                          <a:latin typeface="Arial" panose="020B0604020202020204" pitchFamily="34" charset="0"/>
                          <a:ea typeface="맑은 고딕" panose="020B0503020000020004" pitchFamily="50" charset="-127"/>
                          <a:cs typeface="Arial" panose="020B0604020202020204" pitchFamily="34" charset="0"/>
                        </a:rPr>
                        <a:t>상표권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effectLst/>
                          <a:latin typeface="Arial" panose="020B0604020202020204" pitchFamily="34" charset="0"/>
                          <a:ea typeface="맑은 고딕" panose="020B0503020000020004" pitchFamily="50" charset="-127"/>
                          <a:cs typeface="Arial" panose="020B0604020202020204" pitchFamily="34" charset="0"/>
                        </a:rPr>
                        <a:t>등록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2817585"/>
                  </a:ext>
                </a:extLst>
              </a:tr>
            </a:tbl>
          </a:graphicData>
        </a:graphic>
      </p:graphicFrame>
      <p:sp>
        <p:nvSpPr>
          <p:cNvPr id="2" name="TextBox 1">
            <a:extLst>
              <a:ext uri="{FF2B5EF4-FFF2-40B4-BE49-F238E27FC236}">
                <a16:creationId xmlns:a16="http://schemas.microsoft.com/office/drawing/2014/main" id="{C33B78FC-4B1C-4A45-8559-DF247FC91BBD}"/>
              </a:ext>
            </a:extLst>
          </p:cNvPr>
          <p:cNvSpPr txBox="1"/>
          <p:nvPr/>
        </p:nvSpPr>
        <p:spPr>
          <a:xfrm>
            <a:off x="5166951" y="6057696"/>
            <a:ext cx="3593933" cy="246221"/>
          </a:xfrm>
          <a:prstGeom prst="rect">
            <a:avLst/>
          </a:prstGeom>
          <a:noFill/>
        </p:spPr>
        <p:txBody>
          <a:bodyPr wrap="none" lIns="0" tIns="0" rIns="0" bIns="0" rtlCol="0">
            <a:spAutoFit/>
          </a:bodyPr>
          <a:lstStyle/>
          <a:p>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회사에 따르면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해당 등록 특허 중 현재 공정 관련 특허는 </a:t>
            </a:r>
            <a:r>
              <a:rPr lang="en-US" altLang="ko-KR" sz="800" dirty="0">
                <a:latin typeface="Arial" panose="020B0604020202020204" pitchFamily="34" charset="0"/>
                <a:ea typeface="+mj-ea"/>
                <a:cs typeface="Arial" panose="020B0604020202020204" pitchFamily="34" charset="0"/>
              </a:rPr>
              <a:t>3</a:t>
            </a:r>
            <a:r>
              <a:rPr lang="ko-KR" altLang="en-US" sz="800" dirty="0">
                <a:latin typeface="Arial" panose="020B0604020202020204" pitchFamily="34" charset="0"/>
                <a:ea typeface="+mj-ea"/>
                <a:cs typeface="Arial" panose="020B0604020202020204" pitchFamily="34" charset="0"/>
              </a:rPr>
              <a:t>개에 해당함</a:t>
            </a:r>
            <a:endParaRPr lang="en-US" altLang="ko-KR" sz="800" dirty="0">
              <a:latin typeface="Arial" panose="020B0604020202020204" pitchFamily="34" charset="0"/>
              <a:ea typeface="+mj-ea"/>
              <a:cs typeface="Arial" panose="020B0604020202020204" pitchFamily="34" charset="0"/>
            </a:endParaRPr>
          </a:p>
          <a:p>
            <a:pPr>
              <a:spcAft>
                <a:spcPts val="600"/>
              </a:spcAft>
            </a:pPr>
            <a:r>
              <a:rPr lang="en-US" altLang="ko-KR" sz="800" dirty="0">
                <a:latin typeface="Arial" panose="020B0604020202020204" pitchFamily="34" charset="0"/>
                <a:ea typeface="+mj-ea"/>
                <a:cs typeface="Arial" panose="020B0604020202020204" pitchFamily="34" charset="0"/>
              </a:rPr>
              <a:t>Note 2: </a:t>
            </a:r>
            <a:r>
              <a:rPr lang="ko-KR" altLang="en-US" sz="800" dirty="0">
                <a:latin typeface="Arial" panose="020B0604020202020204" pitchFamily="34" charset="0"/>
                <a:ea typeface="+mj-ea"/>
                <a:cs typeface="Arial" panose="020B0604020202020204" pitchFamily="34" charset="0"/>
              </a:rPr>
              <a:t>회사에 따르면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해당 등록 특허 중 현재 공정 관련 특허는 </a:t>
            </a:r>
            <a:r>
              <a:rPr lang="en-US" altLang="ko-KR" sz="800" dirty="0">
                <a:latin typeface="Arial" panose="020B0604020202020204" pitchFamily="34" charset="0"/>
                <a:ea typeface="+mj-ea"/>
                <a:cs typeface="Arial" panose="020B0604020202020204" pitchFamily="34" charset="0"/>
              </a:rPr>
              <a:t>10</a:t>
            </a:r>
            <a:r>
              <a:rPr lang="ko-KR" altLang="en-US" sz="800" dirty="0">
                <a:latin typeface="Arial" panose="020B0604020202020204" pitchFamily="34" charset="0"/>
                <a:ea typeface="+mj-ea"/>
                <a:cs typeface="Arial" panose="020B0604020202020204" pitchFamily="34" charset="0"/>
              </a:rPr>
              <a:t>개에 해당함</a:t>
            </a:r>
          </a:p>
        </p:txBody>
      </p:sp>
      <p:sp>
        <p:nvSpPr>
          <p:cNvPr id="11" name="직사각형 119">
            <a:extLst>
              <a:ext uri="{FF2B5EF4-FFF2-40B4-BE49-F238E27FC236}">
                <a16:creationId xmlns:a16="http://schemas.microsoft.com/office/drawing/2014/main" id="{8F2A4F0D-8832-481C-BB52-D6133896B8CD}"/>
              </a:ext>
            </a:extLst>
          </p:cNvPr>
          <p:cNvSpPr/>
          <p:nvPr/>
        </p:nvSpPr>
        <p:spPr bwMode="auto">
          <a:xfrm>
            <a:off x="2241732" y="13402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3" name="직사각형 119">
            <a:extLst>
              <a:ext uri="{FF2B5EF4-FFF2-40B4-BE49-F238E27FC236}">
                <a16:creationId xmlns:a16="http://schemas.microsoft.com/office/drawing/2014/main" id="{C923982C-7CC0-4E57-8C59-EA7401BC20D4}"/>
              </a:ext>
            </a:extLst>
          </p:cNvPr>
          <p:cNvSpPr/>
          <p:nvPr/>
        </p:nvSpPr>
        <p:spPr bwMode="auto">
          <a:xfrm>
            <a:off x="6765248" y="498300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920156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Other Assets &amp; Liabilities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1E0F2AF2-A1C5-4AB1-BAE5-20E44470B754}"/>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회사의 기타자산은 </a:t>
            </a:r>
            <a:r>
              <a:rPr lang="ko-KR" altLang="en-US" sz="1000" b="1" dirty="0" err="1">
                <a:solidFill>
                  <a:srgbClr val="002997"/>
                </a:solidFill>
                <a:latin typeface="Arial" panose="020B0604020202020204" pitchFamily="34" charset="0"/>
                <a:ea typeface="+mj-ea"/>
                <a:cs typeface="Arial" panose="020B0604020202020204" pitchFamily="34" charset="0"/>
              </a:rPr>
              <a:t>비경상적</a:t>
            </a:r>
            <a:r>
              <a:rPr lang="ko-KR" altLang="en-US" sz="1000" b="1" dirty="0">
                <a:solidFill>
                  <a:srgbClr val="002997"/>
                </a:solidFill>
                <a:latin typeface="Arial" panose="020B0604020202020204" pitchFamily="34" charset="0"/>
                <a:ea typeface="+mj-ea"/>
                <a:cs typeface="Arial" panose="020B0604020202020204" pitchFamily="34" charset="0"/>
              </a:rPr>
              <a:t> 항목 제외 시 매년 말 약 </a:t>
            </a:r>
            <a:r>
              <a:rPr lang="en-US" altLang="ko-KR" sz="1000" b="1" dirty="0">
                <a:solidFill>
                  <a:srgbClr val="002997"/>
                </a:solidFill>
                <a:latin typeface="Arial" panose="020B0604020202020204" pitchFamily="34" charset="0"/>
                <a:ea typeface="+mj-ea"/>
                <a:cs typeface="Arial" panose="020B0604020202020204" pitchFamily="34" charset="0"/>
              </a:rPr>
              <a:t>30</a:t>
            </a:r>
            <a:r>
              <a:rPr lang="ko-KR" altLang="en-US" sz="1000" b="1" dirty="0">
                <a:solidFill>
                  <a:srgbClr val="002997"/>
                </a:solidFill>
                <a:latin typeface="Arial" panose="020B0604020202020204" pitchFamily="34" charset="0"/>
                <a:ea typeface="+mj-ea"/>
                <a:cs typeface="Arial" panose="020B0604020202020204" pitchFamily="34" charset="0"/>
              </a:rPr>
              <a:t>억원 전후 수준으로 집계되며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기타부채는 회사 규모 증가에 따라 매년 증가하고 있는 추세임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F83C00D0-7E1E-4BA7-B402-E9E0BD5CEB5B}"/>
              </a:ext>
            </a:extLst>
          </p:cNvPr>
          <p:cNvGraphicFramePr>
            <a:graphicFrameLocks noGrp="1"/>
          </p:cNvGraphicFramePr>
          <p:nvPr/>
        </p:nvGraphicFramePr>
        <p:xfrm>
          <a:off x="601200" y="1530000"/>
          <a:ext cx="3866401" cy="2438400"/>
        </p:xfrm>
        <a:graphic>
          <a:graphicData uri="http://schemas.openxmlformats.org/drawingml/2006/table">
            <a:tbl>
              <a:tblPr/>
              <a:tblGrid>
                <a:gridCol w="280259">
                  <a:extLst>
                    <a:ext uri="{9D8B030D-6E8A-4147-A177-3AD203B41FA5}">
                      <a16:colId xmlns:a16="http://schemas.microsoft.com/office/drawing/2014/main" val="2654422505"/>
                    </a:ext>
                  </a:extLst>
                </a:gridCol>
                <a:gridCol w="802878">
                  <a:extLst>
                    <a:ext uri="{9D8B030D-6E8A-4147-A177-3AD203B41FA5}">
                      <a16:colId xmlns:a16="http://schemas.microsoft.com/office/drawing/2014/main" val="2881124527"/>
                    </a:ext>
                  </a:extLst>
                </a:gridCol>
                <a:gridCol w="695816">
                  <a:extLst>
                    <a:ext uri="{9D8B030D-6E8A-4147-A177-3AD203B41FA5}">
                      <a16:colId xmlns:a16="http://schemas.microsoft.com/office/drawing/2014/main" val="1316289584"/>
                    </a:ext>
                  </a:extLst>
                </a:gridCol>
                <a:gridCol w="695816">
                  <a:extLst>
                    <a:ext uri="{9D8B030D-6E8A-4147-A177-3AD203B41FA5}">
                      <a16:colId xmlns:a16="http://schemas.microsoft.com/office/drawing/2014/main" val="2138210071"/>
                    </a:ext>
                  </a:extLst>
                </a:gridCol>
                <a:gridCol w="695816">
                  <a:extLst>
                    <a:ext uri="{9D8B030D-6E8A-4147-A177-3AD203B41FA5}">
                      <a16:colId xmlns:a16="http://schemas.microsoft.com/office/drawing/2014/main" val="970637696"/>
                    </a:ext>
                  </a:extLst>
                </a:gridCol>
                <a:gridCol w="695816">
                  <a:extLst>
                    <a:ext uri="{9D8B030D-6E8A-4147-A177-3AD203B41FA5}">
                      <a16:colId xmlns:a16="http://schemas.microsoft.com/office/drawing/2014/main" val="680966134"/>
                    </a:ext>
                  </a:extLst>
                </a:gridCol>
              </a:tblGrid>
              <a:tr h="152400">
                <a:tc gridSpan="3">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Other Assets &amp; Liabilities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958135484"/>
                  </a:ext>
                </a:extLst>
              </a:tr>
              <a:tr h="152400">
                <a:tc>
                  <a:txBody>
                    <a:bodyPr/>
                    <a:lstStyle/>
                    <a:p>
                      <a:pPr algn="l"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19551934"/>
                  </a:ext>
                </a:extLst>
              </a:tr>
              <a:tr h="152400">
                <a:tc gridSpan="2">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4225614"/>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 Assets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9970437"/>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77864188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3,661</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10,180</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7392076"/>
                  </a:ext>
                </a:extLst>
              </a:tr>
              <a:tr h="152400">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5638773"/>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7901425"/>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7485372"/>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4484272"/>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 Liabilities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7802447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8799642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(1,097)</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77296668"/>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상여충당금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07226823"/>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미지급법인세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a:t>
                      </a:r>
                    </a:p>
                  </a:txBody>
                  <a:tcPr marL="36000" marR="36000" marT="0" marB="0" anchor="ctr">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(10,405)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7265166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8016276"/>
                  </a:ext>
                </a:extLst>
              </a:tr>
            </a:tbl>
          </a:graphicData>
        </a:graphic>
      </p:graphicFrame>
      <p:sp>
        <p:nvSpPr>
          <p:cNvPr id="9" name="TextBox 8">
            <a:extLst>
              <a:ext uri="{FF2B5EF4-FFF2-40B4-BE49-F238E27FC236}">
                <a16:creationId xmlns:a16="http://schemas.microsoft.com/office/drawing/2014/main" id="{335C8E65-C207-4E14-82D3-8C6801D549CF}"/>
              </a:ext>
            </a:extLst>
          </p:cNvPr>
          <p:cNvSpPr txBox="1"/>
          <p:nvPr/>
        </p:nvSpPr>
        <p:spPr>
          <a:xfrm>
            <a:off x="4815840" y="1412205"/>
            <a:ext cx="4282440" cy="2556195"/>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Other Assets</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2020</a:t>
            </a:r>
            <a:r>
              <a:rPr lang="ko-KR" altLang="en-US" sz="850" dirty="0">
                <a:latin typeface="Arial" panose="020B0604020202020204" pitchFamily="34" charset="0"/>
                <a:cs typeface="Arial" panose="020B0604020202020204" pitchFamily="34" charset="0"/>
              </a:rPr>
              <a:t>년말 단기대여금 잔액은 지배주주인 </a:t>
            </a:r>
            <a:r>
              <a:rPr lang="ko-KR" altLang="en-US" sz="850" dirty="0" err="1">
                <a:latin typeface="Arial" panose="020B0604020202020204" pitchFamily="34" charset="0"/>
                <a:cs typeface="Arial" panose="020B0604020202020204" pitchFamily="34" charset="0"/>
              </a:rPr>
              <a:t>스카이플렉스에</a:t>
            </a:r>
            <a:r>
              <a:rPr lang="ko-KR" altLang="en-US" sz="850" dirty="0">
                <a:latin typeface="Arial" panose="020B0604020202020204" pitchFamily="34" charset="0"/>
                <a:cs typeface="Arial" panose="020B0604020202020204" pitchFamily="34" charset="0"/>
              </a:rPr>
              <a:t> 공탁금 지급 용도로 자금을 대여한 항목으로써</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이자율은 연 </a:t>
            </a:r>
            <a:r>
              <a:rPr lang="en-US" altLang="ko-KR" sz="850" dirty="0">
                <a:latin typeface="Arial" panose="020B0604020202020204" pitchFamily="34" charset="0"/>
                <a:cs typeface="Arial" panose="020B0604020202020204" pitchFamily="34" charset="0"/>
              </a:rPr>
              <a:t>4.6%</a:t>
            </a:r>
            <a:r>
              <a:rPr lang="ko-KR" altLang="en-US" sz="850" dirty="0">
                <a:latin typeface="Arial" panose="020B0604020202020204" pitchFamily="34" charset="0"/>
                <a:cs typeface="Arial" panose="020B0604020202020204" pitchFamily="34" charset="0"/>
              </a:rPr>
              <a:t>가 적용되었음</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회사는 동 대여금 </a:t>
            </a:r>
            <a:r>
              <a:rPr lang="en-US" altLang="ko-KR" sz="850" dirty="0">
                <a:latin typeface="Arial" panose="020B0604020202020204" pitchFamily="34" charset="0"/>
                <a:cs typeface="Arial" panose="020B0604020202020204" pitchFamily="34" charset="0"/>
              </a:rPr>
              <a:t>70</a:t>
            </a:r>
            <a:r>
              <a:rPr lang="ko-KR" altLang="en-US" sz="850" dirty="0">
                <a:latin typeface="Arial" panose="020B0604020202020204" pitchFamily="34" charset="0"/>
                <a:cs typeface="Arial" panose="020B0604020202020204" pitchFamily="34" charset="0"/>
              </a:rPr>
              <a:t>억원 및 대여금에 대한 미수이자</a:t>
            </a:r>
            <a:r>
              <a:rPr lang="en-US" altLang="ko-KR" sz="850" dirty="0">
                <a:latin typeface="Arial" panose="020B0604020202020204" pitchFamily="34" charset="0"/>
                <a:cs typeface="Arial" panose="020B0604020202020204" pitchFamily="34" charset="0"/>
              </a:rPr>
              <a:t>(Other Assets-</a:t>
            </a:r>
            <a:r>
              <a:rPr lang="ko-KR" altLang="en-US" sz="850" dirty="0">
                <a:latin typeface="Arial" panose="020B0604020202020204" pitchFamily="34" charset="0"/>
                <a:cs typeface="Arial" panose="020B0604020202020204" pitchFamily="34" charset="0"/>
              </a:rPr>
              <a:t>기타에 포함</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약 </a:t>
            </a:r>
            <a:r>
              <a:rPr lang="en-US" altLang="ko-KR" sz="850" dirty="0">
                <a:latin typeface="Arial" panose="020B0604020202020204" pitchFamily="34" charset="0"/>
                <a:cs typeface="Arial" panose="020B0604020202020204" pitchFamily="34" charset="0"/>
              </a:rPr>
              <a:t>2</a:t>
            </a:r>
            <a:r>
              <a:rPr lang="ko-KR" altLang="en-US" sz="850" dirty="0">
                <a:latin typeface="Arial" panose="020B0604020202020204" pitchFamily="34" charset="0"/>
                <a:cs typeface="Arial" panose="020B0604020202020204" pitchFamily="34" charset="0"/>
              </a:rPr>
              <a:t>억원에 대해 </a:t>
            </a: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 중 자본잉여금의 배당으로 보아 상환 받지 않을 것을 결의하였음</a:t>
            </a:r>
            <a:endParaRPr lang="en-US" altLang="ko-KR" sz="850" dirty="0">
              <a:latin typeface="Arial" panose="020B0604020202020204" pitchFamily="34" charset="0"/>
              <a:cs typeface="Arial" panose="020B0604020202020204" pitchFamily="34" charset="0"/>
            </a:endParaRPr>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미수금은 </a:t>
            </a:r>
            <a:r>
              <a:rPr lang="ko-KR" altLang="en-US" sz="900" dirty="0">
                <a:latin typeface="Arial" panose="020B0604020202020204" pitchFamily="34" charset="0"/>
              </a:rPr>
              <a:t>주로 폐유기용재</a:t>
            </a:r>
            <a:r>
              <a:rPr lang="en-US" altLang="ko-KR" sz="900" dirty="0">
                <a:latin typeface="Arial" panose="020B0604020202020204" pitchFamily="34" charset="0"/>
              </a:rPr>
              <a:t>, </a:t>
            </a:r>
            <a:r>
              <a:rPr lang="ko-KR" altLang="en-US" sz="900" dirty="0" err="1">
                <a:latin typeface="Arial" panose="020B0604020202020204" pitchFamily="34" charset="0"/>
              </a:rPr>
              <a:t>폐동박</a:t>
            </a:r>
            <a:r>
              <a:rPr lang="en-US" altLang="ko-KR" sz="900" dirty="0">
                <a:latin typeface="Arial" panose="020B0604020202020204" pitchFamily="34" charset="0"/>
              </a:rPr>
              <a:t>, </a:t>
            </a:r>
            <a:r>
              <a:rPr lang="ko-KR" altLang="en-US" sz="900" dirty="0" err="1">
                <a:latin typeface="Arial" panose="020B0604020202020204" pitchFamily="34" charset="0"/>
              </a:rPr>
              <a:t>폐파지</a:t>
            </a:r>
            <a:r>
              <a:rPr lang="ko-KR" altLang="en-US" sz="900" dirty="0">
                <a:latin typeface="Arial" panose="020B0604020202020204" pitchFamily="34" charset="0"/>
              </a:rPr>
              <a:t> 등의 매각 관련 미수금에 해당하나</a:t>
            </a:r>
            <a:r>
              <a:rPr lang="en-US" altLang="ko-KR" sz="900" dirty="0">
                <a:latin typeface="Arial" panose="020B0604020202020204" pitchFamily="34" charset="0"/>
              </a:rPr>
              <a:t>, 2019</a:t>
            </a:r>
            <a:r>
              <a:rPr lang="ko-KR" altLang="en-US" sz="900" dirty="0">
                <a:latin typeface="Arial" panose="020B0604020202020204" pitchFamily="34" charset="0"/>
              </a:rPr>
              <a:t>년 미수금 잔액에는 </a:t>
            </a:r>
            <a:r>
              <a:rPr lang="en-US" altLang="ko-KR" sz="900" dirty="0">
                <a:latin typeface="Arial" panose="020B0604020202020204" pitchFamily="34" charset="0"/>
              </a:rPr>
              <a:t>SKI </a:t>
            </a:r>
            <a:r>
              <a:rPr lang="ko-KR" altLang="en-US" sz="900" dirty="0">
                <a:latin typeface="Arial" panose="020B0604020202020204" pitchFamily="34" charset="0"/>
              </a:rPr>
              <a:t>사업양수도 관련 조건부대가 </a:t>
            </a:r>
            <a:r>
              <a:rPr lang="en-US" altLang="ko-KR" sz="900" dirty="0">
                <a:latin typeface="Arial" panose="020B0604020202020204" pitchFamily="34" charset="0"/>
              </a:rPr>
              <a:t>90</a:t>
            </a:r>
            <a:r>
              <a:rPr lang="ko-KR" altLang="en-US" sz="900" dirty="0">
                <a:latin typeface="Arial" panose="020B0604020202020204" pitchFamily="34" charset="0"/>
              </a:rPr>
              <a:t>억원이 포함되어 타 회계연도 대비 큰 금액이 집계되었으며</a:t>
            </a:r>
            <a:r>
              <a:rPr lang="en-US" altLang="ko-KR" sz="900" dirty="0">
                <a:latin typeface="Arial" panose="020B0604020202020204" pitchFamily="34" charset="0"/>
              </a:rPr>
              <a:t>, </a:t>
            </a:r>
            <a:r>
              <a:rPr lang="ko-KR" altLang="en-US" sz="900" dirty="0">
                <a:latin typeface="Arial" panose="020B0604020202020204" pitchFamily="34" charset="0"/>
              </a:rPr>
              <a:t>동 조건부대가 금액은 </a:t>
            </a:r>
            <a:r>
              <a:rPr lang="en-US" altLang="ko-KR" sz="900" dirty="0">
                <a:latin typeface="Arial" panose="020B0604020202020204" pitchFamily="34" charset="0"/>
              </a:rPr>
              <a:t>2020</a:t>
            </a:r>
            <a:r>
              <a:rPr lang="ko-KR" altLang="en-US" sz="900" dirty="0">
                <a:latin typeface="Arial" panose="020B0604020202020204" pitchFamily="34" charset="0"/>
              </a:rPr>
              <a:t>년 중 회사에 반환되었음</a:t>
            </a:r>
            <a:endParaRPr lang="en-US" altLang="ko-KR" sz="900" dirty="0">
              <a:latin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상기 </a:t>
            </a:r>
            <a:r>
              <a:rPr lang="en-US" altLang="ko-KR" sz="850" dirty="0">
                <a:latin typeface="Arial" panose="020B0604020202020204" pitchFamily="34" charset="0"/>
                <a:cs typeface="Arial" panose="020B0604020202020204" pitchFamily="34" charset="0"/>
              </a:rPr>
              <a:t>SKI </a:t>
            </a:r>
            <a:r>
              <a:rPr lang="ko-KR" altLang="en-US" sz="850" dirty="0">
                <a:latin typeface="Arial" panose="020B0604020202020204" pitchFamily="34" charset="0"/>
                <a:cs typeface="Arial" panose="020B0604020202020204" pitchFamily="34" charset="0"/>
              </a:rPr>
              <a:t>사업양수도 관련 조건부대가는 </a:t>
            </a:r>
            <a:r>
              <a:rPr lang="en-US" altLang="ko-KR" sz="850" dirty="0">
                <a:latin typeface="Arial" panose="020B0604020202020204" pitchFamily="34" charset="0"/>
                <a:cs typeface="Arial" panose="020B0604020202020204" pitchFamily="34" charset="0"/>
              </a:rPr>
              <a:t>2018</a:t>
            </a:r>
            <a:r>
              <a:rPr lang="ko-KR" altLang="en-US" sz="850" dirty="0">
                <a:latin typeface="Arial" panose="020B0604020202020204" pitchFamily="34" charset="0"/>
                <a:cs typeface="Arial" panose="020B0604020202020204" pitchFamily="34" charset="0"/>
              </a:rPr>
              <a:t>년 말 기준으로는 투자자산으로 분류되어</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투자자산 계정의 경우 타 회계연도 대비 큰 금액이 인식되었음</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조건부대가를 제외한 투자자산은 대부분 임차보증금 및 렌터카 예치보증금 등에 해당함</a:t>
            </a:r>
            <a:endParaRPr lang="en-US" altLang="ko-KR" sz="85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년말 현재 기타자산</a:t>
            </a:r>
            <a:r>
              <a:rPr lang="en-US" altLang="ko-KR" sz="850" dirty="0">
                <a:latin typeface="Arial" panose="020B0604020202020204" pitchFamily="34" charset="0"/>
                <a:cs typeface="Arial" panose="020B0604020202020204" pitchFamily="34" charset="0"/>
              </a:rPr>
              <a:t>_</a:t>
            </a:r>
            <a:r>
              <a:rPr lang="ko-KR" altLang="en-US" sz="850" dirty="0">
                <a:latin typeface="Arial" panose="020B0604020202020204" pitchFamily="34" charset="0"/>
                <a:cs typeface="Arial" panose="020B0604020202020204" pitchFamily="34" charset="0"/>
              </a:rPr>
              <a:t>기타 항목의 경우 </a:t>
            </a:r>
            <a:r>
              <a:rPr lang="ko-KR" altLang="en-US" sz="850" dirty="0" err="1">
                <a:latin typeface="Arial" panose="020B0604020202020204" pitchFamily="34" charset="0"/>
                <a:cs typeface="Arial" panose="020B0604020202020204" pitchFamily="34" charset="0"/>
              </a:rPr>
              <a:t>부가세대급금</a:t>
            </a:r>
            <a:r>
              <a:rPr lang="ko-KR" altLang="en-US" sz="850" dirty="0">
                <a:latin typeface="Arial" panose="020B0604020202020204" pitchFamily="34" charset="0"/>
                <a:cs typeface="Arial" panose="020B0604020202020204" pitchFamily="34" charset="0"/>
              </a:rPr>
              <a:t> 약 </a:t>
            </a:r>
            <a:r>
              <a:rPr lang="en-US" altLang="ko-KR" sz="850" dirty="0">
                <a:latin typeface="Arial" panose="020B0604020202020204" pitchFamily="34" charset="0"/>
                <a:cs typeface="Arial" panose="020B0604020202020204" pitchFamily="34" charset="0"/>
              </a:rPr>
              <a:t>26</a:t>
            </a:r>
            <a:r>
              <a:rPr lang="ko-KR" altLang="en-US" sz="850" dirty="0">
                <a:latin typeface="Arial" panose="020B0604020202020204" pitchFamily="34" charset="0"/>
                <a:cs typeface="Arial" panose="020B0604020202020204" pitchFamily="34" charset="0"/>
              </a:rPr>
              <a:t>억원이 포함되어 전기 대비 크게 집계되었음</a:t>
            </a:r>
            <a:endParaRPr lang="en-US" altLang="ko-KR" sz="85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37A5F8D-36B4-4FF1-BBAF-5B9CEB21CAEA}"/>
              </a:ext>
            </a:extLst>
          </p:cNvPr>
          <p:cNvSpPr txBox="1"/>
          <p:nvPr/>
        </p:nvSpPr>
        <p:spPr>
          <a:xfrm>
            <a:off x="4815840" y="4092111"/>
            <a:ext cx="4282440" cy="1774758"/>
          </a:xfrm>
          <a:prstGeom prst="rect">
            <a:avLst/>
          </a:prstGeom>
          <a:noFill/>
          <a:ln>
            <a:noFill/>
          </a:ln>
        </p:spPr>
        <p:txBody>
          <a:bodyPr wrap="square" lIns="36000" tIns="108000" rIns="36000" bIns="36000" rtlCol="0">
            <a:noAutofit/>
          </a:bodyPr>
          <a:lstStyle/>
          <a:p>
            <a:pPr marL="180975" lvl="0" indent="-180975" defTabSz="914400" latinLnBrk="1">
              <a:lnSpc>
                <a:spcPts val="1200"/>
              </a:lnSpc>
              <a:buClr>
                <a:srgbClr val="00338D"/>
              </a:buClr>
              <a:buFont typeface="Arial" panose="020B0604020202020204" pitchFamily="34" charset="0"/>
              <a:buChar char="•"/>
              <a:tabLst>
                <a:tab pos="180975" algn="l"/>
              </a:tabLst>
              <a:defRPr/>
            </a:pPr>
            <a:r>
              <a:rPr lang="en-US" altLang="ko-KR" sz="900" b="1" u="sng" dirty="0">
                <a:latin typeface="Arial" panose="020B0604020202020204" pitchFamily="34" charset="0"/>
                <a:cs typeface="Arial" panose="020B0604020202020204" pitchFamily="34" charset="0"/>
              </a:rPr>
              <a:t>Other Liabilities</a:t>
            </a:r>
            <a:endParaRPr lang="en-US" altLang="ko-KR" sz="900" dirty="0">
              <a:latin typeface="Arial" panose="020B0604020202020204" pitchFamily="34" charset="0"/>
              <a:cs typeface="Arial" panose="020B0604020202020204" pitchFamily="34" charset="0"/>
            </a:endParaRPr>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850" dirty="0">
                <a:latin typeface="Arial" panose="020B0604020202020204" pitchFamily="34" charset="0"/>
                <a:cs typeface="Arial" panose="020B0604020202020204" pitchFamily="34" charset="0"/>
              </a:rPr>
              <a:t>미지급금은 </a:t>
            </a:r>
            <a:r>
              <a:rPr lang="ko-KR" altLang="en-US" sz="900" dirty="0"/>
              <a:t>운송료</a:t>
            </a:r>
            <a:r>
              <a:rPr lang="en-US" altLang="ko-KR" sz="900" dirty="0"/>
              <a:t>, </a:t>
            </a:r>
            <a:r>
              <a:rPr lang="ko-KR" altLang="en-US" sz="900" dirty="0" err="1"/>
              <a:t>통관비</a:t>
            </a:r>
            <a:r>
              <a:rPr lang="en-US" altLang="ko-KR" sz="900" dirty="0"/>
              <a:t>, </a:t>
            </a:r>
            <a:r>
              <a:rPr lang="ko-KR" altLang="en-US" sz="900" dirty="0" err="1"/>
              <a:t>도급비</a:t>
            </a:r>
            <a:r>
              <a:rPr lang="ko-KR" altLang="en-US" sz="900" dirty="0"/>
              <a:t> 등에 대한 미지급금 등으로 구성됨</a:t>
            </a:r>
            <a:endParaRPr lang="en-US" altLang="ko-KR" sz="900" dirty="0"/>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latin typeface="Arial" panose="020B0604020202020204" pitchFamily="34" charset="0"/>
                <a:cs typeface="Arial" panose="020B0604020202020204" pitchFamily="34" charset="0"/>
              </a:rPr>
              <a:t>미지급비용은 </a:t>
            </a:r>
            <a:r>
              <a:rPr lang="ko-KR" altLang="en-US" sz="900" dirty="0"/>
              <a:t>급여</a:t>
            </a:r>
            <a:r>
              <a:rPr lang="en-US" altLang="ko-KR" sz="900" dirty="0"/>
              <a:t>, </a:t>
            </a:r>
            <a:r>
              <a:rPr lang="ko-KR" altLang="en-US" sz="900" dirty="0"/>
              <a:t>전기료</a:t>
            </a:r>
            <a:r>
              <a:rPr lang="en-US" altLang="ko-KR" sz="900" dirty="0"/>
              <a:t>, </a:t>
            </a:r>
            <a:r>
              <a:rPr lang="ko-KR" altLang="en-US" sz="900" dirty="0"/>
              <a:t>관리비</a:t>
            </a:r>
            <a:r>
              <a:rPr lang="en-US" altLang="ko-KR" sz="900" dirty="0"/>
              <a:t>, </a:t>
            </a:r>
            <a:r>
              <a:rPr lang="ko-KR" altLang="en-US" sz="900" dirty="0"/>
              <a:t>커미션</a:t>
            </a:r>
            <a:r>
              <a:rPr lang="en-US" altLang="ko-KR" sz="900" dirty="0"/>
              <a:t>, </a:t>
            </a:r>
            <a:r>
              <a:rPr lang="ko-KR" altLang="en-US" sz="900" dirty="0"/>
              <a:t>판매인센티브 등에 대한 미지급비용으로 구성됨</a:t>
            </a:r>
            <a:endParaRPr lang="en-US" altLang="ko-KR" sz="900" dirty="0"/>
          </a:p>
          <a:p>
            <a:pPr marL="3600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t>상여충당금은</a:t>
            </a:r>
            <a:r>
              <a:rPr lang="en-US" altLang="ko-KR" sz="900" dirty="0"/>
              <a:t> </a:t>
            </a:r>
            <a:r>
              <a:rPr lang="ko-KR" altLang="en-US" sz="900" dirty="0"/>
              <a:t>회사의 성과급지급규정에 의한 임직원에 대한 </a:t>
            </a:r>
            <a:r>
              <a:rPr lang="en-US" altLang="ko-KR" sz="900" dirty="0"/>
              <a:t>Incentive, PS </a:t>
            </a:r>
            <a:r>
              <a:rPr lang="ko-KR" altLang="en-US" sz="900" dirty="0"/>
              <a:t>미지급 금액에 해당함</a:t>
            </a:r>
            <a:endParaRPr lang="en-US" altLang="ko-KR" sz="900" dirty="0"/>
          </a:p>
          <a:p>
            <a:pPr marL="3600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850" dirty="0">
                <a:latin typeface="Arial" panose="020B0604020202020204" pitchFamily="34" charset="0"/>
                <a:cs typeface="Arial" panose="020B0604020202020204" pitchFamily="34" charset="0"/>
              </a:rPr>
              <a:t>2021</a:t>
            </a:r>
            <a:r>
              <a:rPr lang="ko-KR" altLang="en-US" sz="850" dirty="0">
                <a:latin typeface="Arial" panose="020B0604020202020204" pitchFamily="34" charset="0"/>
                <a:cs typeface="Arial" panose="020B0604020202020204" pitchFamily="34" charset="0"/>
              </a:rPr>
              <a:t>년말 현재 기타부채</a:t>
            </a:r>
            <a:r>
              <a:rPr lang="en-US" altLang="ko-KR" sz="850" dirty="0">
                <a:latin typeface="Arial" panose="020B0604020202020204" pitchFamily="34" charset="0"/>
                <a:cs typeface="Arial" panose="020B0604020202020204" pitchFamily="34" charset="0"/>
              </a:rPr>
              <a:t>_</a:t>
            </a:r>
            <a:r>
              <a:rPr lang="ko-KR" altLang="en-US" sz="850" dirty="0">
                <a:latin typeface="Arial" panose="020B0604020202020204" pitchFamily="34" charset="0"/>
                <a:cs typeface="Arial" panose="020B0604020202020204" pitchFamily="34" charset="0"/>
              </a:rPr>
              <a:t>기타 항목의 경우 </a:t>
            </a:r>
            <a:r>
              <a:rPr lang="ko-KR" altLang="en-US" sz="850" dirty="0" err="1">
                <a:latin typeface="Arial" panose="020B0604020202020204" pitchFamily="34" charset="0"/>
                <a:cs typeface="Arial" panose="020B0604020202020204" pitchFamily="34" charset="0"/>
              </a:rPr>
              <a:t>장기미지급금</a:t>
            </a:r>
            <a:r>
              <a:rPr lang="en-US" altLang="ko-KR" sz="850" dirty="0">
                <a:latin typeface="Arial" panose="020B0604020202020204" pitchFamily="34" charset="0"/>
                <a:cs typeface="Arial" panose="020B0604020202020204" pitchFamily="34" charset="0"/>
              </a:rPr>
              <a:t>, </a:t>
            </a:r>
            <a:r>
              <a:rPr lang="ko-KR" altLang="en-US" sz="850" dirty="0">
                <a:latin typeface="Arial" panose="020B0604020202020204" pitchFamily="34" charset="0"/>
                <a:cs typeface="Arial" panose="020B0604020202020204" pitchFamily="34" charset="0"/>
              </a:rPr>
              <a:t>퇴직급여충당금 및 예수금 등으로 구성됨</a:t>
            </a:r>
            <a:endParaRPr lang="en-US" altLang="ko-KR" sz="850" dirty="0">
              <a:latin typeface="Arial" panose="020B0604020202020204" pitchFamily="34" charset="0"/>
              <a:cs typeface="Arial" panose="020B0604020202020204" pitchFamily="34" charset="0"/>
            </a:endParaRPr>
          </a:p>
        </p:txBody>
      </p:sp>
      <p:sp>
        <p:nvSpPr>
          <p:cNvPr id="8" name="직사각형 119">
            <a:extLst>
              <a:ext uri="{FF2B5EF4-FFF2-40B4-BE49-F238E27FC236}">
                <a16:creationId xmlns:a16="http://schemas.microsoft.com/office/drawing/2014/main" id="{5D4DF8C6-2100-4578-8210-E03F08C05427}"/>
              </a:ext>
            </a:extLst>
          </p:cNvPr>
          <p:cNvSpPr/>
          <p:nvPr/>
        </p:nvSpPr>
        <p:spPr bwMode="auto">
          <a:xfrm>
            <a:off x="2241732" y="134029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5748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직사각형 119">
            <a:extLst>
              <a:ext uri="{FF2B5EF4-FFF2-40B4-BE49-F238E27FC236}">
                <a16:creationId xmlns:a16="http://schemas.microsoft.com/office/drawing/2014/main" id="{68C0D6F3-6D15-4A2C-AB10-822C2357412C}"/>
              </a:ext>
            </a:extLst>
          </p:cNvPr>
          <p:cNvSpPr/>
          <p:nvPr/>
        </p:nvSpPr>
        <p:spPr bwMode="auto">
          <a:xfrm>
            <a:off x="7309882" y="939904"/>
            <a:ext cx="1972574" cy="178553"/>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9">
              <a:buClr>
                <a:srgbClr val="99CC00"/>
              </a:buClr>
              <a:tabLst>
                <a:tab pos="241127" algn="l"/>
              </a:tabLst>
            </a:pPr>
            <a:r>
              <a:rPr lang="en-US" altLang="ko-KR" sz="700" dirty="0">
                <a:latin typeface="Arial" panose="020B0604020202020204" pitchFamily="34" charset="0"/>
                <a:ea typeface="+mj-ea"/>
                <a:cs typeface="Arial" panose="020B0604020202020204" pitchFamily="34" charset="0"/>
              </a:rPr>
              <a:t>(2021</a:t>
            </a:r>
            <a:r>
              <a:rPr lang="ko-KR" altLang="en-US" sz="700" dirty="0">
                <a:latin typeface="Arial" panose="020B0604020202020204" pitchFamily="34" charset="0"/>
                <a:ea typeface="+mj-ea"/>
                <a:cs typeface="Arial" panose="020B0604020202020204" pitchFamily="34" charset="0"/>
              </a:rPr>
              <a:t>년 기준</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단위</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백만원</a:t>
            </a:r>
            <a:r>
              <a:rPr lang="en-US" altLang="ko-KR" sz="700" dirty="0">
                <a:latin typeface="Arial" panose="020B0604020202020204" pitchFamily="34" charset="0"/>
                <a:ea typeface="+mj-ea"/>
                <a:cs typeface="Arial" panose="020B0604020202020204" pitchFamily="34" charset="0"/>
              </a:rPr>
              <a:t>)</a:t>
            </a:r>
          </a:p>
          <a:p>
            <a:pPr algn="r" defTabSz="826719">
              <a:buClr>
                <a:srgbClr val="99CC00"/>
              </a:buClr>
              <a:tabLst>
                <a:tab pos="241127" algn="l"/>
              </a:tabLst>
            </a:pPr>
            <a:r>
              <a:rPr lang="en-US" altLang="ko-KR" sz="700" dirty="0">
                <a:solidFill>
                  <a:prstClr val="black"/>
                </a:solidFill>
                <a:latin typeface="Arial" panose="020B0604020202020204" pitchFamily="34" charset="0"/>
                <a:cs typeface="Arial" panose="020B0604020202020204" pitchFamily="34" charset="0"/>
              </a:rPr>
              <a:t>(Source: </a:t>
            </a:r>
            <a:r>
              <a:rPr lang="ko-KR" altLang="en-US" sz="700" dirty="0">
                <a:solidFill>
                  <a:prstClr val="black"/>
                </a:solidFill>
                <a:latin typeface="Arial" panose="020B0604020202020204" pitchFamily="34" charset="0"/>
                <a:cs typeface="Arial" panose="020B0604020202020204" pitchFamily="34" charset="0"/>
              </a:rPr>
              <a:t>회사제공자료</a:t>
            </a:r>
            <a:r>
              <a:rPr lang="en-US" altLang="ko-KR" sz="700" dirty="0">
                <a:solidFill>
                  <a:prstClr val="black"/>
                </a:solidFill>
                <a:latin typeface="Arial" panose="020B0604020202020204" pitchFamily="34" charset="0"/>
                <a:cs typeface="Arial" panose="020B0604020202020204" pitchFamily="34" charset="0"/>
              </a:rPr>
              <a:t>)</a:t>
            </a:r>
          </a:p>
          <a:p>
            <a:pPr algn="r" defTabSz="826719">
              <a:buClr>
                <a:srgbClr val="99CC00"/>
              </a:buClr>
              <a:tabLst>
                <a:tab pos="241127" algn="l"/>
              </a:tabLst>
            </a:pPr>
            <a:endParaRPr lang="en-US" altLang="ko-KR" sz="700" dirty="0">
              <a:latin typeface="Arial" panose="020B0604020202020204" pitchFamily="34" charset="0"/>
              <a:ea typeface="+mj-ea"/>
              <a:cs typeface="Arial" panose="020B0604020202020204" pitchFamily="34" charset="0"/>
            </a:endParaRPr>
          </a:p>
        </p:txBody>
      </p:sp>
      <p:sp>
        <p:nvSpPr>
          <p:cNvPr id="325" name="제목 2">
            <a:extLst>
              <a:ext uri="{FF2B5EF4-FFF2-40B4-BE49-F238E27FC236}">
                <a16:creationId xmlns:a16="http://schemas.microsoft.com/office/drawing/2014/main" id="{34581179-B974-4520-AC41-1BC3422498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Value Chain</a:t>
            </a:r>
          </a:p>
        </p:txBody>
      </p:sp>
      <p:sp>
        <p:nvSpPr>
          <p:cNvPr id="335" name="제목 2">
            <a:extLst>
              <a:ext uri="{FF2B5EF4-FFF2-40B4-BE49-F238E27FC236}">
                <a16:creationId xmlns:a16="http://schemas.microsoft.com/office/drawing/2014/main" id="{4C4DF722-E4F8-4375-83B2-08D01C3C7AF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350" name="직사각형 17">
            <a:extLst>
              <a:ext uri="{FF2B5EF4-FFF2-40B4-BE49-F238E27FC236}">
                <a16:creationId xmlns:a16="http://schemas.microsoft.com/office/drawing/2014/main" id="{DB8173F0-5CCA-4894-9A09-33089F76A8DE}"/>
              </a:ext>
            </a:extLst>
          </p:cNvPr>
          <p:cNvSpPr>
            <a:spLocks noChangeArrowheads="1"/>
          </p:cNvSpPr>
          <p:nvPr/>
        </p:nvSpPr>
        <p:spPr bwMode="auto">
          <a:xfrm>
            <a:off x="6453451" y="3642466"/>
            <a:ext cx="2960472" cy="1473371"/>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51" name="갈매기형 수장 96">
            <a:extLst>
              <a:ext uri="{FF2B5EF4-FFF2-40B4-BE49-F238E27FC236}">
                <a16:creationId xmlns:a16="http://schemas.microsoft.com/office/drawing/2014/main" id="{136FDF4C-A331-445D-A26B-E18EF4B169E8}"/>
              </a:ext>
            </a:extLst>
          </p:cNvPr>
          <p:cNvSpPr/>
          <p:nvPr/>
        </p:nvSpPr>
        <p:spPr bwMode="auto">
          <a:xfrm>
            <a:off x="6371845" y="1096889"/>
            <a:ext cx="3054623" cy="252000"/>
          </a:xfrm>
          <a:prstGeom prst="chevron">
            <a:avLst/>
          </a:prstGeom>
          <a:solidFill>
            <a:srgbClr val="6D2077"/>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Customer</a:t>
            </a:r>
          </a:p>
        </p:txBody>
      </p:sp>
      <p:sp>
        <p:nvSpPr>
          <p:cNvPr id="352" name="직사각형 351">
            <a:extLst>
              <a:ext uri="{FF2B5EF4-FFF2-40B4-BE49-F238E27FC236}">
                <a16:creationId xmlns:a16="http://schemas.microsoft.com/office/drawing/2014/main" id="{CF142722-8972-4556-86EA-5BDC010628F4}"/>
              </a:ext>
            </a:extLst>
          </p:cNvPr>
          <p:cNvSpPr/>
          <p:nvPr/>
        </p:nvSpPr>
        <p:spPr bwMode="auto">
          <a:xfrm>
            <a:off x="6582703" y="3569861"/>
            <a:ext cx="984778"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판매 </a:t>
            </a:r>
            <a:r>
              <a:rPr lang="en-US" altLang="ko-KR" sz="900" b="1" kern="0" dirty="0">
                <a:solidFill>
                  <a:srgbClr val="6D2077"/>
                </a:solidFill>
                <a:latin typeface="Arial" panose="020B0604020202020204" pitchFamily="34" charset="0"/>
                <a:ea typeface="+mj-ea"/>
                <a:cs typeface="Arial" panose="020B0604020202020204" pitchFamily="34" charset="0"/>
              </a:rPr>
              <a:t>(Set</a:t>
            </a:r>
            <a:r>
              <a:rPr lang="ko-KR" altLang="en-US" sz="900" b="1" kern="0" dirty="0">
                <a:solidFill>
                  <a:srgbClr val="6D2077"/>
                </a:solidFill>
                <a:latin typeface="Arial" panose="020B0604020202020204" pitchFamily="34" charset="0"/>
                <a:ea typeface="+mj-ea"/>
                <a:cs typeface="Arial" panose="020B0604020202020204" pitchFamily="34" charset="0"/>
              </a:rPr>
              <a:t>사 기준</a:t>
            </a:r>
            <a:r>
              <a:rPr lang="en-US" altLang="ko-KR" sz="900" b="1" kern="0" dirty="0">
                <a:solidFill>
                  <a:srgbClr val="6D2077"/>
                </a:solidFill>
                <a:latin typeface="Arial" panose="020B0604020202020204" pitchFamily="34" charset="0"/>
                <a:ea typeface="+mj-ea"/>
                <a:cs typeface="Arial" panose="020B0604020202020204" pitchFamily="34" charset="0"/>
              </a:rPr>
              <a:t>)</a:t>
            </a:r>
            <a:r>
              <a:rPr lang="ko-KR" altLang="en-US" sz="900" b="1" kern="0" dirty="0">
                <a:solidFill>
                  <a:srgbClr val="6D2077"/>
                </a:solidFill>
                <a:latin typeface="Arial" panose="020B0604020202020204" pitchFamily="34" charset="0"/>
                <a:ea typeface="+mj-ea"/>
                <a:cs typeface="Arial" panose="020B0604020202020204" pitchFamily="34" charset="0"/>
              </a:rPr>
              <a:t> </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356" name="직사각형 17">
            <a:extLst>
              <a:ext uri="{FF2B5EF4-FFF2-40B4-BE49-F238E27FC236}">
                <a16:creationId xmlns:a16="http://schemas.microsoft.com/office/drawing/2014/main" id="{50DC9EE5-625F-4329-9BD5-7790A52525ED}"/>
              </a:ext>
            </a:extLst>
          </p:cNvPr>
          <p:cNvSpPr>
            <a:spLocks noChangeArrowheads="1"/>
          </p:cNvSpPr>
          <p:nvPr/>
        </p:nvSpPr>
        <p:spPr bwMode="auto">
          <a:xfrm>
            <a:off x="4053229" y="1106198"/>
            <a:ext cx="2206595" cy="23338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59" name="오각형 226">
            <a:extLst>
              <a:ext uri="{FF2B5EF4-FFF2-40B4-BE49-F238E27FC236}">
                <a16:creationId xmlns:a16="http://schemas.microsoft.com/office/drawing/2014/main" id="{EED9095C-D966-40B9-8728-960437113C19}"/>
              </a:ext>
            </a:extLst>
          </p:cNvPr>
          <p:cNvSpPr/>
          <p:nvPr/>
        </p:nvSpPr>
        <p:spPr bwMode="auto">
          <a:xfrm>
            <a:off x="495299" y="1096889"/>
            <a:ext cx="3036317" cy="252000"/>
          </a:xfrm>
          <a:prstGeom prst="homePlate">
            <a:avLst/>
          </a:prstGeom>
          <a:solidFill>
            <a:srgbClr val="00A3A1"/>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Procurement</a:t>
            </a:r>
          </a:p>
        </p:txBody>
      </p:sp>
      <p:sp>
        <p:nvSpPr>
          <p:cNvPr id="363" name="갈매기형 수장 96">
            <a:extLst>
              <a:ext uri="{FF2B5EF4-FFF2-40B4-BE49-F238E27FC236}">
                <a16:creationId xmlns:a16="http://schemas.microsoft.com/office/drawing/2014/main" id="{2BBB5EDF-72B5-402C-A53F-C4D49A094FDD}"/>
              </a:ext>
            </a:extLst>
          </p:cNvPr>
          <p:cNvSpPr/>
          <p:nvPr/>
        </p:nvSpPr>
        <p:spPr bwMode="auto">
          <a:xfrm>
            <a:off x="3491845" y="1096889"/>
            <a:ext cx="2937003" cy="252000"/>
          </a:xfrm>
          <a:prstGeom prst="chevron">
            <a:avLst/>
          </a:prstGeom>
          <a:solidFill>
            <a:srgbClr val="005EB8"/>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en-US" altLang="ko-KR" sz="1050" b="1" dirty="0">
                <a:solidFill>
                  <a:srgbClr val="FFFFFF"/>
                </a:solidFill>
                <a:latin typeface="Arial" panose="020B0604020202020204" pitchFamily="34" charset="0"/>
                <a:ea typeface="+mj-ea"/>
                <a:cs typeface="Arial" panose="020B0604020202020204" pitchFamily="34" charset="0"/>
              </a:rPr>
              <a:t>Company</a:t>
            </a:r>
          </a:p>
        </p:txBody>
      </p:sp>
      <p:sp>
        <p:nvSpPr>
          <p:cNvPr id="365" name="직사각형 17">
            <a:extLst>
              <a:ext uri="{FF2B5EF4-FFF2-40B4-BE49-F238E27FC236}">
                <a16:creationId xmlns:a16="http://schemas.microsoft.com/office/drawing/2014/main" id="{26071D33-F309-4C39-A240-081FEC37EC4B}"/>
              </a:ext>
            </a:extLst>
          </p:cNvPr>
          <p:cNvSpPr>
            <a:spLocks noChangeArrowheads="1"/>
          </p:cNvSpPr>
          <p:nvPr/>
        </p:nvSpPr>
        <p:spPr bwMode="auto">
          <a:xfrm>
            <a:off x="3514738" y="1404245"/>
            <a:ext cx="2885937" cy="2762362"/>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368" name="직사각형 367">
            <a:extLst>
              <a:ext uri="{FF2B5EF4-FFF2-40B4-BE49-F238E27FC236}">
                <a16:creationId xmlns:a16="http://schemas.microsoft.com/office/drawing/2014/main" id="{7F5AA592-2AA3-48FE-B272-9F57DCA303C3}"/>
              </a:ext>
            </a:extLst>
          </p:cNvPr>
          <p:cNvSpPr/>
          <p:nvPr/>
        </p:nvSpPr>
        <p:spPr bwMode="auto">
          <a:xfrm>
            <a:off x="3674329" y="1380405"/>
            <a:ext cx="545230" cy="113026"/>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주문</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생산</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390" name="직사각형 389">
            <a:extLst>
              <a:ext uri="{FF2B5EF4-FFF2-40B4-BE49-F238E27FC236}">
                <a16:creationId xmlns:a16="http://schemas.microsoft.com/office/drawing/2014/main" id="{91A79579-DE18-4CA4-B86E-3FEC5CDAD6D6}"/>
              </a:ext>
            </a:extLst>
          </p:cNvPr>
          <p:cNvSpPr/>
          <p:nvPr/>
        </p:nvSpPr>
        <p:spPr>
          <a:xfrm>
            <a:off x="3572400" y="1534312"/>
            <a:ext cx="458615" cy="106809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수주</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391" name="직사각형 390">
            <a:extLst>
              <a:ext uri="{FF2B5EF4-FFF2-40B4-BE49-F238E27FC236}">
                <a16:creationId xmlns:a16="http://schemas.microsoft.com/office/drawing/2014/main" id="{F3C7F86A-5411-4CEE-B529-C81EA516C641}"/>
              </a:ext>
            </a:extLst>
          </p:cNvPr>
          <p:cNvSpPr/>
          <p:nvPr/>
        </p:nvSpPr>
        <p:spPr>
          <a:xfrm>
            <a:off x="4086627" y="1534312"/>
            <a:ext cx="2282792" cy="10680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en-US" altLang="ko-KR" sz="800" dirty="0">
                <a:solidFill>
                  <a:srgbClr val="000000"/>
                </a:solidFill>
                <a:latin typeface="Arial" panose="020B0604020202020204" pitchFamily="34" charset="0"/>
                <a:ea typeface="+mj-ea"/>
                <a:cs typeface="Arial" panose="020B0604020202020204" pitchFamily="34" charset="0"/>
              </a:rPr>
              <a:t>Apple</a:t>
            </a:r>
            <a:r>
              <a:rPr lang="ko-KR" altLang="en-US" sz="800" dirty="0">
                <a:solidFill>
                  <a:srgbClr val="000000"/>
                </a:solidFill>
                <a:latin typeface="Arial" panose="020B0604020202020204" pitchFamily="34" charset="0"/>
                <a:ea typeface="+mj-ea"/>
                <a:cs typeface="Arial" panose="020B0604020202020204" pitchFamily="34" charset="0"/>
              </a:rPr>
              <a:t>은 향후 예상되는 주문량에 대하여 세부적인 예측치</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생산계획을 </a:t>
            </a:r>
            <a:r>
              <a:rPr lang="en-US" altLang="ko-KR" sz="800" dirty="0">
                <a:solidFill>
                  <a:srgbClr val="000000"/>
                </a:solidFill>
                <a:latin typeface="Arial" panose="020B0604020202020204" pitchFamily="34" charset="0"/>
                <a:ea typeface="+mj-ea"/>
                <a:cs typeface="Arial" panose="020B0604020202020204" pitchFamily="34" charset="0"/>
              </a:rPr>
              <a:t>FPCB </a:t>
            </a:r>
            <a:r>
              <a:rPr lang="ko-KR" altLang="en-US" sz="800" dirty="0">
                <a:solidFill>
                  <a:srgbClr val="000000"/>
                </a:solidFill>
                <a:latin typeface="Arial" panose="020B0604020202020204" pitchFamily="34" charset="0"/>
                <a:ea typeface="+mj-ea"/>
                <a:cs typeface="Arial" panose="020B0604020202020204" pitchFamily="34" charset="0"/>
              </a:rPr>
              <a:t>제조업체와 공유하고 있으므로</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매월 해당 예측치를 확인하여 수주</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및 생산에 반영하고 있음</a:t>
            </a:r>
            <a:endParaRPr lang="en-US" altLang="ko-KR" sz="8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800" dirty="0">
                <a:solidFill>
                  <a:srgbClr val="000000"/>
                </a:solidFill>
                <a:latin typeface="Arial" panose="020B0604020202020204" pitchFamily="34" charset="0"/>
                <a:ea typeface="+mj-ea"/>
                <a:cs typeface="Arial" panose="020B0604020202020204" pitchFamily="34" charset="0"/>
              </a:rPr>
              <a:t>삼성도 향후 생산량 계획을 공유하고 있으나</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상대적으로 변동성이 높아 불확실성이 존재함</a:t>
            </a:r>
            <a:endParaRPr lang="en-US" altLang="ko-KR" sz="8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800" dirty="0">
                <a:solidFill>
                  <a:srgbClr val="000000"/>
                </a:solidFill>
                <a:latin typeface="Arial" panose="020B0604020202020204" pitchFamily="34" charset="0"/>
                <a:ea typeface="+mj-ea"/>
                <a:cs typeface="Arial" panose="020B0604020202020204" pitchFamily="34" charset="0"/>
              </a:rPr>
              <a:t>중화권의 경우 </a:t>
            </a:r>
            <a:r>
              <a:rPr lang="en-US" altLang="ko-KR" sz="800" dirty="0">
                <a:solidFill>
                  <a:srgbClr val="000000"/>
                </a:solidFill>
                <a:latin typeface="Arial" panose="020B0604020202020204" pitchFamily="34" charset="0"/>
                <a:ea typeface="+mj-ea"/>
                <a:cs typeface="Arial" panose="020B0604020202020204" pitchFamily="34" charset="0"/>
              </a:rPr>
              <a:t>FPCB</a:t>
            </a:r>
            <a:r>
              <a:rPr lang="ko-KR" altLang="en-US" sz="800" dirty="0">
                <a:solidFill>
                  <a:srgbClr val="000000"/>
                </a:solidFill>
                <a:latin typeface="Arial" panose="020B0604020202020204" pitchFamily="34" charset="0"/>
                <a:ea typeface="+mj-ea"/>
                <a:cs typeface="Arial" panose="020B0604020202020204" pitchFamily="34" charset="0"/>
              </a:rPr>
              <a:t>업체와 직접 또는</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대리점</a:t>
            </a:r>
            <a:r>
              <a:rPr lang="en-US" altLang="ko-KR" sz="800" dirty="0">
                <a:solidFill>
                  <a:srgbClr val="000000"/>
                </a:solidFill>
                <a:latin typeface="Arial" panose="020B0604020202020204" pitchFamily="34" charset="0"/>
                <a:ea typeface="+mj-ea"/>
                <a:cs typeface="Arial" panose="020B0604020202020204" pitchFamily="34" charset="0"/>
              </a:rPr>
              <a:t>/Agent</a:t>
            </a:r>
            <a:r>
              <a:rPr lang="ko-KR" altLang="en-US" sz="800" dirty="0">
                <a:solidFill>
                  <a:srgbClr val="000000"/>
                </a:solidFill>
                <a:latin typeface="Arial" panose="020B0604020202020204" pitchFamily="34" charset="0"/>
                <a:ea typeface="+mj-ea"/>
                <a:cs typeface="Arial" panose="020B0604020202020204" pitchFamily="34" charset="0"/>
              </a:rPr>
              <a:t>를 통하여 수주가 이루어짐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440" name="직사각형 227">
            <a:extLst>
              <a:ext uri="{FF2B5EF4-FFF2-40B4-BE49-F238E27FC236}">
                <a16:creationId xmlns:a16="http://schemas.microsoft.com/office/drawing/2014/main" id="{C112DAAB-328A-4C78-85D6-AE5272C596BB}"/>
              </a:ext>
            </a:extLst>
          </p:cNvPr>
          <p:cNvSpPr/>
          <p:nvPr/>
        </p:nvSpPr>
        <p:spPr bwMode="auto">
          <a:xfrm>
            <a:off x="550727" y="1764822"/>
            <a:ext cx="731149" cy="710840"/>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err="1">
                <a:solidFill>
                  <a:prstClr val="white"/>
                </a:solidFill>
                <a:latin typeface="Arial" panose="020B0604020202020204" pitchFamily="34" charset="0"/>
                <a:ea typeface="+mj-ea"/>
                <a:cs typeface="Arial" panose="020B0604020202020204" pitchFamily="34" charset="0"/>
              </a:rPr>
              <a:t>동박</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444" name="직사각형 227">
            <a:extLst>
              <a:ext uri="{FF2B5EF4-FFF2-40B4-BE49-F238E27FC236}">
                <a16:creationId xmlns:a16="http://schemas.microsoft.com/office/drawing/2014/main" id="{399AEE0C-59D9-4662-AEA1-EF67BE2455B4}"/>
              </a:ext>
            </a:extLst>
          </p:cNvPr>
          <p:cNvSpPr/>
          <p:nvPr/>
        </p:nvSpPr>
        <p:spPr bwMode="auto">
          <a:xfrm>
            <a:off x="1345156" y="1764822"/>
            <a:ext cx="1596479" cy="71084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en-US" altLang="ko-KR" sz="700" dirty="0">
                <a:solidFill>
                  <a:srgbClr val="000000"/>
                </a:solidFill>
                <a:latin typeface="Arial" panose="020B0604020202020204" pitchFamily="34" charset="0"/>
                <a:cs typeface="Arial" panose="020B0604020202020204" pitchFamily="34" charset="0"/>
              </a:rPr>
              <a:t>LME </a:t>
            </a:r>
            <a:r>
              <a:rPr lang="ko-KR" altLang="en-US" sz="700" dirty="0">
                <a:solidFill>
                  <a:srgbClr val="000000"/>
                </a:solidFill>
                <a:latin typeface="Arial" panose="020B0604020202020204" pitchFamily="34" charset="0"/>
                <a:cs typeface="Arial" panose="020B0604020202020204" pitchFamily="34" charset="0"/>
              </a:rPr>
              <a:t>구리단가에 연동되어 있으며</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향후 단가는 현행과 유사한 수준으로 예측하고 있음</a:t>
            </a:r>
            <a:endParaRPr lang="en-US" altLang="ko-KR" sz="700" dirty="0">
              <a:solidFill>
                <a:srgbClr val="000000"/>
              </a:solidFill>
              <a:latin typeface="Arial" panose="020B0604020202020204" pitchFamily="34" charset="0"/>
              <a:cs typeface="Arial" panose="020B0604020202020204" pitchFamily="34" charset="0"/>
            </a:endParaRPr>
          </a:p>
          <a:p>
            <a:pPr marL="90488" indent="-90488" defTabSz="781990">
              <a:buFont typeface="Arial" panose="020B0604020202020204" pitchFamily="34" charset="0"/>
              <a:buChar char="•"/>
            </a:pPr>
            <a:r>
              <a:rPr lang="en-US" altLang="ko-KR" sz="700" dirty="0">
                <a:solidFill>
                  <a:srgbClr val="000000"/>
                </a:solidFill>
                <a:latin typeface="Arial" panose="020B0604020202020204" pitchFamily="34" charset="0"/>
                <a:cs typeface="Arial" panose="020B0604020202020204" pitchFamily="34" charset="0"/>
              </a:rPr>
              <a:t>Low-Loss </a:t>
            </a:r>
            <a:r>
              <a:rPr lang="ko-KR" altLang="en-US" sz="700" dirty="0">
                <a:solidFill>
                  <a:srgbClr val="000000"/>
                </a:solidFill>
                <a:latin typeface="Arial" panose="020B0604020202020204" pitchFamily="34" charset="0"/>
                <a:cs typeface="Arial" panose="020B0604020202020204" pitchFamily="34" charset="0"/>
              </a:rPr>
              <a:t>제품의 </a:t>
            </a:r>
            <a:r>
              <a:rPr lang="en-US" altLang="ko-KR" sz="700" dirty="0">
                <a:solidFill>
                  <a:srgbClr val="000000"/>
                </a:solidFill>
                <a:latin typeface="Arial" panose="020B0604020202020204" pitchFamily="34" charset="0"/>
                <a:cs typeface="Arial" panose="020B0604020202020204" pitchFamily="34" charset="0"/>
              </a:rPr>
              <a:t>USB Dock, 5G</a:t>
            </a:r>
            <a:r>
              <a:rPr lang="ko-KR" altLang="en-US" sz="700" dirty="0">
                <a:solidFill>
                  <a:srgbClr val="000000"/>
                </a:solidFill>
                <a:latin typeface="Arial" panose="020B0604020202020204" pitchFamily="34" charset="0"/>
                <a:cs typeface="Arial" panose="020B0604020202020204" pitchFamily="34" charset="0"/>
              </a:rPr>
              <a:t>케이블 </a:t>
            </a:r>
            <a:r>
              <a:rPr lang="en-US" altLang="ko-KR" sz="700" dirty="0">
                <a:solidFill>
                  <a:srgbClr val="000000"/>
                </a:solidFill>
                <a:latin typeface="Arial" panose="020B0604020202020204" pitchFamily="34" charset="0"/>
                <a:cs typeface="Arial" panose="020B0604020202020204" pitchFamily="34" charset="0"/>
              </a:rPr>
              <a:t>Module</a:t>
            </a:r>
            <a:r>
              <a:rPr lang="ko-KR" altLang="en-US" sz="700" dirty="0">
                <a:solidFill>
                  <a:srgbClr val="000000"/>
                </a:solidFill>
                <a:latin typeface="Arial" panose="020B0604020202020204" pitchFamily="34" charset="0"/>
                <a:cs typeface="Arial" panose="020B0604020202020204" pitchFamily="34" charset="0"/>
              </a:rPr>
              <a:t>은 대부분 원재료 매입처를 지정하고 있음</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445" name="직사각형 17">
            <a:extLst>
              <a:ext uri="{FF2B5EF4-FFF2-40B4-BE49-F238E27FC236}">
                <a16:creationId xmlns:a16="http://schemas.microsoft.com/office/drawing/2014/main" id="{EADB1D4F-CBE2-4E2A-9DB7-23B3447D726B}"/>
              </a:ext>
            </a:extLst>
          </p:cNvPr>
          <p:cNvSpPr>
            <a:spLocks noChangeArrowheads="1"/>
          </p:cNvSpPr>
          <p:nvPr/>
        </p:nvSpPr>
        <p:spPr bwMode="auto">
          <a:xfrm>
            <a:off x="492077" y="1404245"/>
            <a:ext cx="2971750" cy="3586570"/>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446" name="직사각형 445">
            <a:extLst>
              <a:ext uri="{FF2B5EF4-FFF2-40B4-BE49-F238E27FC236}">
                <a16:creationId xmlns:a16="http://schemas.microsoft.com/office/drawing/2014/main" id="{EE6E43AB-CD3A-45A1-8A7E-C0038F2FBC27}"/>
              </a:ext>
            </a:extLst>
          </p:cNvPr>
          <p:cNvSpPr/>
          <p:nvPr/>
        </p:nvSpPr>
        <p:spPr bwMode="auto">
          <a:xfrm>
            <a:off x="571834" y="1356417"/>
            <a:ext cx="684000" cy="161002"/>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pPr>
            <a:r>
              <a:rPr lang="ko-KR" altLang="en-US" sz="900" b="1" kern="0" dirty="0">
                <a:solidFill>
                  <a:srgbClr val="00A3A1"/>
                </a:solidFill>
                <a:latin typeface="Arial" panose="020B0604020202020204" pitchFamily="34" charset="0"/>
                <a:ea typeface="+mj-ea"/>
                <a:cs typeface="Arial" panose="020B0604020202020204" pitchFamily="34" charset="0"/>
              </a:rPr>
              <a:t> 원재료 매입</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480" name="직사각형 17">
            <a:extLst>
              <a:ext uri="{FF2B5EF4-FFF2-40B4-BE49-F238E27FC236}">
                <a16:creationId xmlns:a16="http://schemas.microsoft.com/office/drawing/2014/main" id="{AD83BE64-3DDB-42AC-8BAB-435AE2F0B3B0}"/>
              </a:ext>
            </a:extLst>
          </p:cNvPr>
          <p:cNvSpPr>
            <a:spLocks noChangeArrowheads="1"/>
          </p:cNvSpPr>
          <p:nvPr/>
        </p:nvSpPr>
        <p:spPr bwMode="auto">
          <a:xfrm>
            <a:off x="667523" y="1533556"/>
            <a:ext cx="49169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주 원재료</a:t>
            </a:r>
            <a:endParaRPr lang="en-US" altLang="ko-KR" sz="800" dirty="0">
              <a:solidFill>
                <a:srgbClr val="00A3A1"/>
              </a:solidFill>
              <a:latin typeface="Arial" panose="020B0604020202020204" pitchFamily="34" charset="0"/>
              <a:ea typeface="+mj-ea"/>
              <a:cs typeface="Arial" panose="020B0604020202020204" pitchFamily="34" charset="0"/>
            </a:endParaRPr>
          </a:p>
        </p:txBody>
      </p:sp>
      <p:cxnSp>
        <p:nvCxnSpPr>
          <p:cNvPr id="485" name="직선 연결선 484">
            <a:extLst>
              <a:ext uri="{FF2B5EF4-FFF2-40B4-BE49-F238E27FC236}">
                <a16:creationId xmlns:a16="http://schemas.microsoft.com/office/drawing/2014/main" id="{0AADB221-2558-4849-8D8E-3098C07F5138}"/>
              </a:ext>
            </a:extLst>
          </p:cNvPr>
          <p:cNvCxnSpPr>
            <a:cxnSpLocks/>
          </p:cNvCxnSpPr>
          <p:nvPr/>
        </p:nvCxnSpPr>
        <p:spPr bwMode="auto">
          <a:xfrm>
            <a:off x="554912" y="1721290"/>
            <a:ext cx="730800"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490" name="직사각형 17">
            <a:extLst>
              <a:ext uri="{FF2B5EF4-FFF2-40B4-BE49-F238E27FC236}">
                <a16:creationId xmlns:a16="http://schemas.microsoft.com/office/drawing/2014/main" id="{A23C65E4-FB04-412D-96CF-C187049138BE}"/>
              </a:ext>
            </a:extLst>
          </p:cNvPr>
          <p:cNvSpPr>
            <a:spLocks noChangeArrowheads="1"/>
          </p:cNvSpPr>
          <p:nvPr/>
        </p:nvSpPr>
        <p:spPr bwMode="auto">
          <a:xfrm>
            <a:off x="1346153" y="1538938"/>
            <a:ext cx="1590754"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구매단가 결정요인</a:t>
            </a:r>
            <a:r>
              <a:rPr lang="en-US" altLang="ko-KR" sz="800" dirty="0">
                <a:solidFill>
                  <a:srgbClr val="00A3A1"/>
                </a:solidFill>
                <a:latin typeface="Arial" panose="020B0604020202020204" pitchFamily="34" charset="0"/>
                <a:ea typeface="+mj-ea"/>
                <a:cs typeface="Arial" panose="020B0604020202020204" pitchFamily="34" charset="0"/>
              </a:rPr>
              <a:t>/</a:t>
            </a:r>
            <a:r>
              <a:rPr lang="ko-KR" altLang="en-US" sz="800" dirty="0">
                <a:solidFill>
                  <a:srgbClr val="00A3A1"/>
                </a:solidFill>
                <a:latin typeface="Arial" panose="020B0604020202020204" pitchFamily="34" charset="0"/>
                <a:ea typeface="+mj-ea"/>
                <a:cs typeface="Arial" panose="020B0604020202020204" pitchFamily="34" charset="0"/>
              </a:rPr>
              <a:t>수급</a:t>
            </a:r>
            <a:endParaRPr lang="en-US" altLang="ko-KR" sz="800" dirty="0">
              <a:solidFill>
                <a:srgbClr val="00A3A1"/>
              </a:solidFill>
              <a:latin typeface="Arial" panose="020B0604020202020204" pitchFamily="34" charset="0"/>
              <a:ea typeface="+mj-ea"/>
              <a:cs typeface="Arial" panose="020B0604020202020204" pitchFamily="34" charset="0"/>
            </a:endParaRPr>
          </a:p>
        </p:txBody>
      </p:sp>
      <p:sp>
        <p:nvSpPr>
          <p:cNvPr id="551" name="직사각형 17">
            <a:extLst>
              <a:ext uri="{FF2B5EF4-FFF2-40B4-BE49-F238E27FC236}">
                <a16:creationId xmlns:a16="http://schemas.microsoft.com/office/drawing/2014/main" id="{7BF021C3-A596-46CA-9ABA-0042966FCFCC}"/>
              </a:ext>
            </a:extLst>
          </p:cNvPr>
          <p:cNvSpPr>
            <a:spLocks noChangeArrowheads="1"/>
          </p:cNvSpPr>
          <p:nvPr/>
        </p:nvSpPr>
        <p:spPr bwMode="auto">
          <a:xfrm>
            <a:off x="3517709" y="4247633"/>
            <a:ext cx="2881860" cy="1073632"/>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554" name="직사각형 553">
            <a:extLst>
              <a:ext uri="{FF2B5EF4-FFF2-40B4-BE49-F238E27FC236}">
                <a16:creationId xmlns:a16="http://schemas.microsoft.com/office/drawing/2014/main" id="{EBEE2834-C947-46D3-A3DD-1138DDDC3A8D}"/>
              </a:ext>
            </a:extLst>
          </p:cNvPr>
          <p:cNvSpPr/>
          <p:nvPr/>
        </p:nvSpPr>
        <p:spPr bwMode="auto">
          <a:xfrm>
            <a:off x="3674329" y="4153800"/>
            <a:ext cx="71851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en-US" altLang="ko-KR" sz="900" b="1" kern="0" dirty="0" err="1">
                <a:solidFill>
                  <a:srgbClr val="005EB8"/>
                </a:solidFill>
                <a:latin typeface="Arial" panose="020B0604020202020204" pitchFamily="34" charset="0"/>
                <a:ea typeface="+mj-ea"/>
                <a:cs typeface="Arial" panose="020B0604020202020204" pitchFamily="34" charset="0"/>
              </a:rPr>
              <a:t>Capa</a:t>
            </a:r>
            <a:r>
              <a:rPr lang="en-US" altLang="ko-KR" sz="900" b="1" kern="0" dirty="0">
                <a:solidFill>
                  <a:srgbClr val="005EB8"/>
                </a:solidFill>
                <a:latin typeface="Arial" panose="020B0604020202020204" pitchFamily="34" charset="0"/>
                <a:ea typeface="+mj-ea"/>
                <a:cs typeface="Arial" panose="020B0604020202020204" pitchFamily="34" charset="0"/>
              </a:rPr>
              <a:t> &amp; Util</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556" name="직사각형 555">
            <a:extLst>
              <a:ext uri="{FF2B5EF4-FFF2-40B4-BE49-F238E27FC236}">
                <a16:creationId xmlns:a16="http://schemas.microsoft.com/office/drawing/2014/main" id="{4AC19CCF-49A5-4734-AE4B-5CB1E9336607}"/>
              </a:ext>
            </a:extLst>
          </p:cNvPr>
          <p:cNvSpPr/>
          <p:nvPr/>
        </p:nvSpPr>
        <p:spPr>
          <a:xfrm>
            <a:off x="3571185" y="4423791"/>
            <a:ext cx="543600" cy="210072"/>
          </a:xfrm>
          <a:prstGeom prst="rect">
            <a:avLst/>
          </a:prstGeom>
          <a:solidFill>
            <a:srgbClr val="005EB8"/>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en-US" altLang="ko-KR" sz="800" b="1" dirty="0">
                <a:solidFill>
                  <a:prstClr val="white"/>
                </a:solidFill>
                <a:latin typeface="Arial" panose="020B0604020202020204" pitchFamily="34" charset="0"/>
                <a:ea typeface="+mj-ea"/>
                <a:cs typeface="Arial" panose="020B0604020202020204" pitchFamily="34" charset="0"/>
              </a:rPr>
              <a:t>Coater</a:t>
            </a:r>
          </a:p>
        </p:txBody>
      </p:sp>
      <p:sp>
        <p:nvSpPr>
          <p:cNvPr id="557" name="직사각형 227">
            <a:extLst>
              <a:ext uri="{FF2B5EF4-FFF2-40B4-BE49-F238E27FC236}">
                <a16:creationId xmlns:a16="http://schemas.microsoft.com/office/drawing/2014/main" id="{0BB38F28-41DE-41A2-BD8C-B92E6018E227}"/>
              </a:ext>
            </a:extLst>
          </p:cNvPr>
          <p:cNvSpPr/>
          <p:nvPr/>
        </p:nvSpPr>
        <p:spPr bwMode="auto">
          <a:xfrm>
            <a:off x="6561036" y="3952792"/>
            <a:ext cx="867600"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Apple</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558" name="직사각형 227">
            <a:extLst>
              <a:ext uri="{FF2B5EF4-FFF2-40B4-BE49-F238E27FC236}">
                <a16:creationId xmlns:a16="http://schemas.microsoft.com/office/drawing/2014/main" id="{923495F0-DEED-4FEB-AB41-4D9C5158A3E1}"/>
              </a:ext>
            </a:extLst>
          </p:cNvPr>
          <p:cNvSpPr/>
          <p:nvPr/>
        </p:nvSpPr>
        <p:spPr bwMode="auto">
          <a:xfrm>
            <a:off x="7484049" y="395279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104,918</a:t>
            </a:r>
          </a:p>
        </p:txBody>
      </p:sp>
      <p:sp>
        <p:nvSpPr>
          <p:cNvPr id="559" name="직사각형 17">
            <a:extLst>
              <a:ext uri="{FF2B5EF4-FFF2-40B4-BE49-F238E27FC236}">
                <a16:creationId xmlns:a16="http://schemas.microsoft.com/office/drawing/2014/main" id="{87A711C6-5DC7-463C-A3D7-419D06AA31D8}"/>
              </a:ext>
            </a:extLst>
          </p:cNvPr>
          <p:cNvSpPr>
            <a:spLocks noChangeArrowheads="1"/>
          </p:cNvSpPr>
          <p:nvPr/>
        </p:nvSpPr>
        <p:spPr bwMode="auto">
          <a:xfrm>
            <a:off x="6708094" y="3751043"/>
            <a:ext cx="612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470A68"/>
                </a:solidFill>
                <a:latin typeface="Arial" panose="020B0604020202020204" pitchFamily="34" charset="0"/>
                <a:ea typeface="+mj-ea"/>
                <a:cs typeface="Arial" panose="020B0604020202020204" pitchFamily="34" charset="0"/>
              </a:rPr>
              <a:t>Set</a:t>
            </a:r>
            <a:r>
              <a:rPr lang="ko-KR" altLang="en-US" sz="800" dirty="0">
                <a:solidFill>
                  <a:srgbClr val="470A68"/>
                </a:solidFill>
                <a:latin typeface="Arial" panose="020B0604020202020204" pitchFamily="34" charset="0"/>
                <a:ea typeface="+mj-ea"/>
                <a:cs typeface="Arial" panose="020B0604020202020204" pitchFamily="34" charset="0"/>
              </a:rPr>
              <a:t>社</a:t>
            </a:r>
            <a:endParaRPr lang="en-US" altLang="ko-KR" sz="800" dirty="0">
              <a:solidFill>
                <a:srgbClr val="470A68"/>
              </a:solidFill>
              <a:latin typeface="Arial" panose="020B0604020202020204" pitchFamily="34" charset="0"/>
              <a:ea typeface="+mj-ea"/>
              <a:cs typeface="Arial" panose="020B0604020202020204" pitchFamily="34" charset="0"/>
            </a:endParaRPr>
          </a:p>
        </p:txBody>
      </p:sp>
      <p:cxnSp>
        <p:nvCxnSpPr>
          <p:cNvPr id="560" name="직선 연결선 559">
            <a:extLst>
              <a:ext uri="{FF2B5EF4-FFF2-40B4-BE49-F238E27FC236}">
                <a16:creationId xmlns:a16="http://schemas.microsoft.com/office/drawing/2014/main" id="{AAAD4058-CC7B-41C3-A660-4E24A6EF2FFB}"/>
              </a:ext>
            </a:extLst>
          </p:cNvPr>
          <p:cNvCxnSpPr>
            <a:cxnSpLocks/>
          </p:cNvCxnSpPr>
          <p:nvPr/>
        </p:nvCxnSpPr>
        <p:spPr bwMode="auto">
          <a:xfrm>
            <a:off x="6555239" y="3920489"/>
            <a:ext cx="872324"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1" name="직사각형 17">
            <a:extLst>
              <a:ext uri="{FF2B5EF4-FFF2-40B4-BE49-F238E27FC236}">
                <a16:creationId xmlns:a16="http://schemas.microsoft.com/office/drawing/2014/main" id="{C4DB236B-0AB9-4C22-8AFF-EE52B0BECB99}"/>
              </a:ext>
            </a:extLst>
          </p:cNvPr>
          <p:cNvSpPr>
            <a:spLocks noChangeArrowheads="1"/>
          </p:cNvSpPr>
          <p:nvPr/>
        </p:nvSpPr>
        <p:spPr bwMode="auto">
          <a:xfrm>
            <a:off x="7602456" y="3761805"/>
            <a:ext cx="396000"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470A68"/>
                </a:solidFill>
                <a:latin typeface="Arial" panose="020B0604020202020204" pitchFamily="34" charset="0"/>
                <a:ea typeface="+mj-ea"/>
                <a:cs typeface="Arial" panose="020B0604020202020204" pitchFamily="34" charset="0"/>
              </a:rPr>
              <a:t>매출액</a:t>
            </a:r>
            <a:endParaRPr lang="en-US" altLang="ko-KR" sz="800" baseline="30000" dirty="0">
              <a:solidFill>
                <a:srgbClr val="470A68"/>
              </a:solidFill>
              <a:latin typeface="Arial" panose="020B0604020202020204" pitchFamily="34" charset="0"/>
              <a:ea typeface="+mj-ea"/>
              <a:cs typeface="Arial" panose="020B0604020202020204" pitchFamily="34" charset="0"/>
            </a:endParaRPr>
          </a:p>
        </p:txBody>
      </p:sp>
      <p:cxnSp>
        <p:nvCxnSpPr>
          <p:cNvPr id="562" name="직선 연결선 561">
            <a:extLst>
              <a:ext uri="{FF2B5EF4-FFF2-40B4-BE49-F238E27FC236}">
                <a16:creationId xmlns:a16="http://schemas.microsoft.com/office/drawing/2014/main" id="{E9D0A4FE-FB4E-4B9E-A39D-A2A017015B7D}"/>
              </a:ext>
            </a:extLst>
          </p:cNvPr>
          <p:cNvCxnSpPr>
            <a:cxnSpLocks/>
          </p:cNvCxnSpPr>
          <p:nvPr/>
        </p:nvCxnSpPr>
        <p:spPr bwMode="auto">
          <a:xfrm>
            <a:off x="7479988" y="3920489"/>
            <a:ext cx="583201"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3" name="직사각형 17">
            <a:extLst>
              <a:ext uri="{FF2B5EF4-FFF2-40B4-BE49-F238E27FC236}">
                <a16:creationId xmlns:a16="http://schemas.microsoft.com/office/drawing/2014/main" id="{19606EF5-6DB2-467F-8213-093FFE2A469E}"/>
              </a:ext>
            </a:extLst>
          </p:cNvPr>
          <p:cNvSpPr>
            <a:spLocks noChangeArrowheads="1"/>
          </p:cNvSpPr>
          <p:nvPr/>
        </p:nvSpPr>
        <p:spPr bwMode="auto">
          <a:xfrm>
            <a:off x="8845432" y="3751043"/>
            <a:ext cx="45365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470A68"/>
                </a:solidFill>
                <a:latin typeface="Arial" panose="020B0604020202020204" pitchFamily="34" charset="0"/>
                <a:ea typeface="+mj-ea"/>
                <a:cs typeface="Arial" panose="020B0604020202020204" pitchFamily="34" charset="0"/>
              </a:rPr>
              <a:t>EBIT%</a:t>
            </a:r>
            <a:r>
              <a:rPr lang="en-US" altLang="ko-KR" sz="800" baseline="30000" dirty="0">
                <a:solidFill>
                  <a:srgbClr val="470A68"/>
                </a:solidFill>
                <a:latin typeface="Arial" panose="020B0604020202020204" pitchFamily="34" charset="0"/>
                <a:ea typeface="+mj-ea"/>
                <a:cs typeface="Arial" panose="020B0604020202020204" pitchFamily="34" charset="0"/>
              </a:rPr>
              <a:t>4</a:t>
            </a:r>
          </a:p>
        </p:txBody>
      </p:sp>
      <p:cxnSp>
        <p:nvCxnSpPr>
          <p:cNvPr id="564" name="직선 연결선 563">
            <a:extLst>
              <a:ext uri="{FF2B5EF4-FFF2-40B4-BE49-F238E27FC236}">
                <a16:creationId xmlns:a16="http://schemas.microsoft.com/office/drawing/2014/main" id="{2829EEC1-BCA8-4F8B-8B75-E3AB8765BCF5}"/>
              </a:ext>
            </a:extLst>
          </p:cNvPr>
          <p:cNvCxnSpPr>
            <a:cxnSpLocks/>
          </p:cNvCxnSpPr>
          <p:nvPr/>
        </p:nvCxnSpPr>
        <p:spPr bwMode="auto">
          <a:xfrm>
            <a:off x="8764830" y="3920489"/>
            <a:ext cx="587691"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5" name="직사각형 227">
            <a:extLst>
              <a:ext uri="{FF2B5EF4-FFF2-40B4-BE49-F238E27FC236}">
                <a16:creationId xmlns:a16="http://schemas.microsoft.com/office/drawing/2014/main" id="{5CE32BBA-0606-43D9-9E4B-3D1B68ACA2AE}"/>
              </a:ext>
            </a:extLst>
          </p:cNvPr>
          <p:cNvSpPr/>
          <p:nvPr/>
        </p:nvSpPr>
        <p:spPr bwMode="auto">
          <a:xfrm>
            <a:off x="8764830" y="395279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i="1" dirty="0">
                <a:solidFill>
                  <a:srgbClr val="000000"/>
                </a:solidFill>
                <a:latin typeface="Arial" panose="020B0604020202020204" pitchFamily="34" charset="0"/>
                <a:ea typeface="+mj-ea"/>
                <a:cs typeface="Arial" panose="020B0604020202020204" pitchFamily="34" charset="0"/>
              </a:rPr>
              <a:t>34.9%</a:t>
            </a:r>
          </a:p>
        </p:txBody>
      </p:sp>
      <p:sp>
        <p:nvSpPr>
          <p:cNvPr id="566" name="직사각형 227">
            <a:extLst>
              <a:ext uri="{FF2B5EF4-FFF2-40B4-BE49-F238E27FC236}">
                <a16:creationId xmlns:a16="http://schemas.microsoft.com/office/drawing/2014/main" id="{32EEB112-3A3E-4409-AC58-B230FC384238}"/>
              </a:ext>
            </a:extLst>
          </p:cNvPr>
          <p:cNvSpPr/>
          <p:nvPr/>
        </p:nvSpPr>
        <p:spPr bwMode="auto">
          <a:xfrm>
            <a:off x="8124440" y="395279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2,888,647</a:t>
            </a:r>
          </a:p>
        </p:txBody>
      </p:sp>
      <p:sp>
        <p:nvSpPr>
          <p:cNvPr id="567" name="직사각형 17">
            <a:extLst>
              <a:ext uri="{FF2B5EF4-FFF2-40B4-BE49-F238E27FC236}">
                <a16:creationId xmlns:a16="http://schemas.microsoft.com/office/drawing/2014/main" id="{8AB81C18-5D86-412A-944A-5CF24D1040B2}"/>
              </a:ext>
            </a:extLst>
          </p:cNvPr>
          <p:cNvSpPr>
            <a:spLocks noChangeArrowheads="1"/>
          </p:cNvSpPr>
          <p:nvPr/>
        </p:nvSpPr>
        <p:spPr bwMode="auto">
          <a:xfrm>
            <a:off x="8196797" y="3761805"/>
            <a:ext cx="426812"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470A68"/>
                </a:solidFill>
                <a:latin typeface="Arial" panose="020B0604020202020204" pitchFamily="34" charset="0"/>
                <a:ea typeface="+mj-ea"/>
                <a:cs typeface="Arial" panose="020B0604020202020204" pitchFamily="34" charset="0"/>
              </a:rPr>
              <a:t>수량</a:t>
            </a:r>
            <a:r>
              <a:rPr lang="en-US" altLang="ko-KR" sz="800" dirty="0">
                <a:solidFill>
                  <a:srgbClr val="470A68"/>
                </a:solidFill>
                <a:latin typeface="Arial" panose="020B0604020202020204" pitchFamily="34" charset="0"/>
                <a:ea typeface="+mj-ea"/>
                <a:cs typeface="Arial" panose="020B0604020202020204" pitchFamily="34" charset="0"/>
              </a:rPr>
              <a:t>(m</a:t>
            </a:r>
            <a:r>
              <a:rPr lang="en-US" altLang="ko-KR" sz="800" baseline="30000" dirty="0">
                <a:solidFill>
                  <a:srgbClr val="470A68"/>
                </a:solidFill>
                <a:latin typeface="Arial" panose="020B0604020202020204" pitchFamily="34" charset="0"/>
                <a:ea typeface="+mj-ea"/>
                <a:cs typeface="Arial" panose="020B0604020202020204" pitchFamily="34" charset="0"/>
              </a:rPr>
              <a:t>2</a:t>
            </a:r>
            <a:r>
              <a:rPr lang="en-US" altLang="ko-KR" sz="800" dirty="0">
                <a:solidFill>
                  <a:srgbClr val="470A68"/>
                </a:solidFill>
                <a:latin typeface="Arial" panose="020B0604020202020204" pitchFamily="34" charset="0"/>
                <a:ea typeface="+mj-ea"/>
                <a:cs typeface="Arial" panose="020B0604020202020204" pitchFamily="34" charset="0"/>
              </a:rPr>
              <a:t> )</a:t>
            </a:r>
          </a:p>
        </p:txBody>
      </p:sp>
      <p:cxnSp>
        <p:nvCxnSpPr>
          <p:cNvPr id="568" name="직선 연결선 567">
            <a:extLst>
              <a:ext uri="{FF2B5EF4-FFF2-40B4-BE49-F238E27FC236}">
                <a16:creationId xmlns:a16="http://schemas.microsoft.com/office/drawing/2014/main" id="{9ECC4D1A-A32B-46E9-96AA-E37313C084F6}"/>
              </a:ext>
            </a:extLst>
          </p:cNvPr>
          <p:cNvCxnSpPr>
            <a:cxnSpLocks/>
          </p:cNvCxnSpPr>
          <p:nvPr/>
        </p:nvCxnSpPr>
        <p:spPr bwMode="auto">
          <a:xfrm>
            <a:off x="8124440" y="3920489"/>
            <a:ext cx="58320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73" name="직사각형 227">
            <a:extLst>
              <a:ext uri="{FF2B5EF4-FFF2-40B4-BE49-F238E27FC236}">
                <a16:creationId xmlns:a16="http://schemas.microsoft.com/office/drawing/2014/main" id="{AF13DF93-9C00-4EA2-9431-88BDD861F14C}"/>
              </a:ext>
            </a:extLst>
          </p:cNvPr>
          <p:cNvSpPr/>
          <p:nvPr/>
        </p:nvSpPr>
        <p:spPr bwMode="auto">
          <a:xfrm>
            <a:off x="6537458" y="5361311"/>
            <a:ext cx="647999" cy="398144"/>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정책</a:t>
            </a:r>
          </a:p>
        </p:txBody>
      </p:sp>
      <p:sp>
        <p:nvSpPr>
          <p:cNvPr id="574" name="직사각형 227">
            <a:extLst>
              <a:ext uri="{FF2B5EF4-FFF2-40B4-BE49-F238E27FC236}">
                <a16:creationId xmlns:a16="http://schemas.microsoft.com/office/drawing/2014/main" id="{8753686D-6758-4BF5-A2D3-236ECEEC5E7F}"/>
              </a:ext>
            </a:extLst>
          </p:cNvPr>
          <p:cNvSpPr/>
          <p:nvPr/>
        </p:nvSpPr>
        <p:spPr bwMode="auto">
          <a:xfrm>
            <a:off x="7243055" y="5357191"/>
            <a:ext cx="2107820" cy="398144"/>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국내매출채권 </a:t>
            </a:r>
            <a:r>
              <a:rPr lang="en-US" altLang="ko-KR" sz="700" dirty="0">
                <a:solidFill>
                  <a:srgbClr val="000000"/>
                </a:solidFill>
                <a:latin typeface="Arial" panose="020B0604020202020204" pitchFamily="34" charset="0"/>
                <a:ea typeface="+mj-ea"/>
                <a:cs typeface="Arial" panose="020B0604020202020204" pitchFamily="34" charset="0"/>
              </a:rPr>
              <a:t>: 45</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외화매출채권 </a:t>
            </a:r>
            <a:r>
              <a:rPr lang="en-US" altLang="ko-KR" sz="700" dirty="0">
                <a:solidFill>
                  <a:srgbClr val="000000"/>
                </a:solidFill>
                <a:latin typeface="Arial" panose="020B0604020202020204" pitchFamily="34" charset="0"/>
                <a:ea typeface="+mj-ea"/>
                <a:cs typeface="Arial" panose="020B0604020202020204" pitchFamily="34" charset="0"/>
              </a:rPr>
              <a:t>: 90~120</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상기 분류는 거래처 기준 </a:t>
            </a:r>
            <a:r>
              <a:rPr lang="en-US" altLang="ko-KR" sz="700" dirty="0">
                <a:solidFill>
                  <a:srgbClr val="000000"/>
                </a:solidFill>
                <a:latin typeface="Arial" panose="020B0604020202020204" pitchFamily="34" charset="0"/>
                <a:ea typeface="+mj-ea"/>
                <a:cs typeface="Arial" panose="020B0604020202020204" pitchFamily="34" charset="0"/>
              </a:rPr>
              <a:t>(Set</a:t>
            </a:r>
            <a:r>
              <a:rPr lang="ko-KR" altLang="en-US" sz="700" dirty="0">
                <a:solidFill>
                  <a:srgbClr val="000000"/>
                </a:solidFill>
                <a:latin typeface="Arial" panose="020B0604020202020204" pitchFamily="34" charset="0"/>
                <a:ea typeface="+mj-ea"/>
                <a:cs typeface="Arial" panose="020B0604020202020204" pitchFamily="34" charset="0"/>
              </a:rPr>
              <a:t>사 기준 </a:t>
            </a:r>
            <a:r>
              <a:rPr lang="en-US" altLang="ko-KR" sz="700" dirty="0">
                <a:solidFill>
                  <a:srgbClr val="000000"/>
                </a:solidFill>
                <a:latin typeface="Arial" panose="020B0604020202020204" pitchFamily="34" charset="0"/>
                <a:ea typeface="+mj-ea"/>
                <a:cs typeface="Arial" panose="020B0604020202020204" pitchFamily="34" charset="0"/>
              </a:rPr>
              <a:t>X)</a:t>
            </a:r>
          </a:p>
        </p:txBody>
      </p:sp>
      <p:sp>
        <p:nvSpPr>
          <p:cNvPr id="582" name="직사각형 17">
            <a:extLst>
              <a:ext uri="{FF2B5EF4-FFF2-40B4-BE49-F238E27FC236}">
                <a16:creationId xmlns:a16="http://schemas.microsoft.com/office/drawing/2014/main" id="{CDB4B48A-0E45-4A77-A5E2-6888E3C17B3D}"/>
              </a:ext>
            </a:extLst>
          </p:cNvPr>
          <p:cNvSpPr>
            <a:spLocks noChangeArrowheads="1"/>
          </p:cNvSpPr>
          <p:nvPr/>
        </p:nvSpPr>
        <p:spPr bwMode="auto">
          <a:xfrm>
            <a:off x="6446585" y="1404245"/>
            <a:ext cx="2967338" cy="2142376"/>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583" name="직사각형 582">
            <a:extLst>
              <a:ext uri="{FF2B5EF4-FFF2-40B4-BE49-F238E27FC236}">
                <a16:creationId xmlns:a16="http://schemas.microsoft.com/office/drawing/2014/main" id="{D68F3622-B833-4D9A-B417-89851026CBC9}"/>
              </a:ext>
            </a:extLst>
          </p:cNvPr>
          <p:cNvSpPr/>
          <p:nvPr/>
        </p:nvSpPr>
        <p:spPr bwMode="auto">
          <a:xfrm>
            <a:off x="6598544" y="1358188"/>
            <a:ext cx="60235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영업</a:t>
            </a:r>
            <a:r>
              <a:rPr lang="en-US" altLang="ko-KR" sz="900" b="1" kern="0" dirty="0">
                <a:solidFill>
                  <a:srgbClr val="6D2077"/>
                </a:solidFill>
                <a:latin typeface="Arial" panose="020B0604020202020204" pitchFamily="34" charset="0"/>
                <a:ea typeface="+mj-ea"/>
                <a:cs typeface="Arial" panose="020B0604020202020204" pitchFamily="34" charset="0"/>
              </a:rPr>
              <a:t>&amp;</a:t>
            </a:r>
            <a:r>
              <a:rPr lang="ko-KR" altLang="en-US" sz="900" b="1" kern="0" dirty="0">
                <a:solidFill>
                  <a:srgbClr val="6D2077"/>
                </a:solidFill>
                <a:latin typeface="Arial" panose="020B0604020202020204" pitchFamily="34" charset="0"/>
                <a:ea typeface="+mj-ea"/>
                <a:cs typeface="Arial" panose="020B0604020202020204" pitchFamily="34" charset="0"/>
              </a:rPr>
              <a:t>판가</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584" name="직사각형 583">
            <a:extLst>
              <a:ext uri="{FF2B5EF4-FFF2-40B4-BE49-F238E27FC236}">
                <a16:creationId xmlns:a16="http://schemas.microsoft.com/office/drawing/2014/main" id="{E0383214-D27F-49F1-8E87-DD6BC6766F76}"/>
              </a:ext>
            </a:extLst>
          </p:cNvPr>
          <p:cNvSpPr/>
          <p:nvPr/>
        </p:nvSpPr>
        <p:spPr>
          <a:xfrm>
            <a:off x="3583408" y="3311050"/>
            <a:ext cx="458614" cy="252000"/>
          </a:xfrm>
          <a:prstGeom prst="rect">
            <a:avLst/>
          </a:prstGeom>
          <a:solidFill>
            <a:srgbClr val="005EB8"/>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중합</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5" name="직사각형 584">
            <a:extLst>
              <a:ext uri="{FF2B5EF4-FFF2-40B4-BE49-F238E27FC236}">
                <a16:creationId xmlns:a16="http://schemas.microsoft.com/office/drawing/2014/main" id="{79F85A78-0BE5-4236-B349-63EA526E4174}"/>
              </a:ext>
            </a:extLst>
          </p:cNvPr>
          <p:cNvSpPr/>
          <p:nvPr/>
        </p:nvSpPr>
        <p:spPr>
          <a:xfrm>
            <a:off x="4160479" y="3311050"/>
            <a:ext cx="457200" cy="25200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코팅</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6" name="직사각형 585">
            <a:extLst>
              <a:ext uri="{FF2B5EF4-FFF2-40B4-BE49-F238E27FC236}">
                <a16:creationId xmlns:a16="http://schemas.microsoft.com/office/drawing/2014/main" id="{2948CEF1-1081-441B-833C-FB5F5322498E}"/>
              </a:ext>
            </a:extLst>
          </p:cNvPr>
          <p:cNvSpPr/>
          <p:nvPr/>
        </p:nvSpPr>
        <p:spPr>
          <a:xfrm>
            <a:off x="4736136" y="3311050"/>
            <a:ext cx="457200" cy="252000"/>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a:solidFill>
                  <a:prstClr val="white"/>
                </a:solidFill>
                <a:latin typeface="Arial" panose="020B0604020202020204" pitchFamily="34" charset="0"/>
                <a:ea typeface="+mj-ea"/>
                <a:cs typeface="Arial" panose="020B0604020202020204" pitchFamily="34" charset="0"/>
              </a:rPr>
              <a:t>경화</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7" name="직사각형 586">
            <a:extLst>
              <a:ext uri="{FF2B5EF4-FFF2-40B4-BE49-F238E27FC236}">
                <a16:creationId xmlns:a16="http://schemas.microsoft.com/office/drawing/2014/main" id="{7D8C6C12-3CB4-4BC3-BB77-2C2C29DE0E66}"/>
              </a:ext>
            </a:extLst>
          </p:cNvPr>
          <p:cNvSpPr/>
          <p:nvPr/>
        </p:nvSpPr>
        <p:spPr>
          <a:xfrm>
            <a:off x="5311793" y="3311050"/>
            <a:ext cx="457200" cy="252000"/>
          </a:xfrm>
          <a:prstGeom prst="rect">
            <a:avLst/>
          </a:prstGeom>
          <a:solidFill>
            <a:srgbClr val="483698"/>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dirty="0" err="1">
                <a:solidFill>
                  <a:prstClr val="white"/>
                </a:solidFill>
                <a:latin typeface="Arial" panose="020B0604020202020204" pitchFamily="34" charset="0"/>
                <a:ea typeface="+mj-ea"/>
                <a:cs typeface="Arial" panose="020B0604020202020204" pitchFamily="34" charset="0"/>
              </a:rPr>
              <a:t>라미네이팅</a:t>
            </a:r>
            <a:endParaRPr lang="en-US" altLang="ko-KR" sz="600" b="1" dirty="0">
              <a:solidFill>
                <a:prstClr val="white"/>
              </a:solidFill>
              <a:latin typeface="Arial" panose="020B0604020202020204" pitchFamily="34" charset="0"/>
              <a:ea typeface="+mj-ea"/>
              <a:cs typeface="Arial" panose="020B0604020202020204" pitchFamily="34" charset="0"/>
            </a:endParaRPr>
          </a:p>
        </p:txBody>
      </p:sp>
      <p:sp>
        <p:nvSpPr>
          <p:cNvPr id="588" name="직사각형 227">
            <a:extLst>
              <a:ext uri="{FF2B5EF4-FFF2-40B4-BE49-F238E27FC236}">
                <a16:creationId xmlns:a16="http://schemas.microsoft.com/office/drawing/2014/main" id="{BBC973FC-0DC6-4002-819D-C7EBB416E8E7}"/>
              </a:ext>
            </a:extLst>
          </p:cNvPr>
          <p:cNvSpPr/>
          <p:nvPr/>
        </p:nvSpPr>
        <p:spPr bwMode="auto">
          <a:xfrm>
            <a:off x="547962" y="3882283"/>
            <a:ext cx="736678" cy="928482"/>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err="1">
                <a:solidFill>
                  <a:prstClr val="white"/>
                </a:solidFill>
                <a:latin typeface="Arial" panose="020B0604020202020204" pitchFamily="34" charset="0"/>
                <a:ea typeface="+mj-ea"/>
                <a:cs typeface="Arial" panose="020B0604020202020204" pitchFamily="34" charset="0"/>
              </a:rPr>
              <a:t>모노머</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603" name="직사각형 602">
            <a:extLst>
              <a:ext uri="{FF2B5EF4-FFF2-40B4-BE49-F238E27FC236}">
                <a16:creationId xmlns:a16="http://schemas.microsoft.com/office/drawing/2014/main" id="{92235290-5C77-431D-9E19-A3E300982FE2}"/>
              </a:ext>
            </a:extLst>
          </p:cNvPr>
          <p:cNvSpPr/>
          <p:nvPr/>
        </p:nvSpPr>
        <p:spPr>
          <a:xfrm>
            <a:off x="5887450" y="3311050"/>
            <a:ext cx="457200" cy="252000"/>
          </a:xfrm>
          <a:prstGeom prst="rect">
            <a:avLst/>
          </a:prstGeom>
          <a:solidFill>
            <a:srgbClr val="6D2077"/>
          </a:solidFill>
          <a:ln w="6350">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600" b="1">
                <a:solidFill>
                  <a:prstClr val="white"/>
                </a:solidFill>
                <a:latin typeface="Arial" panose="020B0604020202020204" pitchFamily="34" charset="0"/>
                <a:ea typeface="+mj-ea"/>
                <a:cs typeface="Arial" panose="020B0604020202020204" pitchFamily="34" charset="0"/>
              </a:rPr>
              <a:t>검사</a:t>
            </a:r>
            <a:endParaRPr lang="en-US" altLang="ko-KR" sz="600" b="1" dirty="0">
              <a:solidFill>
                <a:prstClr val="white"/>
              </a:solidFill>
              <a:latin typeface="Arial" panose="020B0604020202020204" pitchFamily="34" charset="0"/>
              <a:ea typeface="+mj-ea"/>
              <a:cs typeface="Arial" panose="020B0604020202020204" pitchFamily="34" charset="0"/>
            </a:endParaRPr>
          </a:p>
        </p:txBody>
      </p:sp>
      <p:cxnSp>
        <p:nvCxnSpPr>
          <p:cNvPr id="607" name="직선 화살표 연결선 606">
            <a:extLst>
              <a:ext uri="{FF2B5EF4-FFF2-40B4-BE49-F238E27FC236}">
                <a16:creationId xmlns:a16="http://schemas.microsoft.com/office/drawing/2014/main" id="{C254A529-A428-4C59-9AC3-F5DBCCE6B588}"/>
              </a:ext>
            </a:extLst>
          </p:cNvPr>
          <p:cNvCxnSpPr>
            <a:cxnSpLocks/>
            <a:stCxn id="584" idx="3"/>
            <a:endCxn id="585" idx="1"/>
          </p:cNvCxnSpPr>
          <p:nvPr/>
        </p:nvCxnSpPr>
        <p:spPr>
          <a:xfrm>
            <a:off x="4042022" y="3437050"/>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4" name="직선 화살표 연결선 613">
            <a:extLst>
              <a:ext uri="{FF2B5EF4-FFF2-40B4-BE49-F238E27FC236}">
                <a16:creationId xmlns:a16="http://schemas.microsoft.com/office/drawing/2014/main" id="{E4CC4795-43EE-4C33-8887-F20187480349}"/>
              </a:ext>
            </a:extLst>
          </p:cNvPr>
          <p:cNvCxnSpPr>
            <a:cxnSpLocks/>
            <a:stCxn id="585" idx="3"/>
            <a:endCxn id="586" idx="1"/>
          </p:cNvCxnSpPr>
          <p:nvPr/>
        </p:nvCxnSpPr>
        <p:spPr>
          <a:xfrm>
            <a:off x="4617679" y="3437050"/>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7" name="직선 화살표 연결선 616">
            <a:extLst>
              <a:ext uri="{FF2B5EF4-FFF2-40B4-BE49-F238E27FC236}">
                <a16:creationId xmlns:a16="http://schemas.microsoft.com/office/drawing/2014/main" id="{B820DC3A-272D-4B19-91E6-BB04EDCB40BD}"/>
              </a:ext>
            </a:extLst>
          </p:cNvPr>
          <p:cNvCxnSpPr>
            <a:cxnSpLocks/>
            <a:stCxn id="586" idx="3"/>
            <a:endCxn id="587" idx="1"/>
          </p:cNvCxnSpPr>
          <p:nvPr/>
        </p:nvCxnSpPr>
        <p:spPr>
          <a:xfrm>
            <a:off x="5193336" y="3437050"/>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636" name="직사각형 17">
            <a:extLst>
              <a:ext uri="{FF2B5EF4-FFF2-40B4-BE49-F238E27FC236}">
                <a16:creationId xmlns:a16="http://schemas.microsoft.com/office/drawing/2014/main" id="{2D7704C2-E05E-4C8B-82DC-8F6867CB55AF}"/>
              </a:ext>
            </a:extLst>
          </p:cNvPr>
          <p:cNvSpPr>
            <a:spLocks noChangeArrowheads="1"/>
          </p:cNvSpPr>
          <p:nvPr/>
        </p:nvSpPr>
        <p:spPr bwMode="auto">
          <a:xfrm>
            <a:off x="3517709" y="5448095"/>
            <a:ext cx="2881860" cy="795646"/>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637" name="직사각형 636">
            <a:extLst>
              <a:ext uri="{FF2B5EF4-FFF2-40B4-BE49-F238E27FC236}">
                <a16:creationId xmlns:a16="http://schemas.microsoft.com/office/drawing/2014/main" id="{FAC36DAA-22B6-421B-B240-027673DA6CD8}"/>
              </a:ext>
            </a:extLst>
          </p:cNvPr>
          <p:cNvSpPr/>
          <p:nvPr/>
        </p:nvSpPr>
        <p:spPr bwMode="auto">
          <a:xfrm>
            <a:off x="3674329" y="5366159"/>
            <a:ext cx="1027499"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인력 </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직고용</a:t>
            </a:r>
            <a:r>
              <a:rPr lang="en-US" altLang="ko-KR" sz="900" b="1" kern="0" dirty="0">
                <a:solidFill>
                  <a:srgbClr val="005EB8"/>
                </a:solidFill>
                <a:latin typeface="Arial" panose="020B0604020202020204" pitchFamily="34" charset="0"/>
                <a:ea typeface="+mj-ea"/>
                <a:cs typeface="Arial" panose="020B0604020202020204" pitchFamily="34" charset="0"/>
              </a:rPr>
              <a:t>/</a:t>
            </a:r>
            <a:r>
              <a:rPr lang="ko-KR" altLang="en-US" sz="900" b="1" kern="0" dirty="0">
                <a:solidFill>
                  <a:srgbClr val="005EB8"/>
                </a:solidFill>
                <a:latin typeface="Arial" panose="020B0604020202020204" pitchFamily="34" charset="0"/>
                <a:ea typeface="+mj-ea"/>
                <a:cs typeface="Arial" panose="020B0604020202020204" pitchFamily="34" charset="0"/>
              </a:rPr>
              <a:t>도급</a:t>
            </a:r>
            <a:r>
              <a:rPr lang="en-US" altLang="ko-KR" sz="900" b="1" kern="0" dirty="0">
                <a:solidFill>
                  <a:srgbClr val="005EB8"/>
                </a:solidFill>
                <a:latin typeface="Arial" panose="020B0604020202020204" pitchFamily="34" charset="0"/>
                <a:ea typeface="+mj-ea"/>
                <a:cs typeface="Arial" panose="020B0604020202020204" pitchFamily="34" charset="0"/>
              </a:rPr>
              <a:t>)</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638" name="직사각형 637">
            <a:extLst>
              <a:ext uri="{FF2B5EF4-FFF2-40B4-BE49-F238E27FC236}">
                <a16:creationId xmlns:a16="http://schemas.microsoft.com/office/drawing/2014/main" id="{B1E430EB-3ECA-4E9E-BDBF-F8191DC886A7}"/>
              </a:ext>
            </a:extLst>
          </p:cNvPr>
          <p:cNvSpPr/>
          <p:nvPr/>
        </p:nvSpPr>
        <p:spPr>
          <a:xfrm>
            <a:off x="3585570" y="5944999"/>
            <a:ext cx="542385" cy="253848"/>
          </a:xfrm>
          <a:prstGeom prst="rect">
            <a:avLst/>
          </a:prstGeom>
          <a:solidFill>
            <a:srgbClr val="005EB8"/>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도급</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639" name="직사각형 638">
            <a:extLst>
              <a:ext uri="{FF2B5EF4-FFF2-40B4-BE49-F238E27FC236}">
                <a16:creationId xmlns:a16="http://schemas.microsoft.com/office/drawing/2014/main" id="{62AD569B-914B-49E1-A155-A6CCDE7949BA}"/>
              </a:ext>
            </a:extLst>
          </p:cNvPr>
          <p:cNvSpPr/>
          <p:nvPr/>
        </p:nvSpPr>
        <p:spPr>
          <a:xfrm>
            <a:off x="4181494" y="5669083"/>
            <a:ext cx="1460622" cy="2538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a:solidFill>
                  <a:srgbClr val="000000"/>
                </a:solidFill>
                <a:latin typeface="Arial" panose="020B0604020202020204" pitchFamily="34" charset="0"/>
                <a:ea typeface="+mj-ea"/>
                <a:cs typeface="Arial" panose="020B0604020202020204" pitchFamily="34" charset="0"/>
              </a:rPr>
              <a:t>생산팀</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품질팀</a:t>
            </a:r>
            <a:r>
              <a:rPr lang="ko-KR" altLang="en-US" sz="700" dirty="0">
                <a:solidFill>
                  <a:srgbClr val="000000"/>
                </a:solidFill>
                <a:latin typeface="Arial" panose="020B0604020202020204" pitchFamily="34" charset="0"/>
                <a:ea typeface="+mj-ea"/>
                <a:cs typeface="Arial" panose="020B0604020202020204" pitchFamily="34" charset="0"/>
              </a:rPr>
              <a:t> 인력</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641" name="직사각형 227">
            <a:extLst>
              <a:ext uri="{FF2B5EF4-FFF2-40B4-BE49-F238E27FC236}">
                <a16:creationId xmlns:a16="http://schemas.microsoft.com/office/drawing/2014/main" id="{E2A1D449-A99C-441F-920C-F98FE2933A60}"/>
              </a:ext>
            </a:extLst>
          </p:cNvPr>
          <p:cNvSpPr/>
          <p:nvPr/>
        </p:nvSpPr>
        <p:spPr bwMode="auto">
          <a:xfrm>
            <a:off x="6561036" y="4166607"/>
            <a:ext cx="867600"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삼성</a:t>
            </a:r>
          </a:p>
        </p:txBody>
      </p:sp>
      <p:sp>
        <p:nvSpPr>
          <p:cNvPr id="642" name="직사각형 227">
            <a:extLst>
              <a:ext uri="{FF2B5EF4-FFF2-40B4-BE49-F238E27FC236}">
                <a16:creationId xmlns:a16="http://schemas.microsoft.com/office/drawing/2014/main" id="{031EE8B8-B23B-4D37-838F-7DD39C02FCFA}"/>
              </a:ext>
            </a:extLst>
          </p:cNvPr>
          <p:cNvSpPr/>
          <p:nvPr/>
        </p:nvSpPr>
        <p:spPr bwMode="auto">
          <a:xfrm>
            <a:off x="7479989" y="416660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26,880</a:t>
            </a:r>
          </a:p>
        </p:txBody>
      </p:sp>
      <p:sp>
        <p:nvSpPr>
          <p:cNvPr id="643" name="직사각형 227">
            <a:extLst>
              <a:ext uri="{FF2B5EF4-FFF2-40B4-BE49-F238E27FC236}">
                <a16:creationId xmlns:a16="http://schemas.microsoft.com/office/drawing/2014/main" id="{88A13B8D-4EDE-4342-9940-41088AC54135}"/>
              </a:ext>
            </a:extLst>
          </p:cNvPr>
          <p:cNvSpPr/>
          <p:nvPr/>
        </p:nvSpPr>
        <p:spPr bwMode="auto">
          <a:xfrm>
            <a:off x="8764830" y="416660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i="1" dirty="0">
                <a:solidFill>
                  <a:srgbClr val="000000"/>
                </a:solidFill>
                <a:latin typeface="Arial" panose="020B0604020202020204" pitchFamily="34" charset="0"/>
                <a:ea typeface="+mj-ea"/>
                <a:cs typeface="Arial" panose="020B0604020202020204" pitchFamily="34" charset="0"/>
              </a:rPr>
              <a:t>30.0%</a:t>
            </a:r>
          </a:p>
        </p:txBody>
      </p:sp>
      <p:sp>
        <p:nvSpPr>
          <p:cNvPr id="644" name="직사각형 227">
            <a:extLst>
              <a:ext uri="{FF2B5EF4-FFF2-40B4-BE49-F238E27FC236}">
                <a16:creationId xmlns:a16="http://schemas.microsoft.com/office/drawing/2014/main" id="{B747674A-641A-4A4F-8A50-7EDB8D2662D7}"/>
              </a:ext>
            </a:extLst>
          </p:cNvPr>
          <p:cNvSpPr/>
          <p:nvPr/>
        </p:nvSpPr>
        <p:spPr bwMode="auto">
          <a:xfrm>
            <a:off x="8124440" y="416660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1,039,174</a:t>
            </a:r>
          </a:p>
        </p:txBody>
      </p:sp>
      <p:sp>
        <p:nvSpPr>
          <p:cNvPr id="670" name="직사각형 227">
            <a:extLst>
              <a:ext uri="{FF2B5EF4-FFF2-40B4-BE49-F238E27FC236}">
                <a16:creationId xmlns:a16="http://schemas.microsoft.com/office/drawing/2014/main" id="{4613A30B-F17B-48A0-BCA2-19E937BEDF40}"/>
              </a:ext>
            </a:extLst>
          </p:cNvPr>
          <p:cNvSpPr/>
          <p:nvPr/>
        </p:nvSpPr>
        <p:spPr bwMode="auto">
          <a:xfrm>
            <a:off x="6561036" y="4380422"/>
            <a:ext cx="867600"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err="1">
                <a:solidFill>
                  <a:prstClr val="white"/>
                </a:solidFill>
                <a:latin typeface="Arial" panose="020B0604020202020204" pitchFamily="34" charset="0"/>
                <a:ea typeface="+mj-ea"/>
                <a:cs typeface="Arial" panose="020B0604020202020204" pitchFamily="34" charset="0"/>
              </a:rPr>
              <a:t>중화권</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673" name="직사각형 227">
            <a:extLst>
              <a:ext uri="{FF2B5EF4-FFF2-40B4-BE49-F238E27FC236}">
                <a16:creationId xmlns:a16="http://schemas.microsoft.com/office/drawing/2014/main" id="{DF2E395C-D1D9-483E-9FFC-19CAC97DB10E}"/>
              </a:ext>
            </a:extLst>
          </p:cNvPr>
          <p:cNvSpPr/>
          <p:nvPr/>
        </p:nvSpPr>
        <p:spPr bwMode="auto">
          <a:xfrm>
            <a:off x="7479989" y="438042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17,734</a:t>
            </a:r>
          </a:p>
        </p:txBody>
      </p:sp>
      <p:sp>
        <p:nvSpPr>
          <p:cNvPr id="674" name="직사각형 227">
            <a:extLst>
              <a:ext uri="{FF2B5EF4-FFF2-40B4-BE49-F238E27FC236}">
                <a16:creationId xmlns:a16="http://schemas.microsoft.com/office/drawing/2014/main" id="{B955C2F6-933C-4A08-B11B-23903DF66FFB}"/>
              </a:ext>
            </a:extLst>
          </p:cNvPr>
          <p:cNvSpPr/>
          <p:nvPr/>
        </p:nvSpPr>
        <p:spPr bwMode="auto">
          <a:xfrm>
            <a:off x="8764830" y="438042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i="1" dirty="0">
                <a:solidFill>
                  <a:srgbClr val="000000"/>
                </a:solidFill>
                <a:latin typeface="Arial" panose="020B0604020202020204" pitchFamily="34" charset="0"/>
                <a:ea typeface="+mj-ea"/>
                <a:cs typeface="Arial" panose="020B0604020202020204" pitchFamily="34" charset="0"/>
              </a:rPr>
              <a:t>1.0%</a:t>
            </a:r>
          </a:p>
        </p:txBody>
      </p:sp>
      <p:sp>
        <p:nvSpPr>
          <p:cNvPr id="675" name="직사각형 227">
            <a:extLst>
              <a:ext uri="{FF2B5EF4-FFF2-40B4-BE49-F238E27FC236}">
                <a16:creationId xmlns:a16="http://schemas.microsoft.com/office/drawing/2014/main" id="{96868D26-E224-4A8C-9BC6-BA88213B9EF5}"/>
              </a:ext>
            </a:extLst>
          </p:cNvPr>
          <p:cNvSpPr/>
          <p:nvPr/>
        </p:nvSpPr>
        <p:spPr bwMode="auto">
          <a:xfrm>
            <a:off x="8124440" y="4380423"/>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1,050,832</a:t>
            </a:r>
          </a:p>
        </p:txBody>
      </p:sp>
      <p:sp>
        <p:nvSpPr>
          <p:cNvPr id="676" name="직사각형 227">
            <a:extLst>
              <a:ext uri="{FF2B5EF4-FFF2-40B4-BE49-F238E27FC236}">
                <a16:creationId xmlns:a16="http://schemas.microsoft.com/office/drawing/2014/main" id="{D544308C-D9CA-460E-BDD0-63752A66A924}"/>
              </a:ext>
            </a:extLst>
          </p:cNvPr>
          <p:cNvSpPr/>
          <p:nvPr/>
        </p:nvSpPr>
        <p:spPr bwMode="auto">
          <a:xfrm>
            <a:off x="6561036" y="4594237"/>
            <a:ext cx="867600" cy="180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기타</a:t>
            </a:r>
          </a:p>
        </p:txBody>
      </p:sp>
      <p:sp>
        <p:nvSpPr>
          <p:cNvPr id="677" name="직사각형 227">
            <a:extLst>
              <a:ext uri="{FF2B5EF4-FFF2-40B4-BE49-F238E27FC236}">
                <a16:creationId xmlns:a16="http://schemas.microsoft.com/office/drawing/2014/main" id="{22E3CD2D-CDA4-4444-91D4-B91460AF012D}"/>
              </a:ext>
            </a:extLst>
          </p:cNvPr>
          <p:cNvSpPr/>
          <p:nvPr/>
        </p:nvSpPr>
        <p:spPr bwMode="auto">
          <a:xfrm>
            <a:off x="7479989" y="459423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5,205</a:t>
            </a:r>
          </a:p>
        </p:txBody>
      </p:sp>
      <p:sp>
        <p:nvSpPr>
          <p:cNvPr id="678" name="직사각형 227">
            <a:extLst>
              <a:ext uri="{FF2B5EF4-FFF2-40B4-BE49-F238E27FC236}">
                <a16:creationId xmlns:a16="http://schemas.microsoft.com/office/drawing/2014/main" id="{CB76364D-6C2E-4FEF-A421-2DE145E58A4E}"/>
              </a:ext>
            </a:extLst>
          </p:cNvPr>
          <p:cNvSpPr/>
          <p:nvPr/>
        </p:nvSpPr>
        <p:spPr bwMode="auto">
          <a:xfrm>
            <a:off x="8764830" y="459423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i="1" dirty="0">
                <a:solidFill>
                  <a:srgbClr val="000000"/>
                </a:solidFill>
                <a:latin typeface="Arial" panose="020B0604020202020204" pitchFamily="34" charset="0"/>
                <a:ea typeface="+mj-ea"/>
                <a:cs typeface="Arial" panose="020B0604020202020204" pitchFamily="34" charset="0"/>
              </a:rPr>
              <a:t>19.3%</a:t>
            </a:r>
          </a:p>
        </p:txBody>
      </p:sp>
      <p:sp>
        <p:nvSpPr>
          <p:cNvPr id="679" name="직사각형 227">
            <a:extLst>
              <a:ext uri="{FF2B5EF4-FFF2-40B4-BE49-F238E27FC236}">
                <a16:creationId xmlns:a16="http://schemas.microsoft.com/office/drawing/2014/main" id="{29E9965B-DB91-4307-A077-B420E6E2216E}"/>
              </a:ext>
            </a:extLst>
          </p:cNvPr>
          <p:cNvSpPr/>
          <p:nvPr/>
        </p:nvSpPr>
        <p:spPr bwMode="auto">
          <a:xfrm>
            <a:off x="8124440" y="4594238"/>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135,407</a:t>
            </a:r>
          </a:p>
        </p:txBody>
      </p:sp>
      <p:sp>
        <p:nvSpPr>
          <p:cNvPr id="688" name="직사각형 227">
            <a:extLst>
              <a:ext uri="{FF2B5EF4-FFF2-40B4-BE49-F238E27FC236}">
                <a16:creationId xmlns:a16="http://schemas.microsoft.com/office/drawing/2014/main" id="{D08E9E0C-C191-475B-8A46-1BC6474AE04E}"/>
              </a:ext>
            </a:extLst>
          </p:cNvPr>
          <p:cNvSpPr/>
          <p:nvPr/>
        </p:nvSpPr>
        <p:spPr bwMode="auto">
          <a:xfrm>
            <a:off x="6559963" y="4808052"/>
            <a:ext cx="867600" cy="180000"/>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Total</a:t>
            </a:r>
          </a:p>
        </p:txBody>
      </p:sp>
      <p:sp>
        <p:nvSpPr>
          <p:cNvPr id="692" name="직사각형 227">
            <a:extLst>
              <a:ext uri="{FF2B5EF4-FFF2-40B4-BE49-F238E27FC236}">
                <a16:creationId xmlns:a16="http://schemas.microsoft.com/office/drawing/2014/main" id="{E111522F-FF06-4840-848C-7605271D6EAF}"/>
              </a:ext>
            </a:extLst>
          </p:cNvPr>
          <p:cNvSpPr/>
          <p:nvPr/>
        </p:nvSpPr>
        <p:spPr bwMode="auto">
          <a:xfrm>
            <a:off x="7484519" y="4808052"/>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154,737</a:t>
            </a:r>
          </a:p>
        </p:txBody>
      </p:sp>
      <p:sp>
        <p:nvSpPr>
          <p:cNvPr id="693" name="직사각형 227">
            <a:extLst>
              <a:ext uri="{FF2B5EF4-FFF2-40B4-BE49-F238E27FC236}">
                <a16:creationId xmlns:a16="http://schemas.microsoft.com/office/drawing/2014/main" id="{144D5F76-6049-44D0-8601-7DAFFC3651DE}"/>
              </a:ext>
            </a:extLst>
          </p:cNvPr>
          <p:cNvSpPr/>
          <p:nvPr/>
        </p:nvSpPr>
        <p:spPr bwMode="auto">
          <a:xfrm>
            <a:off x="8764830" y="4808052"/>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i="1" dirty="0">
                <a:solidFill>
                  <a:srgbClr val="000000"/>
                </a:solidFill>
                <a:latin typeface="Arial" panose="020B0604020202020204" pitchFamily="34" charset="0"/>
                <a:ea typeface="+mj-ea"/>
                <a:cs typeface="Arial" panose="020B0604020202020204" pitchFamily="34" charset="0"/>
              </a:rPr>
              <a:t>29.6%</a:t>
            </a:r>
          </a:p>
        </p:txBody>
      </p:sp>
      <p:sp>
        <p:nvSpPr>
          <p:cNvPr id="698" name="직사각형 227">
            <a:extLst>
              <a:ext uri="{FF2B5EF4-FFF2-40B4-BE49-F238E27FC236}">
                <a16:creationId xmlns:a16="http://schemas.microsoft.com/office/drawing/2014/main" id="{BB926326-97D5-4FEE-8B59-94DEADDAD714}"/>
              </a:ext>
            </a:extLst>
          </p:cNvPr>
          <p:cNvSpPr/>
          <p:nvPr/>
        </p:nvSpPr>
        <p:spPr bwMode="auto">
          <a:xfrm>
            <a:off x="8124675" y="4808052"/>
            <a:ext cx="583200" cy="180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5,114,059</a:t>
            </a:r>
          </a:p>
        </p:txBody>
      </p:sp>
      <p:sp>
        <p:nvSpPr>
          <p:cNvPr id="762" name="직사각형 227">
            <a:extLst>
              <a:ext uri="{FF2B5EF4-FFF2-40B4-BE49-F238E27FC236}">
                <a16:creationId xmlns:a16="http://schemas.microsoft.com/office/drawing/2014/main" id="{901A0670-6929-4BD9-8B79-3A46E7022644}"/>
              </a:ext>
            </a:extLst>
          </p:cNvPr>
          <p:cNvSpPr/>
          <p:nvPr/>
        </p:nvSpPr>
        <p:spPr bwMode="auto">
          <a:xfrm>
            <a:off x="6537458" y="5791096"/>
            <a:ext cx="647999" cy="401117"/>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회수기일</a:t>
            </a:r>
          </a:p>
        </p:txBody>
      </p:sp>
      <p:sp>
        <p:nvSpPr>
          <p:cNvPr id="768" name="직사각형 227">
            <a:extLst>
              <a:ext uri="{FF2B5EF4-FFF2-40B4-BE49-F238E27FC236}">
                <a16:creationId xmlns:a16="http://schemas.microsoft.com/office/drawing/2014/main" id="{1D91914B-E41B-4D7C-BCC4-BA99C2ECB53D}"/>
              </a:ext>
            </a:extLst>
          </p:cNvPr>
          <p:cNvSpPr/>
          <p:nvPr/>
        </p:nvSpPr>
        <p:spPr bwMode="auto">
          <a:xfrm>
            <a:off x="7243055" y="5791096"/>
            <a:ext cx="2107820" cy="401117"/>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삼성 위주 제조업체</a:t>
            </a:r>
            <a:r>
              <a:rPr lang="en-US" altLang="ko-KR" sz="700" dirty="0">
                <a:solidFill>
                  <a:srgbClr val="000000"/>
                </a:solidFill>
                <a:latin typeface="Arial" panose="020B0604020202020204" pitchFamily="34" charset="0"/>
                <a:ea typeface="+mj-ea"/>
                <a:cs typeface="Arial" panose="020B0604020202020204" pitchFamily="34" charset="0"/>
              </a:rPr>
              <a:t> : 46~50</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en-US" altLang="ko-KR" sz="700" dirty="0">
                <a:solidFill>
                  <a:srgbClr val="000000"/>
                </a:solidFill>
                <a:latin typeface="Arial" panose="020B0604020202020204" pitchFamily="34" charset="0"/>
                <a:ea typeface="+mj-ea"/>
                <a:cs typeface="Arial" panose="020B0604020202020204" pitchFamily="34" charset="0"/>
              </a:rPr>
              <a:t>Apple</a:t>
            </a:r>
            <a:r>
              <a:rPr lang="ko-KR" altLang="en-US" sz="700" dirty="0">
                <a:solidFill>
                  <a:srgbClr val="000000"/>
                </a:solidFill>
                <a:latin typeface="Arial" panose="020B0604020202020204" pitchFamily="34" charset="0"/>
                <a:ea typeface="+mj-ea"/>
                <a:cs typeface="Arial" panose="020B0604020202020204" pitchFamily="34" charset="0"/>
              </a:rPr>
              <a:t> 위주 제조업체 </a:t>
            </a:r>
            <a:r>
              <a:rPr lang="en-US" altLang="ko-KR" sz="700" dirty="0">
                <a:solidFill>
                  <a:srgbClr val="000000"/>
                </a:solidFill>
                <a:latin typeface="Arial" panose="020B0604020202020204" pitchFamily="34" charset="0"/>
                <a:ea typeface="+mj-ea"/>
                <a:cs typeface="Arial" panose="020B0604020202020204" pitchFamily="34" charset="0"/>
              </a:rPr>
              <a:t>: 61~81</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dirty="0">
                <a:solidFill>
                  <a:srgbClr val="000000"/>
                </a:solidFill>
                <a:latin typeface="Arial" panose="020B0604020202020204" pitchFamily="34" charset="0"/>
                <a:ea typeface="+mj-ea"/>
                <a:cs typeface="Arial" panose="020B0604020202020204" pitchFamily="34" charset="0"/>
              </a:rPr>
              <a:t>기타 </a:t>
            </a:r>
            <a:r>
              <a:rPr lang="en-US" altLang="ko-KR" sz="700" dirty="0">
                <a:solidFill>
                  <a:srgbClr val="000000"/>
                </a:solidFill>
                <a:latin typeface="Arial" panose="020B0604020202020204" pitchFamily="34" charset="0"/>
                <a:ea typeface="+mj-ea"/>
                <a:cs typeface="Arial" panose="020B0604020202020204" pitchFamily="34" charset="0"/>
              </a:rPr>
              <a:t>: 94~171</a:t>
            </a:r>
            <a:r>
              <a:rPr lang="ko-KR" altLang="en-US" sz="700" dirty="0">
                <a:solidFill>
                  <a:srgbClr val="000000"/>
                </a:solidFill>
                <a:latin typeface="Arial" panose="020B0604020202020204" pitchFamily="34" charset="0"/>
                <a:ea typeface="+mj-ea"/>
                <a:cs typeface="Arial" panose="020B0604020202020204" pitchFamily="34" charset="0"/>
              </a:rPr>
              <a:t>일</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779" name="직사각형 778">
            <a:extLst>
              <a:ext uri="{FF2B5EF4-FFF2-40B4-BE49-F238E27FC236}">
                <a16:creationId xmlns:a16="http://schemas.microsoft.com/office/drawing/2014/main" id="{F220ECDE-383A-4301-99C7-D90B5513F57C}"/>
              </a:ext>
            </a:extLst>
          </p:cNvPr>
          <p:cNvSpPr/>
          <p:nvPr/>
        </p:nvSpPr>
        <p:spPr>
          <a:xfrm>
            <a:off x="3585570" y="5669083"/>
            <a:ext cx="542385" cy="253848"/>
          </a:xfrm>
          <a:prstGeom prst="rect">
            <a:avLst/>
          </a:prstGeom>
          <a:solidFill>
            <a:srgbClr val="00338D"/>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직고용</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780" name="직사각형 779">
            <a:extLst>
              <a:ext uri="{FF2B5EF4-FFF2-40B4-BE49-F238E27FC236}">
                <a16:creationId xmlns:a16="http://schemas.microsoft.com/office/drawing/2014/main" id="{F626297D-D2F8-4573-876E-75597961404D}"/>
              </a:ext>
            </a:extLst>
          </p:cNvPr>
          <p:cNvSpPr/>
          <p:nvPr/>
        </p:nvSpPr>
        <p:spPr>
          <a:xfrm>
            <a:off x="4183875" y="5944999"/>
            <a:ext cx="1460622" cy="2538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defTabSz="457198">
              <a:spcBef>
                <a:spcPts val="200"/>
              </a:spcBef>
              <a:defRPr/>
            </a:pPr>
            <a:r>
              <a:rPr lang="ko-KR" altLang="en-US" sz="700" dirty="0">
                <a:solidFill>
                  <a:srgbClr val="000000"/>
                </a:solidFill>
                <a:latin typeface="Arial" panose="020B0604020202020204" pitchFamily="34" charset="0"/>
                <a:ea typeface="+mj-ea"/>
                <a:cs typeface="Arial" panose="020B0604020202020204" pitchFamily="34" charset="0"/>
              </a:rPr>
              <a:t>생산인력을 </a:t>
            </a:r>
            <a:r>
              <a:rPr lang="en-US" altLang="ko-KR" sz="700" dirty="0">
                <a:solidFill>
                  <a:srgbClr val="000000"/>
                </a:solidFill>
                <a:latin typeface="Arial" panose="020B0604020202020204" pitchFamily="34" charset="0"/>
                <a:ea typeface="+mj-ea"/>
                <a:cs typeface="Arial" panose="020B0604020202020204" pitchFamily="34" charset="0"/>
              </a:rPr>
              <a:t>3</a:t>
            </a:r>
            <a:r>
              <a:rPr lang="ko-KR" altLang="en-US" sz="700" dirty="0">
                <a:solidFill>
                  <a:srgbClr val="000000"/>
                </a:solidFill>
                <a:latin typeface="Arial" panose="020B0604020202020204" pitchFamily="34" charset="0"/>
                <a:ea typeface="+mj-ea"/>
                <a:cs typeface="Arial" panose="020B0604020202020204" pitchFamily="34" charset="0"/>
              </a:rPr>
              <a:t>교대로 운영함에 따라 필요인력 </a:t>
            </a:r>
            <a:r>
              <a:rPr lang="ko-KR" altLang="en-US" sz="700" dirty="0" err="1">
                <a:solidFill>
                  <a:srgbClr val="000000"/>
                </a:solidFill>
                <a:latin typeface="Arial" panose="020B0604020202020204" pitchFamily="34" charset="0"/>
                <a:ea typeface="+mj-ea"/>
                <a:cs typeface="Arial" panose="020B0604020202020204" pitchFamily="34" charset="0"/>
              </a:rPr>
              <a:t>도급비</a:t>
            </a:r>
            <a:r>
              <a:rPr lang="ko-KR" altLang="en-US" sz="700" dirty="0">
                <a:solidFill>
                  <a:srgbClr val="000000"/>
                </a:solidFill>
                <a:latin typeface="Arial" panose="020B0604020202020204" pitchFamily="34" charset="0"/>
                <a:ea typeface="+mj-ea"/>
                <a:cs typeface="Arial" panose="020B0604020202020204" pitchFamily="34" charset="0"/>
              </a:rPr>
              <a:t> 발생</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06" name="직사각형 227">
            <a:extLst>
              <a:ext uri="{FF2B5EF4-FFF2-40B4-BE49-F238E27FC236}">
                <a16:creationId xmlns:a16="http://schemas.microsoft.com/office/drawing/2014/main" id="{4E4C462F-6D5E-4EE5-83AB-0BAF0BB41EB7}"/>
              </a:ext>
            </a:extLst>
          </p:cNvPr>
          <p:cNvSpPr/>
          <p:nvPr/>
        </p:nvSpPr>
        <p:spPr bwMode="auto">
          <a:xfrm>
            <a:off x="1346736" y="3881990"/>
            <a:ext cx="1596477" cy="928775"/>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공급업체가 대부분 중국에 위치하고 있으며</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매입단가가 유가에 일부 연동 되어 있음</a:t>
            </a:r>
            <a:endParaRPr lang="en-US" altLang="ko-KR" sz="700" dirty="0">
              <a:solidFill>
                <a:srgbClr val="000000"/>
              </a:solidFill>
              <a:latin typeface="Arial" panose="020B0604020202020204" pitchFamily="34" charset="0"/>
              <a:ea typeface="+mj-ea"/>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생산</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수급처가 다양하여 </a:t>
            </a:r>
            <a:r>
              <a:rPr lang="ko-KR" altLang="en-US" sz="700" dirty="0" err="1">
                <a:solidFill>
                  <a:srgbClr val="000000"/>
                </a:solidFill>
                <a:latin typeface="Arial" panose="020B0604020202020204" pitchFamily="34" charset="0"/>
                <a:ea typeface="+mj-ea"/>
                <a:cs typeface="Arial" panose="020B0604020202020204" pitchFamily="34" charset="0"/>
              </a:rPr>
              <a:t>동박</a:t>
            </a:r>
            <a:r>
              <a:rPr lang="ko-KR" altLang="en-US" sz="700" dirty="0">
                <a:solidFill>
                  <a:srgbClr val="000000"/>
                </a:solidFill>
                <a:latin typeface="Arial" panose="020B0604020202020204" pitchFamily="34" charset="0"/>
                <a:ea typeface="+mj-ea"/>
                <a:cs typeface="Arial" panose="020B0604020202020204" pitchFamily="34" charset="0"/>
              </a:rPr>
              <a:t> 대비 매입처의 자유로운 선정이 가능함 </a:t>
            </a:r>
            <a:r>
              <a:rPr lang="en-US" altLang="ko-KR" sz="700" dirty="0">
                <a:solidFill>
                  <a:srgbClr val="000000"/>
                </a:solidFill>
                <a:latin typeface="Arial" panose="020B0604020202020204" pitchFamily="34" charset="0"/>
                <a:ea typeface="+mj-ea"/>
                <a:cs typeface="Arial" panose="020B0604020202020204" pitchFamily="34" charset="0"/>
              </a:rPr>
              <a:t>(Set</a:t>
            </a:r>
            <a:r>
              <a:rPr lang="ko-KR" altLang="en-US" sz="700" dirty="0">
                <a:solidFill>
                  <a:srgbClr val="000000"/>
                </a:solidFill>
                <a:latin typeface="Arial" panose="020B0604020202020204" pitchFamily="34" charset="0"/>
                <a:ea typeface="+mj-ea"/>
                <a:cs typeface="Arial" panose="020B0604020202020204" pitchFamily="34" charset="0"/>
              </a:rPr>
              <a:t>사에서 지정하는 경우가 많지 않음</a:t>
            </a:r>
            <a:r>
              <a:rPr lang="en-US" altLang="ko-KR" sz="700" dirty="0">
                <a:solidFill>
                  <a:srgbClr val="000000"/>
                </a:solidFill>
                <a:latin typeface="Arial" panose="020B0604020202020204" pitchFamily="34" charset="0"/>
                <a:ea typeface="+mj-ea"/>
                <a:cs typeface="Arial" panose="020B0604020202020204" pitchFamily="34" charset="0"/>
              </a:rPr>
              <a:t>)</a:t>
            </a:r>
          </a:p>
        </p:txBody>
      </p:sp>
      <p:sp>
        <p:nvSpPr>
          <p:cNvPr id="807" name="직사각형 227">
            <a:extLst>
              <a:ext uri="{FF2B5EF4-FFF2-40B4-BE49-F238E27FC236}">
                <a16:creationId xmlns:a16="http://schemas.microsoft.com/office/drawing/2014/main" id="{A31B4039-B1D7-4491-9056-B1D25D55C022}"/>
              </a:ext>
            </a:extLst>
          </p:cNvPr>
          <p:cNvSpPr/>
          <p:nvPr/>
        </p:nvSpPr>
        <p:spPr bwMode="auto">
          <a:xfrm>
            <a:off x="547962" y="5161753"/>
            <a:ext cx="738000" cy="544290"/>
          </a:xfrm>
          <a:prstGeom prst="rect">
            <a:avLst/>
          </a:prstGeom>
          <a:solidFill>
            <a:srgbClr val="0D8180"/>
          </a:solidFill>
          <a:ln w="6350" cap="flat" cmpd="sng" algn="ctr">
            <a:no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지급기간</a:t>
            </a:r>
          </a:p>
        </p:txBody>
      </p:sp>
      <p:cxnSp>
        <p:nvCxnSpPr>
          <p:cNvPr id="813" name="직선 연결선 812">
            <a:extLst>
              <a:ext uri="{FF2B5EF4-FFF2-40B4-BE49-F238E27FC236}">
                <a16:creationId xmlns:a16="http://schemas.microsoft.com/office/drawing/2014/main" id="{04514552-753C-4302-90F9-B209A294565A}"/>
              </a:ext>
            </a:extLst>
          </p:cNvPr>
          <p:cNvCxnSpPr>
            <a:cxnSpLocks/>
          </p:cNvCxnSpPr>
          <p:nvPr/>
        </p:nvCxnSpPr>
        <p:spPr bwMode="auto">
          <a:xfrm>
            <a:off x="1347949" y="1721290"/>
            <a:ext cx="1588958"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814" name="직사각형 227">
            <a:extLst>
              <a:ext uri="{FF2B5EF4-FFF2-40B4-BE49-F238E27FC236}">
                <a16:creationId xmlns:a16="http://schemas.microsoft.com/office/drawing/2014/main" id="{7D1544EB-948D-4882-A1C3-255E5FE24BD4}"/>
              </a:ext>
            </a:extLst>
          </p:cNvPr>
          <p:cNvSpPr/>
          <p:nvPr/>
        </p:nvSpPr>
        <p:spPr bwMode="auto">
          <a:xfrm>
            <a:off x="550621" y="2505487"/>
            <a:ext cx="731360" cy="658573"/>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RA</a:t>
            </a:r>
            <a:r>
              <a:rPr lang="ko-KR" altLang="en-US" sz="800" b="1" dirty="0" err="1">
                <a:solidFill>
                  <a:prstClr val="white"/>
                </a:solidFill>
                <a:latin typeface="Arial" panose="020B0604020202020204" pitchFamily="34" charset="0"/>
                <a:ea typeface="+mj-ea"/>
                <a:cs typeface="Arial" panose="020B0604020202020204" pitchFamily="34" charset="0"/>
              </a:rPr>
              <a:t>동박</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815" name="직사각형 227">
            <a:extLst>
              <a:ext uri="{FF2B5EF4-FFF2-40B4-BE49-F238E27FC236}">
                <a16:creationId xmlns:a16="http://schemas.microsoft.com/office/drawing/2014/main" id="{8A61E08E-C0BD-4B82-8D69-270DB63C45FD}"/>
              </a:ext>
            </a:extLst>
          </p:cNvPr>
          <p:cNvSpPr/>
          <p:nvPr/>
        </p:nvSpPr>
        <p:spPr bwMode="auto">
          <a:xfrm>
            <a:off x="1346735" y="2500855"/>
            <a:ext cx="1596479" cy="665375"/>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공급처가 상대적으로 한정적</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일본 소재 </a:t>
            </a:r>
            <a:r>
              <a:rPr lang="en-US" altLang="ko-KR" sz="700" dirty="0">
                <a:solidFill>
                  <a:srgbClr val="000000"/>
                </a:solidFill>
                <a:latin typeface="Arial" panose="020B0604020202020204" pitchFamily="34" charset="0"/>
                <a:cs typeface="Arial" panose="020B0604020202020204" pitchFamily="34" charset="0"/>
              </a:rPr>
              <a:t>1</a:t>
            </a:r>
            <a:r>
              <a:rPr lang="ko-KR" altLang="en-US" sz="700" dirty="0">
                <a:solidFill>
                  <a:srgbClr val="000000"/>
                </a:solidFill>
                <a:latin typeface="Arial" panose="020B0604020202020204" pitchFamily="34" charset="0"/>
                <a:cs typeface="Arial" panose="020B0604020202020204" pitchFamily="34" charset="0"/>
              </a:rPr>
              <a:t>개사가 </a:t>
            </a:r>
            <a:r>
              <a:rPr lang="en-US" altLang="ko-KR" sz="700" dirty="0">
                <a:solidFill>
                  <a:srgbClr val="000000"/>
                </a:solidFill>
                <a:latin typeface="Arial" panose="020B0604020202020204" pitchFamily="34" charset="0"/>
                <a:cs typeface="Arial" panose="020B0604020202020204" pitchFamily="34" charset="0"/>
              </a:rPr>
              <a:t>Global Market Share</a:t>
            </a:r>
            <a:r>
              <a:rPr lang="ko-KR" altLang="en-US" sz="700" dirty="0">
                <a:solidFill>
                  <a:srgbClr val="000000"/>
                </a:solidFill>
                <a:latin typeface="Arial" panose="020B0604020202020204" pitchFamily="34" charset="0"/>
                <a:cs typeface="Arial" panose="020B0604020202020204" pitchFamily="34" charset="0"/>
              </a:rPr>
              <a:t>의 대부분을 차지</a:t>
            </a:r>
            <a:r>
              <a:rPr lang="en-US" altLang="ko-KR" sz="700" dirty="0">
                <a:solidFill>
                  <a:srgbClr val="000000"/>
                </a:solidFill>
                <a:latin typeface="Arial" panose="020B0604020202020204" pitchFamily="34" charset="0"/>
                <a:cs typeface="Arial" panose="020B0604020202020204" pitchFamily="34" charset="0"/>
              </a:rPr>
              <a:t>)</a:t>
            </a:r>
            <a:r>
              <a:rPr lang="ko-KR" altLang="en-US" sz="700" dirty="0">
                <a:solidFill>
                  <a:srgbClr val="000000"/>
                </a:solidFill>
                <a:latin typeface="Arial" panose="020B0604020202020204" pitchFamily="34" charset="0"/>
                <a:cs typeface="Arial" panose="020B0604020202020204" pitchFamily="34" charset="0"/>
              </a:rPr>
              <a:t>이고</a:t>
            </a:r>
            <a:r>
              <a:rPr lang="en-US" altLang="ko-KR" sz="700" dirty="0">
                <a:solidFill>
                  <a:srgbClr val="000000"/>
                </a:solidFill>
                <a:latin typeface="Arial" panose="020B0604020202020204" pitchFamily="34" charset="0"/>
                <a:cs typeface="Arial" panose="020B0604020202020204" pitchFamily="34" charset="0"/>
              </a:rPr>
              <a:t>, </a:t>
            </a:r>
            <a:r>
              <a:rPr lang="ko-KR" altLang="en-US" sz="700" dirty="0">
                <a:solidFill>
                  <a:srgbClr val="000000"/>
                </a:solidFill>
                <a:latin typeface="Arial" panose="020B0604020202020204" pitchFamily="34" charset="0"/>
                <a:cs typeface="Arial" panose="020B0604020202020204" pitchFamily="34" charset="0"/>
              </a:rPr>
              <a:t>해당 회사를 </a:t>
            </a:r>
            <a:r>
              <a:rPr lang="en-US" altLang="ko-KR" sz="700" dirty="0">
                <a:solidFill>
                  <a:srgbClr val="000000"/>
                </a:solidFill>
                <a:latin typeface="Arial" panose="020B0604020202020204" pitchFamily="34" charset="0"/>
                <a:cs typeface="Arial" panose="020B0604020202020204" pitchFamily="34" charset="0"/>
              </a:rPr>
              <a:t>Set</a:t>
            </a:r>
            <a:r>
              <a:rPr lang="ko-KR" altLang="en-US" sz="700" dirty="0">
                <a:solidFill>
                  <a:srgbClr val="000000"/>
                </a:solidFill>
                <a:latin typeface="Arial" panose="020B0604020202020204" pitchFamily="34" charset="0"/>
                <a:cs typeface="Arial" panose="020B0604020202020204" pitchFamily="34" charset="0"/>
              </a:rPr>
              <a:t>사에서 지정하는 경우가 존재함</a:t>
            </a:r>
            <a:endParaRPr lang="en-US" altLang="ko-KR" sz="700" dirty="0">
              <a:solidFill>
                <a:srgbClr val="000000"/>
              </a:solidFill>
              <a:latin typeface="Arial" panose="020B0604020202020204" pitchFamily="34" charset="0"/>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cs typeface="Arial" panose="020B0604020202020204" pitchFamily="34" charset="0"/>
              </a:rPr>
              <a:t>회사 측에 따르면 국내 업체 중 가장 우선 순위가 높아 안정적인 수급 가능</a:t>
            </a:r>
            <a:endParaRPr lang="en-US" altLang="ko-KR" sz="700" dirty="0">
              <a:solidFill>
                <a:srgbClr val="000000"/>
              </a:solidFill>
              <a:latin typeface="Arial" panose="020B0604020202020204" pitchFamily="34" charset="0"/>
              <a:cs typeface="Arial" panose="020B0604020202020204" pitchFamily="34" charset="0"/>
            </a:endParaRPr>
          </a:p>
        </p:txBody>
      </p:sp>
      <p:sp>
        <p:nvSpPr>
          <p:cNvPr id="816" name="직사각형 17">
            <a:extLst>
              <a:ext uri="{FF2B5EF4-FFF2-40B4-BE49-F238E27FC236}">
                <a16:creationId xmlns:a16="http://schemas.microsoft.com/office/drawing/2014/main" id="{4E18A86E-21C2-4B2C-A483-11A528961204}"/>
              </a:ext>
            </a:extLst>
          </p:cNvPr>
          <p:cNvSpPr>
            <a:spLocks noChangeArrowheads="1"/>
          </p:cNvSpPr>
          <p:nvPr/>
        </p:nvSpPr>
        <p:spPr bwMode="auto">
          <a:xfrm>
            <a:off x="2981694" y="1538938"/>
            <a:ext cx="459233"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매입액</a:t>
            </a:r>
            <a:r>
              <a:rPr lang="en-US" altLang="ko-KR" sz="800" baseline="30000" dirty="0">
                <a:solidFill>
                  <a:srgbClr val="00A3A1"/>
                </a:solidFill>
                <a:latin typeface="Arial" panose="020B0604020202020204" pitchFamily="34" charset="0"/>
                <a:ea typeface="+mj-ea"/>
                <a:cs typeface="Arial" panose="020B0604020202020204" pitchFamily="34" charset="0"/>
              </a:rPr>
              <a:t>1</a:t>
            </a:r>
          </a:p>
        </p:txBody>
      </p:sp>
      <p:cxnSp>
        <p:nvCxnSpPr>
          <p:cNvPr id="817" name="직선 연결선 816">
            <a:extLst>
              <a:ext uri="{FF2B5EF4-FFF2-40B4-BE49-F238E27FC236}">
                <a16:creationId xmlns:a16="http://schemas.microsoft.com/office/drawing/2014/main" id="{679A006F-8543-4928-8DCE-0C4D27D8BB6C}"/>
              </a:ext>
            </a:extLst>
          </p:cNvPr>
          <p:cNvCxnSpPr>
            <a:cxnSpLocks/>
          </p:cNvCxnSpPr>
          <p:nvPr/>
        </p:nvCxnSpPr>
        <p:spPr bwMode="auto">
          <a:xfrm>
            <a:off x="2992519" y="1721290"/>
            <a:ext cx="437583"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818" name="직사각형 227">
            <a:extLst>
              <a:ext uri="{FF2B5EF4-FFF2-40B4-BE49-F238E27FC236}">
                <a16:creationId xmlns:a16="http://schemas.microsoft.com/office/drawing/2014/main" id="{9F64A6AB-8F43-442D-9F9F-C2A7B80EA37C}"/>
              </a:ext>
            </a:extLst>
          </p:cNvPr>
          <p:cNvSpPr/>
          <p:nvPr/>
        </p:nvSpPr>
        <p:spPr bwMode="auto">
          <a:xfrm>
            <a:off x="1346737" y="3191423"/>
            <a:ext cx="1596478" cy="665375"/>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en-US" altLang="ko-KR" sz="700" dirty="0">
                <a:solidFill>
                  <a:srgbClr val="000000"/>
                </a:solidFill>
                <a:latin typeface="Arial" panose="020B0604020202020204" pitchFamily="34" charset="0"/>
                <a:ea typeface="+mj-ea"/>
                <a:cs typeface="Arial" panose="020B0604020202020204" pitchFamily="34" charset="0"/>
              </a:rPr>
              <a:t>RA</a:t>
            </a:r>
            <a:r>
              <a:rPr lang="ko-KR" altLang="en-US" sz="700" dirty="0" err="1">
                <a:solidFill>
                  <a:srgbClr val="000000"/>
                </a:solidFill>
                <a:latin typeface="Arial" panose="020B0604020202020204" pitchFamily="34" charset="0"/>
                <a:ea typeface="+mj-ea"/>
                <a:cs typeface="Arial" panose="020B0604020202020204" pitchFamily="34" charset="0"/>
              </a:rPr>
              <a:t>동박</a:t>
            </a:r>
            <a:r>
              <a:rPr lang="ko-KR" altLang="en-US" sz="700" dirty="0">
                <a:solidFill>
                  <a:srgbClr val="000000"/>
                </a:solidFill>
                <a:latin typeface="Arial" panose="020B0604020202020204" pitchFamily="34" charset="0"/>
                <a:ea typeface="+mj-ea"/>
                <a:cs typeface="Arial" panose="020B0604020202020204" pitchFamily="34" charset="0"/>
              </a:rPr>
              <a:t> 대비 수급처가 다양하며</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공급안정성 등을 고려하여 </a:t>
            </a:r>
            <a:r>
              <a:rPr lang="ko-KR" altLang="en-US" sz="700" dirty="0" err="1">
                <a:solidFill>
                  <a:srgbClr val="000000"/>
                </a:solidFill>
                <a:latin typeface="Arial" panose="020B0604020202020204" pitchFamily="34" charset="0"/>
                <a:ea typeface="+mj-ea"/>
                <a:cs typeface="Arial" panose="020B0604020202020204" pitchFamily="34" charset="0"/>
              </a:rPr>
              <a:t>매입처</a:t>
            </a:r>
            <a:r>
              <a:rPr lang="ko-KR" altLang="en-US" sz="700" dirty="0">
                <a:solidFill>
                  <a:srgbClr val="000000"/>
                </a:solidFill>
                <a:latin typeface="Arial" panose="020B0604020202020204" pitchFamily="34" charset="0"/>
                <a:ea typeface="+mj-ea"/>
                <a:cs typeface="Arial" panose="020B0604020202020204" pitchFamily="34" charset="0"/>
              </a:rPr>
              <a:t> 선정 중임 </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현재는 주로 일본으로부터 매입</a:t>
            </a:r>
            <a:r>
              <a:rPr lang="en-US" altLang="ko-KR" sz="700" dirty="0">
                <a:solidFill>
                  <a:srgbClr val="000000"/>
                </a:solidFill>
                <a:latin typeface="Arial" panose="020B0604020202020204" pitchFamily="34" charset="0"/>
                <a:ea typeface="+mj-ea"/>
                <a:cs typeface="Arial" panose="020B0604020202020204" pitchFamily="34" charset="0"/>
              </a:rPr>
              <a:t>)</a:t>
            </a:r>
          </a:p>
        </p:txBody>
      </p:sp>
      <p:sp>
        <p:nvSpPr>
          <p:cNvPr id="819" name="직사각형 227">
            <a:extLst>
              <a:ext uri="{FF2B5EF4-FFF2-40B4-BE49-F238E27FC236}">
                <a16:creationId xmlns:a16="http://schemas.microsoft.com/office/drawing/2014/main" id="{9F862EC4-9056-4ADF-B69B-28D587220908}"/>
              </a:ext>
            </a:extLst>
          </p:cNvPr>
          <p:cNvSpPr/>
          <p:nvPr/>
        </p:nvSpPr>
        <p:spPr bwMode="auto">
          <a:xfrm>
            <a:off x="550621" y="3193885"/>
            <a:ext cx="731360" cy="658573"/>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defRPr/>
            </a:pPr>
            <a:r>
              <a:rPr lang="en-US" altLang="ko-KR" sz="800" b="1" dirty="0">
                <a:solidFill>
                  <a:prstClr val="white"/>
                </a:solidFill>
                <a:latin typeface="Arial" panose="020B0604020202020204" pitchFamily="34" charset="0"/>
                <a:ea typeface="+mj-ea"/>
                <a:cs typeface="Arial" panose="020B0604020202020204" pitchFamily="34" charset="0"/>
              </a:rPr>
              <a:t>ED</a:t>
            </a:r>
            <a:r>
              <a:rPr lang="ko-KR" altLang="en-US" sz="800" b="1" dirty="0" err="1">
                <a:solidFill>
                  <a:prstClr val="white"/>
                </a:solidFill>
                <a:latin typeface="Arial" panose="020B0604020202020204" pitchFamily="34" charset="0"/>
                <a:ea typeface="+mj-ea"/>
                <a:cs typeface="Arial" panose="020B0604020202020204" pitchFamily="34" charset="0"/>
              </a:rPr>
              <a:t>동박</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820" name="직사각형 227">
            <a:extLst>
              <a:ext uri="{FF2B5EF4-FFF2-40B4-BE49-F238E27FC236}">
                <a16:creationId xmlns:a16="http://schemas.microsoft.com/office/drawing/2014/main" id="{3C835FD2-79A0-417D-B51D-1F4522711360}"/>
              </a:ext>
            </a:extLst>
          </p:cNvPr>
          <p:cNvSpPr/>
          <p:nvPr/>
        </p:nvSpPr>
        <p:spPr bwMode="auto">
          <a:xfrm>
            <a:off x="2997248" y="1764822"/>
            <a:ext cx="428125" cy="71084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55,794</a:t>
            </a:r>
          </a:p>
        </p:txBody>
      </p:sp>
      <p:sp>
        <p:nvSpPr>
          <p:cNvPr id="821" name="TextBox 820">
            <a:extLst>
              <a:ext uri="{FF2B5EF4-FFF2-40B4-BE49-F238E27FC236}">
                <a16:creationId xmlns:a16="http://schemas.microsoft.com/office/drawing/2014/main" id="{E7984E6E-2257-4251-BB3A-C7C357B819CE}"/>
              </a:ext>
            </a:extLst>
          </p:cNvPr>
          <p:cNvSpPr txBox="1"/>
          <p:nvPr/>
        </p:nvSpPr>
        <p:spPr>
          <a:xfrm>
            <a:off x="570576" y="4844707"/>
            <a:ext cx="2582199"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1: RA/ED</a:t>
            </a:r>
            <a:r>
              <a:rPr lang="ko-KR" altLang="en-US" sz="600" dirty="0" err="1">
                <a:solidFill>
                  <a:srgbClr val="000000"/>
                </a:solidFill>
                <a:latin typeface="Arial" panose="020B0604020202020204" pitchFamily="34" charset="0"/>
                <a:ea typeface="맑은 고딕"/>
                <a:cs typeface="Arial" panose="020B0604020202020204" pitchFamily="34" charset="0"/>
              </a:rPr>
              <a:t>동박은</a:t>
            </a:r>
            <a:r>
              <a:rPr lang="ko-KR" altLang="en-US" sz="600" dirty="0">
                <a:solidFill>
                  <a:srgbClr val="000000"/>
                </a:solidFill>
                <a:latin typeface="Arial" panose="020B0604020202020204" pitchFamily="34" charset="0"/>
                <a:ea typeface="맑은 고딕"/>
                <a:cs typeface="Arial" panose="020B0604020202020204" pitchFamily="34" charset="0"/>
              </a:rPr>
              <a:t> 부가세 포함</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err="1">
                <a:solidFill>
                  <a:srgbClr val="000000"/>
                </a:solidFill>
                <a:latin typeface="Arial" panose="020B0604020202020204" pitchFamily="34" charset="0"/>
                <a:ea typeface="맑은 고딕"/>
                <a:cs typeface="Arial" panose="020B0604020202020204" pitchFamily="34" charset="0"/>
              </a:rPr>
              <a:t>모노머의</a:t>
            </a:r>
            <a:r>
              <a:rPr lang="ko-KR" altLang="en-US" sz="600" dirty="0">
                <a:solidFill>
                  <a:srgbClr val="000000"/>
                </a:solidFill>
                <a:latin typeface="Arial" panose="020B0604020202020204" pitchFamily="34" charset="0"/>
                <a:ea typeface="맑은 고딕"/>
                <a:cs typeface="Arial" panose="020B0604020202020204" pitchFamily="34" charset="0"/>
              </a:rPr>
              <a:t> 경우 부가세 제외된 금액</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822" name="직사각형 17">
            <a:extLst>
              <a:ext uri="{FF2B5EF4-FFF2-40B4-BE49-F238E27FC236}">
                <a16:creationId xmlns:a16="http://schemas.microsoft.com/office/drawing/2014/main" id="{EFE0ADE5-8033-44F5-8BB5-4D38AACFED2B}"/>
              </a:ext>
            </a:extLst>
          </p:cNvPr>
          <p:cNvSpPr>
            <a:spLocks noChangeArrowheads="1"/>
          </p:cNvSpPr>
          <p:nvPr/>
        </p:nvSpPr>
        <p:spPr bwMode="auto">
          <a:xfrm>
            <a:off x="490503" y="5083244"/>
            <a:ext cx="2969713" cy="1171678"/>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823" name="직사각형 822">
            <a:extLst>
              <a:ext uri="{FF2B5EF4-FFF2-40B4-BE49-F238E27FC236}">
                <a16:creationId xmlns:a16="http://schemas.microsoft.com/office/drawing/2014/main" id="{76E00B16-7D0D-48DE-A2B9-C59AF3D6F0B6}"/>
              </a:ext>
            </a:extLst>
          </p:cNvPr>
          <p:cNvSpPr/>
          <p:nvPr/>
        </p:nvSpPr>
        <p:spPr bwMode="auto">
          <a:xfrm>
            <a:off x="570576" y="5005616"/>
            <a:ext cx="684000" cy="149877"/>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ctr" defTabSz="895488">
              <a:spcAft>
                <a:spcPct val="35000"/>
              </a:spcAft>
              <a:tabLst>
                <a:tab pos="5596796" algn="l"/>
              </a:tabLst>
            </a:pPr>
            <a:r>
              <a:rPr lang="ko-KR" altLang="en-US" sz="900" b="1" kern="0" dirty="0">
                <a:solidFill>
                  <a:srgbClr val="00A3A1"/>
                </a:solidFill>
                <a:latin typeface="Arial" panose="020B0604020202020204" pitchFamily="34" charset="0"/>
                <a:ea typeface="+mj-ea"/>
                <a:cs typeface="Arial" panose="020B0604020202020204" pitchFamily="34" charset="0"/>
              </a:rPr>
              <a:t>결제 조건</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824" name="직사각형 227">
            <a:extLst>
              <a:ext uri="{FF2B5EF4-FFF2-40B4-BE49-F238E27FC236}">
                <a16:creationId xmlns:a16="http://schemas.microsoft.com/office/drawing/2014/main" id="{1F372CA1-9007-42CF-A238-E753099DE618}"/>
              </a:ext>
            </a:extLst>
          </p:cNvPr>
          <p:cNvSpPr/>
          <p:nvPr/>
        </p:nvSpPr>
        <p:spPr bwMode="auto">
          <a:xfrm>
            <a:off x="1346152" y="5155493"/>
            <a:ext cx="2077103" cy="55108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거래처별 최대 </a:t>
            </a:r>
            <a:r>
              <a:rPr lang="en-US" altLang="ko-KR" sz="700" dirty="0">
                <a:solidFill>
                  <a:srgbClr val="000000"/>
                </a:solidFill>
                <a:latin typeface="Arial" panose="020B0604020202020204" pitchFamily="34" charset="0"/>
                <a:ea typeface="+mj-ea"/>
                <a:cs typeface="Arial" panose="020B0604020202020204" pitchFamily="34" charset="0"/>
              </a:rPr>
              <a:t>30</a:t>
            </a:r>
            <a:r>
              <a:rPr lang="ko-KR" altLang="en-US" sz="700" dirty="0">
                <a:solidFill>
                  <a:srgbClr val="000000"/>
                </a:solidFill>
                <a:latin typeface="Arial" panose="020B0604020202020204" pitchFamily="34" charset="0"/>
                <a:ea typeface="+mj-ea"/>
                <a:cs typeface="Arial" panose="020B0604020202020204" pitchFamily="34" charset="0"/>
              </a:rPr>
              <a:t>일</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당월 마감</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err="1">
                <a:solidFill>
                  <a:srgbClr val="000000"/>
                </a:solidFill>
                <a:latin typeface="Arial" panose="020B0604020202020204" pitchFamily="34" charset="0"/>
                <a:ea typeface="+mj-ea"/>
                <a:cs typeface="Arial" panose="020B0604020202020204" pitchFamily="34" charset="0"/>
              </a:rPr>
              <a:t>익월말</a:t>
            </a:r>
            <a:r>
              <a:rPr lang="ko-KR" altLang="en-US" sz="700" dirty="0">
                <a:solidFill>
                  <a:srgbClr val="000000"/>
                </a:solidFill>
                <a:latin typeface="Arial" panose="020B0604020202020204" pitchFamily="34" charset="0"/>
                <a:ea typeface="+mj-ea"/>
                <a:cs typeface="Arial" panose="020B0604020202020204" pitchFamily="34" charset="0"/>
              </a:rPr>
              <a:t> 결제</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이내로 결제가 이루어지나</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선급금</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형태로 결제하는 거래처가 존재함</a:t>
            </a:r>
            <a:endParaRPr lang="en-US" altLang="ko-KR" sz="700" dirty="0">
              <a:solidFill>
                <a:srgbClr val="000000"/>
              </a:solidFill>
              <a:latin typeface="Arial" panose="020B0604020202020204" pitchFamily="34" charset="0"/>
              <a:ea typeface="+mj-ea"/>
              <a:cs typeface="Arial" panose="020B0604020202020204" pitchFamily="34" charset="0"/>
            </a:endParaRPr>
          </a:p>
          <a:p>
            <a:pPr marL="90488" indent="-90488" defTabSz="781990">
              <a:buFont typeface="Arial" panose="020B0604020202020204" pitchFamily="34" charset="0"/>
              <a:buChar char="•"/>
            </a:pPr>
            <a:r>
              <a:rPr lang="ko-KR" altLang="en-US" sz="700" dirty="0">
                <a:solidFill>
                  <a:srgbClr val="000000"/>
                </a:solidFill>
                <a:latin typeface="Arial" panose="020B0604020202020204" pitchFamily="34" charset="0"/>
                <a:ea typeface="+mj-ea"/>
                <a:cs typeface="Arial" panose="020B0604020202020204" pitchFamily="34" charset="0"/>
              </a:rPr>
              <a:t>사전송금의 경우</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 거래처와의 관계유지 및 원재료 물량확보 목적으로 수행하고 있음</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25" name="직사각형 17">
            <a:extLst>
              <a:ext uri="{FF2B5EF4-FFF2-40B4-BE49-F238E27FC236}">
                <a16:creationId xmlns:a16="http://schemas.microsoft.com/office/drawing/2014/main" id="{FEE7C94C-0AAC-4E6B-B21E-2111E88496E4}"/>
              </a:ext>
            </a:extLst>
          </p:cNvPr>
          <p:cNvSpPr>
            <a:spLocks noChangeArrowheads="1"/>
          </p:cNvSpPr>
          <p:nvPr/>
        </p:nvSpPr>
        <p:spPr bwMode="auto">
          <a:xfrm>
            <a:off x="4325615" y="5478122"/>
            <a:ext cx="1160405"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내용</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826" name="직선 연결선 825">
            <a:extLst>
              <a:ext uri="{FF2B5EF4-FFF2-40B4-BE49-F238E27FC236}">
                <a16:creationId xmlns:a16="http://schemas.microsoft.com/office/drawing/2014/main" id="{DE730D87-1D41-44F4-B21C-18CA2FDC4A94}"/>
              </a:ext>
            </a:extLst>
          </p:cNvPr>
          <p:cNvCxnSpPr>
            <a:cxnSpLocks/>
          </p:cNvCxnSpPr>
          <p:nvPr/>
        </p:nvCxnSpPr>
        <p:spPr bwMode="auto">
          <a:xfrm>
            <a:off x="4189968" y="5648507"/>
            <a:ext cx="1452148"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27" name="직사각형 17">
            <a:extLst>
              <a:ext uri="{FF2B5EF4-FFF2-40B4-BE49-F238E27FC236}">
                <a16:creationId xmlns:a16="http://schemas.microsoft.com/office/drawing/2014/main" id="{DD4D6C9A-B355-48D4-9CCD-6951F94B6305}"/>
              </a:ext>
            </a:extLst>
          </p:cNvPr>
          <p:cNvSpPr>
            <a:spLocks noChangeArrowheads="1"/>
          </p:cNvSpPr>
          <p:nvPr/>
        </p:nvSpPr>
        <p:spPr bwMode="auto">
          <a:xfrm>
            <a:off x="5753454" y="5478122"/>
            <a:ext cx="58339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급여</a:t>
            </a:r>
            <a:r>
              <a:rPr lang="en-US" altLang="ko-KR" sz="800" dirty="0">
                <a:solidFill>
                  <a:srgbClr val="005EB8"/>
                </a:solidFill>
                <a:latin typeface="Arial" panose="020B0604020202020204" pitchFamily="34" charset="0"/>
                <a:ea typeface="+mj-ea"/>
                <a:cs typeface="Arial" panose="020B0604020202020204" pitchFamily="34" charset="0"/>
              </a:rPr>
              <a:t>/</a:t>
            </a:r>
            <a:r>
              <a:rPr lang="ko-KR" altLang="en-US" sz="800" dirty="0">
                <a:solidFill>
                  <a:srgbClr val="005EB8"/>
                </a:solidFill>
                <a:latin typeface="Arial" panose="020B0604020202020204" pitchFamily="34" charset="0"/>
                <a:ea typeface="+mj-ea"/>
                <a:cs typeface="Arial" panose="020B0604020202020204" pitchFamily="34" charset="0"/>
              </a:rPr>
              <a:t>용역비</a:t>
            </a:r>
            <a:endParaRPr lang="en-US" altLang="ko-KR" sz="800" dirty="0">
              <a:solidFill>
                <a:srgbClr val="005EB8"/>
              </a:solidFill>
              <a:latin typeface="Arial" panose="020B0604020202020204" pitchFamily="34" charset="0"/>
              <a:ea typeface="+mj-ea"/>
              <a:cs typeface="Arial" panose="020B0604020202020204" pitchFamily="34" charset="0"/>
            </a:endParaRPr>
          </a:p>
        </p:txBody>
      </p:sp>
      <p:graphicFrame>
        <p:nvGraphicFramePr>
          <p:cNvPr id="832" name="차트 831">
            <a:extLst>
              <a:ext uri="{FF2B5EF4-FFF2-40B4-BE49-F238E27FC236}">
                <a16:creationId xmlns:a16="http://schemas.microsoft.com/office/drawing/2014/main" id="{865FC2CC-B5E8-44B5-A18F-BBB781FB4DAF}"/>
              </a:ext>
            </a:extLst>
          </p:cNvPr>
          <p:cNvGraphicFramePr>
            <a:graphicFrameLocks/>
          </p:cNvGraphicFramePr>
          <p:nvPr/>
        </p:nvGraphicFramePr>
        <p:xfrm>
          <a:off x="570576" y="5740241"/>
          <a:ext cx="2842304" cy="581291"/>
        </p:xfrm>
        <a:graphic>
          <a:graphicData uri="http://schemas.openxmlformats.org/drawingml/2006/chart">
            <c:chart xmlns:c="http://schemas.openxmlformats.org/drawingml/2006/chart" xmlns:r="http://schemas.openxmlformats.org/officeDocument/2006/relationships" r:id="rId3"/>
          </a:graphicData>
        </a:graphic>
      </p:graphicFrame>
      <p:sp>
        <p:nvSpPr>
          <p:cNvPr id="833" name="직사각형 832">
            <a:extLst>
              <a:ext uri="{FF2B5EF4-FFF2-40B4-BE49-F238E27FC236}">
                <a16:creationId xmlns:a16="http://schemas.microsoft.com/office/drawing/2014/main" id="{C514CA8B-F504-4B8F-A480-37BB9FEF0644}"/>
              </a:ext>
            </a:extLst>
          </p:cNvPr>
          <p:cNvSpPr/>
          <p:nvPr/>
        </p:nvSpPr>
        <p:spPr>
          <a:xfrm>
            <a:off x="3571185" y="4661195"/>
            <a:ext cx="543600" cy="210072"/>
          </a:xfrm>
          <a:prstGeom prst="rect">
            <a:avLst/>
          </a:prstGeom>
          <a:solidFill>
            <a:srgbClr val="005EB8"/>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경화기</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35" name="직사각형 834">
            <a:extLst>
              <a:ext uri="{FF2B5EF4-FFF2-40B4-BE49-F238E27FC236}">
                <a16:creationId xmlns:a16="http://schemas.microsoft.com/office/drawing/2014/main" id="{ACC6E564-F658-43DA-AF88-FC2345620727}"/>
              </a:ext>
            </a:extLst>
          </p:cNvPr>
          <p:cNvSpPr/>
          <p:nvPr/>
        </p:nvSpPr>
        <p:spPr>
          <a:xfrm>
            <a:off x="3571185" y="4898598"/>
            <a:ext cx="543600" cy="210072"/>
          </a:xfrm>
          <a:prstGeom prst="rect">
            <a:avLst/>
          </a:prstGeom>
          <a:solidFill>
            <a:srgbClr val="005EB8"/>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en-US" altLang="ko-KR" sz="800" b="1" dirty="0">
                <a:solidFill>
                  <a:prstClr val="white"/>
                </a:solidFill>
                <a:latin typeface="Arial" panose="020B0604020202020204" pitchFamily="34" charset="0"/>
                <a:ea typeface="+mj-ea"/>
                <a:cs typeface="Arial" panose="020B0604020202020204" pitchFamily="34" charset="0"/>
              </a:rPr>
              <a:t>Laminator</a:t>
            </a:r>
          </a:p>
        </p:txBody>
      </p:sp>
      <p:cxnSp>
        <p:nvCxnSpPr>
          <p:cNvPr id="837" name="직선 화살표 연결선 836">
            <a:extLst>
              <a:ext uri="{FF2B5EF4-FFF2-40B4-BE49-F238E27FC236}">
                <a16:creationId xmlns:a16="http://schemas.microsoft.com/office/drawing/2014/main" id="{B2F4E2F0-B6F3-4E76-8804-48475B3A68CC}"/>
              </a:ext>
            </a:extLst>
          </p:cNvPr>
          <p:cNvCxnSpPr>
            <a:cxnSpLocks/>
            <a:stCxn id="587" idx="3"/>
            <a:endCxn id="603" idx="1"/>
          </p:cNvCxnSpPr>
          <p:nvPr/>
        </p:nvCxnSpPr>
        <p:spPr>
          <a:xfrm>
            <a:off x="5768993" y="3437050"/>
            <a:ext cx="118457" cy="0"/>
          </a:xfrm>
          <a:prstGeom prst="straightConnector1">
            <a:avLst/>
          </a:prstGeom>
          <a:ln>
            <a:solidFill>
              <a:srgbClr val="005EB8"/>
            </a:solidFill>
            <a:tailEnd type="arrow" w="sm" len="sm"/>
          </a:ln>
        </p:spPr>
        <p:style>
          <a:lnRef idx="1">
            <a:schemeClr val="accent1"/>
          </a:lnRef>
          <a:fillRef idx="0">
            <a:schemeClr val="accent1"/>
          </a:fillRef>
          <a:effectRef idx="0">
            <a:schemeClr val="accent1"/>
          </a:effectRef>
          <a:fontRef idx="minor">
            <a:schemeClr val="tx1"/>
          </a:fontRef>
        </p:style>
      </p:cxnSp>
      <p:sp>
        <p:nvSpPr>
          <p:cNvPr id="841" name="직사각형 17">
            <a:extLst>
              <a:ext uri="{FF2B5EF4-FFF2-40B4-BE49-F238E27FC236}">
                <a16:creationId xmlns:a16="http://schemas.microsoft.com/office/drawing/2014/main" id="{AF06AC34-358A-4539-A67E-C936655A238F}"/>
              </a:ext>
            </a:extLst>
          </p:cNvPr>
          <p:cNvSpPr>
            <a:spLocks noChangeArrowheads="1"/>
          </p:cNvSpPr>
          <p:nvPr/>
        </p:nvSpPr>
        <p:spPr bwMode="auto">
          <a:xfrm>
            <a:off x="3612290" y="3094842"/>
            <a:ext cx="2697853"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원재료 투입 후 생산과정</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842" name="직선 연결선 841">
            <a:extLst>
              <a:ext uri="{FF2B5EF4-FFF2-40B4-BE49-F238E27FC236}">
                <a16:creationId xmlns:a16="http://schemas.microsoft.com/office/drawing/2014/main" id="{12F2515D-DAF0-43D4-921E-2A40DFC79177}"/>
              </a:ext>
            </a:extLst>
          </p:cNvPr>
          <p:cNvCxnSpPr>
            <a:cxnSpLocks/>
          </p:cNvCxnSpPr>
          <p:nvPr/>
        </p:nvCxnSpPr>
        <p:spPr bwMode="auto">
          <a:xfrm>
            <a:off x="3615658" y="3265227"/>
            <a:ext cx="269448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47" name="직사각형 846">
            <a:extLst>
              <a:ext uri="{FF2B5EF4-FFF2-40B4-BE49-F238E27FC236}">
                <a16:creationId xmlns:a16="http://schemas.microsoft.com/office/drawing/2014/main" id="{9346E20C-8103-4EE2-BD5B-0A81D60247B6}"/>
              </a:ext>
            </a:extLst>
          </p:cNvPr>
          <p:cNvSpPr/>
          <p:nvPr/>
        </p:nvSpPr>
        <p:spPr>
          <a:xfrm>
            <a:off x="3572400" y="2677984"/>
            <a:ext cx="458615" cy="387161"/>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입고</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48" name="직사각형 847">
            <a:extLst>
              <a:ext uri="{FF2B5EF4-FFF2-40B4-BE49-F238E27FC236}">
                <a16:creationId xmlns:a16="http://schemas.microsoft.com/office/drawing/2014/main" id="{9BE95CE3-9743-4F9A-A24D-FC85EF5CB9A2}"/>
              </a:ext>
            </a:extLst>
          </p:cNvPr>
          <p:cNvSpPr/>
          <p:nvPr/>
        </p:nvSpPr>
        <p:spPr>
          <a:xfrm>
            <a:off x="4086627" y="2677984"/>
            <a:ext cx="2282792" cy="38716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800" dirty="0">
                <a:solidFill>
                  <a:srgbClr val="000000"/>
                </a:solidFill>
                <a:latin typeface="Arial" panose="020B0604020202020204" pitchFamily="34" charset="0"/>
                <a:ea typeface="+mj-ea"/>
                <a:cs typeface="Arial" panose="020B0604020202020204" pitchFamily="34" charset="0"/>
              </a:rPr>
              <a:t>원재료 입고 후 수입검사</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보관을 수행하며</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원재료의 종류 및 </a:t>
            </a:r>
            <a:r>
              <a:rPr lang="en-US" altLang="ko-KR" sz="800" dirty="0">
                <a:solidFill>
                  <a:srgbClr val="000000"/>
                </a:solidFill>
                <a:latin typeface="Arial" panose="020B0604020202020204" pitchFamily="34" charset="0"/>
                <a:ea typeface="+mj-ea"/>
                <a:cs typeface="Arial" panose="020B0604020202020204" pitchFamily="34" charset="0"/>
              </a:rPr>
              <a:t>spec</a:t>
            </a:r>
            <a:r>
              <a:rPr lang="ko-KR" altLang="en-US" sz="800" dirty="0">
                <a:solidFill>
                  <a:srgbClr val="000000"/>
                </a:solidFill>
                <a:latin typeface="Arial" panose="020B0604020202020204" pitchFamily="34" charset="0"/>
                <a:ea typeface="+mj-ea"/>
                <a:cs typeface="Arial" panose="020B0604020202020204" pitchFamily="34" charset="0"/>
              </a:rPr>
              <a:t>에 따라 구분하여 관리</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849" name="직사각형 848">
            <a:extLst>
              <a:ext uri="{FF2B5EF4-FFF2-40B4-BE49-F238E27FC236}">
                <a16:creationId xmlns:a16="http://schemas.microsoft.com/office/drawing/2014/main" id="{74A743E4-B194-4E24-AAC0-9E6F0CED59D0}"/>
              </a:ext>
            </a:extLst>
          </p:cNvPr>
          <p:cNvSpPr/>
          <p:nvPr/>
        </p:nvSpPr>
        <p:spPr>
          <a:xfrm>
            <a:off x="3583158" y="3608193"/>
            <a:ext cx="458615" cy="52460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재고관리</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50" name="직사각형 849">
            <a:extLst>
              <a:ext uri="{FF2B5EF4-FFF2-40B4-BE49-F238E27FC236}">
                <a16:creationId xmlns:a16="http://schemas.microsoft.com/office/drawing/2014/main" id="{EF351206-BD8D-4F29-90DC-4682A51EF114}"/>
              </a:ext>
            </a:extLst>
          </p:cNvPr>
          <p:cNvSpPr/>
          <p:nvPr/>
        </p:nvSpPr>
        <p:spPr>
          <a:xfrm>
            <a:off x="4086628" y="3608193"/>
            <a:ext cx="2282792" cy="5246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ko-KR" altLang="en-US" sz="800" dirty="0">
                <a:solidFill>
                  <a:srgbClr val="000000"/>
                </a:solidFill>
                <a:latin typeface="Arial" panose="020B0604020202020204" pitchFamily="34" charset="0"/>
                <a:ea typeface="+mj-ea"/>
                <a:cs typeface="Arial" panose="020B0604020202020204" pitchFamily="34" charset="0"/>
              </a:rPr>
              <a:t>재공품</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제품의 경우 세부</a:t>
            </a:r>
            <a:r>
              <a:rPr lang="en-US" altLang="ko-KR" sz="800" dirty="0">
                <a:solidFill>
                  <a:srgbClr val="000000"/>
                </a:solidFill>
                <a:latin typeface="Arial" panose="020B0604020202020204" pitchFamily="34" charset="0"/>
                <a:ea typeface="+mj-ea"/>
                <a:cs typeface="Arial" panose="020B0604020202020204" pitchFamily="34" charset="0"/>
              </a:rPr>
              <a:t> Grade/</a:t>
            </a:r>
            <a:r>
              <a:rPr lang="ko-KR" altLang="en-US" sz="800" dirty="0">
                <a:solidFill>
                  <a:srgbClr val="000000"/>
                </a:solidFill>
                <a:latin typeface="Arial" panose="020B0604020202020204" pitchFamily="34" charset="0"/>
                <a:ea typeface="+mj-ea"/>
                <a:cs typeface="Arial" panose="020B0604020202020204" pitchFamily="34" charset="0"/>
              </a:rPr>
              <a:t>공정별로 관리하고 있으며</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 일부 </a:t>
            </a:r>
            <a:r>
              <a:rPr lang="en-US" altLang="ko-KR" sz="800" dirty="0">
                <a:solidFill>
                  <a:srgbClr val="000000"/>
                </a:solidFill>
                <a:latin typeface="Arial" panose="020B0604020202020204" pitchFamily="34" charset="0"/>
                <a:ea typeface="+mj-ea"/>
                <a:cs typeface="Arial" panose="020B0604020202020204" pitchFamily="34" charset="0"/>
              </a:rPr>
              <a:t>Set</a:t>
            </a:r>
            <a:r>
              <a:rPr lang="ko-KR" altLang="en-US" sz="800" dirty="0">
                <a:solidFill>
                  <a:srgbClr val="000000"/>
                </a:solidFill>
                <a:latin typeface="Arial" panose="020B0604020202020204" pitchFamily="34" charset="0"/>
                <a:ea typeface="+mj-ea"/>
                <a:cs typeface="Arial" panose="020B0604020202020204" pitchFamily="34" charset="0"/>
              </a:rPr>
              <a:t>사 재고의 경우 생산계획에 따른 안전재고를 보유하고 있음</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855" name="직사각형 17">
            <a:extLst>
              <a:ext uri="{FF2B5EF4-FFF2-40B4-BE49-F238E27FC236}">
                <a16:creationId xmlns:a16="http://schemas.microsoft.com/office/drawing/2014/main" id="{F9D1F3BC-05AE-4B2A-ADC5-CB1D0198A70B}"/>
              </a:ext>
            </a:extLst>
          </p:cNvPr>
          <p:cNvSpPr>
            <a:spLocks noChangeArrowheads="1"/>
          </p:cNvSpPr>
          <p:nvPr/>
        </p:nvSpPr>
        <p:spPr bwMode="auto">
          <a:xfrm>
            <a:off x="4240435" y="4245836"/>
            <a:ext cx="558581"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005EB8"/>
                </a:solidFill>
                <a:latin typeface="Arial" panose="020B0604020202020204" pitchFamily="34" charset="0"/>
                <a:ea typeface="+mj-ea"/>
                <a:cs typeface="Arial" panose="020B0604020202020204" pitchFamily="34" charset="0"/>
              </a:rPr>
              <a:t>Capacity</a:t>
            </a:r>
            <a:r>
              <a:rPr lang="en-US" altLang="ko-KR" sz="800" baseline="30000" dirty="0">
                <a:solidFill>
                  <a:srgbClr val="005EB8"/>
                </a:solidFill>
                <a:latin typeface="Arial" panose="020B0604020202020204" pitchFamily="34" charset="0"/>
                <a:ea typeface="+mj-ea"/>
                <a:cs typeface="Arial" panose="020B0604020202020204" pitchFamily="34" charset="0"/>
              </a:rPr>
              <a:t>2</a:t>
            </a:r>
          </a:p>
        </p:txBody>
      </p:sp>
      <p:cxnSp>
        <p:nvCxnSpPr>
          <p:cNvPr id="856" name="직선 연결선 855">
            <a:extLst>
              <a:ext uri="{FF2B5EF4-FFF2-40B4-BE49-F238E27FC236}">
                <a16:creationId xmlns:a16="http://schemas.microsoft.com/office/drawing/2014/main" id="{8105F196-15AE-43B0-BE50-6CB344091274}"/>
              </a:ext>
            </a:extLst>
          </p:cNvPr>
          <p:cNvCxnSpPr>
            <a:cxnSpLocks/>
          </p:cNvCxnSpPr>
          <p:nvPr/>
        </p:nvCxnSpPr>
        <p:spPr bwMode="auto">
          <a:xfrm>
            <a:off x="4160467" y="4403795"/>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57" name="직사각형 856">
            <a:extLst>
              <a:ext uri="{FF2B5EF4-FFF2-40B4-BE49-F238E27FC236}">
                <a16:creationId xmlns:a16="http://schemas.microsoft.com/office/drawing/2014/main" id="{15927BF5-6AC1-49C6-97DD-66BB13DCD09B}"/>
              </a:ext>
            </a:extLst>
          </p:cNvPr>
          <p:cNvSpPr/>
          <p:nvPr/>
        </p:nvSpPr>
        <p:spPr>
          <a:xfrm>
            <a:off x="4160467" y="442379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600,000m</a:t>
            </a:r>
            <a:r>
              <a:rPr lang="en-US" altLang="ko-KR" sz="700" baseline="30000" dirty="0">
                <a:solidFill>
                  <a:srgbClr val="000000"/>
                </a:solidFill>
                <a:latin typeface="Arial" panose="020B0604020202020204" pitchFamily="34" charset="0"/>
                <a:ea typeface="+mj-ea"/>
                <a:cs typeface="Arial" panose="020B0604020202020204" pitchFamily="34" charset="0"/>
              </a:rPr>
              <a:t>2</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월</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58" name="직사각형 857">
            <a:extLst>
              <a:ext uri="{FF2B5EF4-FFF2-40B4-BE49-F238E27FC236}">
                <a16:creationId xmlns:a16="http://schemas.microsoft.com/office/drawing/2014/main" id="{991ADB6D-C751-4A68-AADF-4F8CDD7064E6}"/>
              </a:ext>
            </a:extLst>
          </p:cNvPr>
          <p:cNvSpPr/>
          <p:nvPr/>
        </p:nvSpPr>
        <p:spPr>
          <a:xfrm>
            <a:off x="4160467" y="466183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600,000m</a:t>
            </a:r>
            <a:r>
              <a:rPr lang="en-US" altLang="ko-KR" sz="700" baseline="30000" dirty="0">
                <a:solidFill>
                  <a:srgbClr val="000000"/>
                </a:solidFill>
                <a:latin typeface="Arial" panose="020B0604020202020204" pitchFamily="34" charset="0"/>
                <a:ea typeface="+mj-ea"/>
                <a:cs typeface="Arial" panose="020B0604020202020204" pitchFamily="34" charset="0"/>
              </a:rPr>
              <a:t>2</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월</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59" name="직사각형 858">
            <a:extLst>
              <a:ext uri="{FF2B5EF4-FFF2-40B4-BE49-F238E27FC236}">
                <a16:creationId xmlns:a16="http://schemas.microsoft.com/office/drawing/2014/main" id="{7EDC43CF-9B29-4C2D-86A2-4A44E3501C95}"/>
              </a:ext>
            </a:extLst>
          </p:cNvPr>
          <p:cNvSpPr/>
          <p:nvPr/>
        </p:nvSpPr>
        <p:spPr>
          <a:xfrm>
            <a:off x="4160467" y="4899872"/>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360,000m</a:t>
            </a:r>
            <a:r>
              <a:rPr lang="en-US" altLang="ko-KR" sz="700" baseline="30000" dirty="0">
                <a:solidFill>
                  <a:srgbClr val="000000"/>
                </a:solidFill>
                <a:latin typeface="Arial" panose="020B0604020202020204" pitchFamily="34" charset="0"/>
                <a:ea typeface="+mj-ea"/>
                <a:cs typeface="Arial" panose="020B0604020202020204" pitchFamily="34" charset="0"/>
              </a:rPr>
              <a:t>2</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월</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860" name="직사각형 17">
            <a:extLst>
              <a:ext uri="{FF2B5EF4-FFF2-40B4-BE49-F238E27FC236}">
                <a16:creationId xmlns:a16="http://schemas.microsoft.com/office/drawing/2014/main" id="{CAB3642D-7005-4F82-B9C9-5A19C704CBB6}"/>
              </a:ext>
            </a:extLst>
          </p:cNvPr>
          <p:cNvSpPr>
            <a:spLocks noChangeArrowheads="1"/>
          </p:cNvSpPr>
          <p:nvPr/>
        </p:nvSpPr>
        <p:spPr bwMode="auto">
          <a:xfrm>
            <a:off x="5147540" y="4245836"/>
            <a:ext cx="23871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005EB8"/>
                </a:solidFill>
                <a:latin typeface="Arial" panose="020B0604020202020204" pitchFamily="34" charset="0"/>
                <a:ea typeface="+mj-ea"/>
                <a:cs typeface="Arial" panose="020B0604020202020204" pitchFamily="34" charset="0"/>
              </a:rPr>
              <a:t>Util</a:t>
            </a:r>
            <a:endParaRPr lang="en-US" altLang="ko-KR" sz="800" baseline="30000" dirty="0">
              <a:solidFill>
                <a:srgbClr val="005EB8"/>
              </a:solidFill>
              <a:latin typeface="Arial" panose="020B0604020202020204" pitchFamily="34" charset="0"/>
              <a:ea typeface="+mj-ea"/>
              <a:cs typeface="Arial" panose="020B0604020202020204" pitchFamily="34" charset="0"/>
            </a:endParaRPr>
          </a:p>
        </p:txBody>
      </p:sp>
      <p:cxnSp>
        <p:nvCxnSpPr>
          <p:cNvPr id="861" name="직선 연결선 860">
            <a:extLst>
              <a:ext uri="{FF2B5EF4-FFF2-40B4-BE49-F238E27FC236}">
                <a16:creationId xmlns:a16="http://schemas.microsoft.com/office/drawing/2014/main" id="{D2800D9E-4CF7-4376-83F9-EFC5362A3D93}"/>
              </a:ext>
            </a:extLst>
          </p:cNvPr>
          <p:cNvCxnSpPr>
            <a:cxnSpLocks/>
          </p:cNvCxnSpPr>
          <p:nvPr/>
        </p:nvCxnSpPr>
        <p:spPr bwMode="auto">
          <a:xfrm>
            <a:off x="4907641" y="4403795"/>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62" name="직사각형 861">
            <a:extLst>
              <a:ext uri="{FF2B5EF4-FFF2-40B4-BE49-F238E27FC236}">
                <a16:creationId xmlns:a16="http://schemas.microsoft.com/office/drawing/2014/main" id="{0729B8EB-FC9F-4D4B-AA82-CB92B1190F93}"/>
              </a:ext>
            </a:extLst>
          </p:cNvPr>
          <p:cNvSpPr/>
          <p:nvPr/>
        </p:nvSpPr>
        <p:spPr>
          <a:xfrm>
            <a:off x="4907641" y="442379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75.5%</a:t>
            </a:r>
          </a:p>
        </p:txBody>
      </p:sp>
      <p:sp>
        <p:nvSpPr>
          <p:cNvPr id="863" name="직사각형 862">
            <a:extLst>
              <a:ext uri="{FF2B5EF4-FFF2-40B4-BE49-F238E27FC236}">
                <a16:creationId xmlns:a16="http://schemas.microsoft.com/office/drawing/2014/main" id="{2BC00833-BF3B-4310-A1B1-46F68276BDD7}"/>
              </a:ext>
            </a:extLst>
          </p:cNvPr>
          <p:cNvSpPr/>
          <p:nvPr/>
        </p:nvSpPr>
        <p:spPr>
          <a:xfrm>
            <a:off x="4907641" y="466183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85.2%</a:t>
            </a:r>
          </a:p>
        </p:txBody>
      </p:sp>
      <p:sp>
        <p:nvSpPr>
          <p:cNvPr id="864" name="직사각형 863">
            <a:extLst>
              <a:ext uri="{FF2B5EF4-FFF2-40B4-BE49-F238E27FC236}">
                <a16:creationId xmlns:a16="http://schemas.microsoft.com/office/drawing/2014/main" id="{07C4F2FA-95FA-4A42-80DA-33BF28B422EC}"/>
              </a:ext>
            </a:extLst>
          </p:cNvPr>
          <p:cNvSpPr/>
          <p:nvPr/>
        </p:nvSpPr>
        <p:spPr>
          <a:xfrm>
            <a:off x="4907641" y="4899872"/>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48.5%</a:t>
            </a:r>
          </a:p>
        </p:txBody>
      </p:sp>
      <p:sp>
        <p:nvSpPr>
          <p:cNvPr id="865" name="TextBox 864">
            <a:extLst>
              <a:ext uri="{FF2B5EF4-FFF2-40B4-BE49-F238E27FC236}">
                <a16:creationId xmlns:a16="http://schemas.microsoft.com/office/drawing/2014/main" id="{FD31D1F9-0F9B-4435-8E2D-7FA3C4C81CCB}"/>
              </a:ext>
            </a:extLst>
          </p:cNvPr>
          <p:cNvSpPr txBox="1"/>
          <p:nvPr/>
        </p:nvSpPr>
        <p:spPr>
          <a:xfrm>
            <a:off x="3614719" y="5129463"/>
            <a:ext cx="2582199" cy="184666"/>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2: </a:t>
            </a:r>
            <a:r>
              <a:rPr lang="ko-KR" altLang="en-US" sz="600" dirty="0">
                <a:solidFill>
                  <a:srgbClr val="000000"/>
                </a:solidFill>
                <a:latin typeface="Arial" panose="020B0604020202020204" pitchFamily="34" charset="0"/>
                <a:ea typeface="맑은 고딕"/>
                <a:cs typeface="Arial" panose="020B0604020202020204" pitchFamily="34" charset="0"/>
              </a:rPr>
              <a:t>제품 </a:t>
            </a:r>
            <a:r>
              <a:rPr lang="en-US" altLang="ko-KR" sz="600" dirty="0">
                <a:solidFill>
                  <a:srgbClr val="000000"/>
                </a:solidFill>
                <a:latin typeface="Arial" panose="020B0604020202020204" pitchFamily="34" charset="0"/>
                <a:ea typeface="맑은 고딕"/>
                <a:cs typeface="Arial" panose="020B0604020202020204" pitchFamily="34" charset="0"/>
              </a:rPr>
              <a:t>Mix</a:t>
            </a:r>
            <a:r>
              <a:rPr lang="ko-KR" altLang="en-US" sz="600" dirty="0">
                <a:solidFill>
                  <a:srgbClr val="000000"/>
                </a:solidFill>
                <a:latin typeface="Arial" panose="020B0604020202020204" pitchFamily="34" charset="0"/>
                <a:ea typeface="맑은 고딕"/>
                <a:cs typeface="Arial" panose="020B0604020202020204" pitchFamily="34" charset="0"/>
              </a:rPr>
              <a:t>에 따라 변동할 수 있으며</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현재는 </a:t>
            </a:r>
            <a:r>
              <a:rPr lang="en-US" altLang="ko-KR" sz="600" dirty="0">
                <a:solidFill>
                  <a:srgbClr val="000000"/>
                </a:solidFill>
                <a:latin typeface="Arial" panose="020B0604020202020204" pitchFamily="34" charset="0"/>
                <a:ea typeface="맑은 고딕"/>
                <a:cs typeface="Arial" panose="020B0604020202020204" pitchFamily="34" charset="0"/>
              </a:rPr>
              <a:t>25μm PI</a:t>
            </a:r>
            <a:r>
              <a:rPr lang="ko-KR" altLang="en-US" sz="600" dirty="0">
                <a:solidFill>
                  <a:srgbClr val="000000"/>
                </a:solidFill>
                <a:latin typeface="Arial" panose="020B0604020202020204" pitchFamily="34" charset="0"/>
                <a:ea typeface="맑은 고딕"/>
                <a:cs typeface="Arial" panose="020B0604020202020204" pitchFamily="34" charset="0"/>
              </a:rPr>
              <a:t>제품</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기준임</a:t>
            </a:r>
            <a:endParaRPr lang="en-US" altLang="ko-KR" sz="600" dirty="0">
              <a:solidFill>
                <a:srgbClr val="000000"/>
              </a:solidFill>
              <a:latin typeface="Arial" panose="020B0604020202020204" pitchFamily="34" charset="0"/>
              <a:ea typeface="맑은 고딕"/>
              <a:cs typeface="Arial" panose="020B0604020202020204" pitchFamily="34" charset="0"/>
            </a:endParaRPr>
          </a:p>
          <a:p>
            <a:r>
              <a:rPr lang="en-US" altLang="ko-KR" sz="600" dirty="0">
                <a:solidFill>
                  <a:srgbClr val="000000"/>
                </a:solidFill>
                <a:latin typeface="Arial" panose="020B0604020202020204" pitchFamily="34" charset="0"/>
                <a:ea typeface="맑은 고딕"/>
                <a:cs typeface="Arial" panose="020B0604020202020204" pitchFamily="34" charset="0"/>
              </a:rPr>
              <a:t>Note 3: 2021</a:t>
            </a:r>
            <a:r>
              <a:rPr lang="ko-KR" altLang="en-US" sz="600" dirty="0">
                <a:solidFill>
                  <a:srgbClr val="000000"/>
                </a:solidFill>
                <a:latin typeface="Arial" panose="020B0604020202020204" pitchFamily="34" charset="0"/>
                <a:ea typeface="맑은 고딕"/>
                <a:cs typeface="Arial" panose="020B0604020202020204" pitchFamily="34" charset="0"/>
              </a:rPr>
              <a:t>년 상반기 기준 연간 한계가동률</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cxnSp>
        <p:nvCxnSpPr>
          <p:cNvPr id="867" name="직선 연결선 866">
            <a:extLst>
              <a:ext uri="{FF2B5EF4-FFF2-40B4-BE49-F238E27FC236}">
                <a16:creationId xmlns:a16="http://schemas.microsoft.com/office/drawing/2014/main" id="{B0C08DB5-BA7E-413C-97AA-A5A5537CCAD6}"/>
              </a:ext>
            </a:extLst>
          </p:cNvPr>
          <p:cNvCxnSpPr>
            <a:cxnSpLocks/>
          </p:cNvCxnSpPr>
          <p:nvPr/>
        </p:nvCxnSpPr>
        <p:spPr bwMode="auto">
          <a:xfrm>
            <a:off x="5710699" y="5648507"/>
            <a:ext cx="662423"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868" name="직사각형 867">
            <a:extLst>
              <a:ext uri="{FF2B5EF4-FFF2-40B4-BE49-F238E27FC236}">
                <a16:creationId xmlns:a16="http://schemas.microsoft.com/office/drawing/2014/main" id="{FDA8BDAF-72FE-4A5B-879C-2ED94068E032}"/>
              </a:ext>
            </a:extLst>
          </p:cNvPr>
          <p:cNvSpPr/>
          <p:nvPr/>
        </p:nvSpPr>
        <p:spPr>
          <a:xfrm>
            <a:off x="5698085" y="5669083"/>
            <a:ext cx="671335" cy="2538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1,632</a:t>
            </a:r>
          </a:p>
        </p:txBody>
      </p:sp>
      <p:sp>
        <p:nvSpPr>
          <p:cNvPr id="869" name="직사각형 868">
            <a:extLst>
              <a:ext uri="{FF2B5EF4-FFF2-40B4-BE49-F238E27FC236}">
                <a16:creationId xmlns:a16="http://schemas.microsoft.com/office/drawing/2014/main" id="{78B025FE-4A92-4A4F-A9DA-E4711EE861E9}"/>
              </a:ext>
            </a:extLst>
          </p:cNvPr>
          <p:cNvSpPr/>
          <p:nvPr/>
        </p:nvSpPr>
        <p:spPr>
          <a:xfrm>
            <a:off x="5698084" y="5944999"/>
            <a:ext cx="671335" cy="2538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13,985</a:t>
            </a:r>
          </a:p>
        </p:txBody>
      </p:sp>
      <p:sp>
        <p:nvSpPr>
          <p:cNvPr id="870" name="직사각형 17">
            <a:extLst>
              <a:ext uri="{FF2B5EF4-FFF2-40B4-BE49-F238E27FC236}">
                <a16:creationId xmlns:a16="http://schemas.microsoft.com/office/drawing/2014/main" id="{45FDCEFB-9B1E-42C0-9060-8AD0BDB20385}"/>
              </a:ext>
            </a:extLst>
          </p:cNvPr>
          <p:cNvSpPr>
            <a:spLocks noChangeArrowheads="1"/>
          </p:cNvSpPr>
          <p:nvPr/>
        </p:nvSpPr>
        <p:spPr bwMode="auto">
          <a:xfrm>
            <a:off x="6457167" y="5260686"/>
            <a:ext cx="2956756" cy="981491"/>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872" name="직사각형 871">
            <a:extLst>
              <a:ext uri="{FF2B5EF4-FFF2-40B4-BE49-F238E27FC236}">
                <a16:creationId xmlns:a16="http://schemas.microsoft.com/office/drawing/2014/main" id="{71F93E5A-73DE-48C5-8517-6574389BCBC6}"/>
              </a:ext>
            </a:extLst>
          </p:cNvPr>
          <p:cNvSpPr/>
          <p:nvPr/>
        </p:nvSpPr>
        <p:spPr bwMode="auto">
          <a:xfrm>
            <a:off x="6582703" y="5185973"/>
            <a:ext cx="559736"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6D2077"/>
                </a:solidFill>
                <a:latin typeface="Arial" panose="020B0604020202020204" pitchFamily="34" charset="0"/>
                <a:ea typeface="+mj-ea"/>
                <a:cs typeface="Arial" panose="020B0604020202020204" pitchFamily="34" charset="0"/>
              </a:rPr>
              <a:t>결제 조건</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875" name="직사각형 874">
            <a:extLst>
              <a:ext uri="{FF2B5EF4-FFF2-40B4-BE49-F238E27FC236}">
                <a16:creationId xmlns:a16="http://schemas.microsoft.com/office/drawing/2014/main" id="{6B409809-0935-4E61-9917-D561F5A30660}"/>
              </a:ext>
            </a:extLst>
          </p:cNvPr>
          <p:cNvSpPr/>
          <p:nvPr/>
        </p:nvSpPr>
        <p:spPr>
          <a:xfrm>
            <a:off x="6532954" y="1534312"/>
            <a:ext cx="458615" cy="1134998"/>
          </a:xfrm>
          <a:prstGeom prst="rect">
            <a:avLst/>
          </a:prstGeom>
          <a:solidFill>
            <a:srgbClr val="6D2077"/>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영업</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76" name="직사각형 875">
            <a:extLst>
              <a:ext uri="{FF2B5EF4-FFF2-40B4-BE49-F238E27FC236}">
                <a16:creationId xmlns:a16="http://schemas.microsoft.com/office/drawing/2014/main" id="{D9BCA02A-635E-4119-A2C8-88D68640BF9B}"/>
              </a:ext>
            </a:extLst>
          </p:cNvPr>
          <p:cNvSpPr/>
          <p:nvPr/>
        </p:nvSpPr>
        <p:spPr>
          <a:xfrm>
            <a:off x="7047181" y="1534312"/>
            <a:ext cx="2303694" cy="1134998"/>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en-US" altLang="ko-KR" sz="800" dirty="0">
                <a:solidFill>
                  <a:srgbClr val="000000"/>
                </a:solidFill>
                <a:latin typeface="Arial" panose="020B0604020202020204" pitchFamily="34" charset="0"/>
                <a:ea typeface="+mj-ea"/>
                <a:cs typeface="Arial" panose="020B0604020202020204" pitchFamily="34" charset="0"/>
              </a:rPr>
              <a:t>Apple</a:t>
            </a:r>
            <a:r>
              <a:rPr lang="ko-KR" altLang="en-US" sz="800" dirty="0">
                <a:solidFill>
                  <a:srgbClr val="000000"/>
                </a:solidFill>
                <a:latin typeface="Arial" panose="020B0604020202020204" pitchFamily="34" charset="0"/>
                <a:ea typeface="+mj-ea"/>
                <a:cs typeface="Arial" panose="020B0604020202020204" pitchFamily="34" charset="0"/>
              </a:rPr>
              <a:t>향</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매출은 해당 </a:t>
            </a:r>
            <a:r>
              <a:rPr lang="en-US" altLang="ko-KR" sz="800" dirty="0">
                <a:solidFill>
                  <a:srgbClr val="000000"/>
                </a:solidFill>
                <a:latin typeface="Arial" panose="020B0604020202020204" pitchFamily="34" charset="0"/>
                <a:ea typeface="+mj-ea"/>
                <a:cs typeface="Arial" panose="020B0604020202020204" pitchFamily="34" charset="0"/>
              </a:rPr>
              <a:t>Set</a:t>
            </a:r>
            <a:r>
              <a:rPr lang="ko-KR" altLang="en-US" sz="800" dirty="0">
                <a:solidFill>
                  <a:srgbClr val="000000"/>
                </a:solidFill>
                <a:latin typeface="Arial" panose="020B0604020202020204" pitchFamily="34" charset="0"/>
                <a:ea typeface="+mj-ea"/>
                <a:cs typeface="Arial" panose="020B0604020202020204" pitchFamily="34" charset="0"/>
              </a:rPr>
              <a:t>사에서 업체 등을 전반적으로 지정함에 따라 </a:t>
            </a:r>
            <a:r>
              <a:rPr lang="en-US" altLang="ko-KR" sz="800" dirty="0">
                <a:solidFill>
                  <a:srgbClr val="000000"/>
                </a:solidFill>
                <a:latin typeface="Arial" panose="020B0604020202020204" pitchFamily="34" charset="0"/>
                <a:ea typeface="+mj-ea"/>
                <a:cs typeface="Arial" panose="020B0604020202020204" pitchFamily="34" charset="0"/>
              </a:rPr>
              <a:t>FPCB </a:t>
            </a:r>
            <a:r>
              <a:rPr lang="ko-KR" altLang="en-US" sz="800" dirty="0">
                <a:solidFill>
                  <a:srgbClr val="000000"/>
                </a:solidFill>
                <a:latin typeface="Arial" panose="020B0604020202020204" pitchFamily="34" charset="0"/>
                <a:ea typeface="+mj-ea"/>
                <a:cs typeface="Arial" panose="020B0604020202020204" pitchFamily="34" charset="0"/>
              </a:rPr>
              <a:t>업체에 직접 영업을 수행하지는 않음</a:t>
            </a:r>
            <a:endParaRPr lang="en-US" altLang="ko-KR" sz="8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800" dirty="0" err="1">
                <a:solidFill>
                  <a:srgbClr val="000000"/>
                </a:solidFill>
                <a:latin typeface="Arial" panose="020B0604020202020204" pitchFamily="34" charset="0"/>
                <a:ea typeface="+mj-ea"/>
                <a:cs typeface="Arial" panose="020B0604020202020204" pitchFamily="34" charset="0"/>
              </a:rPr>
              <a:t>삼성향</a:t>
            </a:r>
            <a:r>
              <a:rPr lang="ko-KR" altLang="en-US" sz="800" dirty="0">
                <a:solidFill>
                  <a:srgbClr val="000000"/>
                </a:solidFill>
                <a:latin typeface="Arial" panose="020B0604020202020204" pitchFamily="34" charset="0"/>
                <a:ea typeface="+mj-ea"/>
                <a:cs typeface="Arial" panose="020B0604020202020204" pitchFamily="34" charset="0"/>
              </a:rPr>
              <a:t> 매출은 </a:t>
            </a:r>
            <a:r>
              <a:rPr lang="en-US" altLang="ko-KR" sz="800" dirty="0">
                <a:solidFill>
                  <a:srgbClr val="000000"/>
                </a:solidFill>
                <a:latin typeface="Arial" panose="020B0604020202020204" pitchFamily="34" charset="0"/>
                <a:ea typeface="+mj-ea"/>
                <a:cs typeface="Arial" panose="020B0604020202020204" pitchFamily="34" charset="0"/>
              </a:rPr>
              <a:t>5G</a:t>
            </a:r>
            <a:r>
              <a:rPr lang="ko-KR" altLang="en-US" sz="800" dirty="0">
                <a:solidFill>
                  <a:srgbClr val="000000"/>
                </a:solidFill>
                <a:latin typeface="Arial" panose="020B0604020202020204" pitchFamily="34" charset="0"/>
                <a:ea typeface="+mj-ea"/>
                <a:cs typeface="Arial" panose="020B0604020202020204" pitchFamily="34" charset="0"/>
              </a:rPr>
              <a:t>케이블을 제외하면 직접 </a:t>
            </a:r>
            <a:r>
              <a:rPr lang="en-US" altLang="ko-KR" sz="800" dirty="0">
                <a:solidFill>
                  <a:srgbClr val="000000"/>
                </a:solidFill>
                <a:latin typeface="Arial" panose="020B0604020202020204" pitchFamily="34" charset="0"/>
                <a:ea typeface="+mj-ea"/>
                <a:cs typeface="Arial" panose="020B0604020202020204" pitchFamily="34" charset="0"/>
              </a:rPr>
              <a:t>FPCB </a:t>
            </a:r>
            <a:r>
              <a:rPr lang="ko-KR" altLang="en-US" sz="800" dirty="0">
                <a:solidFill>
                  <a:srgbClr val="000000"/>
                </a:solidFill>
                <a:latin typeface="Arial" panose="020B0604020202020204" pitchFamily="34" charset="0"/>
                <a:ea typeface="+mj-ea"/>
                <a:cs typeface="Arial" panose="020B0604020202020204" pitchFamily="34" charset="0"/>
              </a:rPr>
              <a:t>업체에 영업을 수행하고 있음</a:t>
            </a:r>
            <a:endParaRPr lang="en-US" altLang="ko-KR" sz="8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800" dirty="0" err="1">
                <a:solidFill>
                  <a:srgbClr val="000000"/>
                </a:solidFill>
                <a:latin typeface="Arial" panose="020B0604020202020204" pitchFamily="34" charset="0"/>
                <a:ea typeface="+mj-ea"/>
                <a:cs typeface="Arial" panose="020B0604020202020204" pitchFamily="34" charset="0"/>
              </a:rPr>
              <a:t>중화권</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기타 매출의 경우 회사측에서 직접 영업을 수행하며</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특히 중화권의 경우 영세한 </a:t>
            </a:r>
            <a:r>
              <a:rPr lang="en-US" altLang="ko-KR" sz="800" dirty="0">
                <a:solidFill>
                  <a:srgbClr val="000000"/>
                </a:solidFill>
                <a:latin typeface="Arial" panose="020B0604020202020204" pitchFamily="34" charset="0"/>
                <a:ea typeface="+mj-ea"/>
                <a:cs typeface="Arial" panose="020B0604020202020204" pitchFamily="34" charset="0"/>
              </a:rPr>
              <a:t>FPCB </a:t>
            </a:r>
            <a:r>
              <a:rPr lang="ko-KR" altLang="en-US" sz="800" dirty="0">
                <a:solidFill>
                  <a:srgbClr val="000000"/>
                </a:solidFill>
                <a:latin typeface="Arial" panose="020B0604020202020204" pitchFamily="34" charset="0"/>
                <a:ea typeface="+mj-ea"/>
                <a:cs typeface="Arial" panose="020B0604020202020204" pitchFamily="34" charset="0"/>
              </a:rPr>
              <a:t>제조업체가 많아 대리점</a:t>
            </a:r>
            <a:r>
              <a:rPr lang="en-US" altLang="ko-KR" sz="800" dirty="0">
                <a:solidFill>
                  <a:srgbClr val="000000"/>
                </a:solidFill>
                <a:latin typeface="Arial" panose="020B0604020202020204" pitchFamily="34" charset="0"/>
                <a:ea typeface="+mj-ea"/>
                <a:cs typeface="Arial" panose="020B0604020202020204" pitchFamily="34" charset="0"/>
              </a:rPr>
              <a:t>/Agent</a:t>
            </a:r>
            <a:r>
              <a:rPr lang="ko-KR" altLang="en-US" sz="800" dirty="0">
                <a:solidFill>
                  <a:srgbClr val="000000"/>
                </a:solidFill>
                <a:latin typeface="Arial" panose="020B0604020202020204" pitchFamily="34" charset="0"/>
                <a:ea typeface="+mj-ea"/>
                <a:cs typeface="Arial" panose="020B0604020202020204" pitchFamily="34" charset="0"/>
              </a:rPr>
              <a:t>를 통하여 거래하는 경우 다수 존재함</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877" name="직사각형 876">
            <a:extLst>
              <a:ext uri="{FF2B5EF4-FFF2-40B4-BE49-F238E27FC236}">
                <a16:creationId xmlns:a16="http://schemas.microsoft.com/office/drawing/2014/main" id="{93ECBA4A-2241-43BB-95E9-65514457635B}"/>
              </a:ext>
            </a:extLst>
          </p:cNvPr>
          <p:cNvSpPr/>
          <p:nvPr/>
        </p:nvSpPr>
        <p:spPr>
          <a:xfrm>
            <a:off x="6537458" y="2724939"/>
            <a:ext cx="458615" cy="772677"/>
          </a:xfrm>
          <a:prstGeom prst="rect">
            <a:avLst/>
          </a:prstGeom>
          <a:solidFill>
            <a:srgbClr val="6D2077"/>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판가협상</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878" name="직사각형 877">
            <a:extLst>
              <a:ext uri="{FF2B5EF4-FFF2-40B4-BE49-F238E27FC236}">
                <a16:creationId xmlns:a16="http://schemas.microsoft.com/office/drawing/2014/main" id="{43F2BD53-9D7F-4B6A-9000-6689BD966D28}"/>
              </a:ext>
            </a:extLst>
          </p:cNvPr>
          <p:cNvSpPr/>
          <p:nvPr/>
        </p:nvSpPr>
        <p:spPr>
          <a:xfrm>
            <a:off x="7051685" y="2722978"/>
            <a:ext cx="2303694" cy="771050"/>
          </a:xfrm>
          <a:prstGeom prst="rect">
            <a:avLst/>
          </a:prstGeom>
          <a:noFill/>
          <a:ln w="635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marL="93663" indent="-93663" defTabSz="457198">
              <a:spcBef>
                <a:spcPts val="200"/>
              </a:spcBef>
              <a:buFont typeface="Arial" panose="020B0604020202020204" pitchFamily="34" charset="0"/>
              <a:buChar char="•"/>
              <a:defRPr/>
            </a:pPr>
            <a:r>
              <a:rPr lang="en-US" altLang="ko-KR" sz="800" dirty="0">
                <a:solidFill>
                  <a:srgbClr val="000000"/>
                </a:solidFill>
                <a:latin typeface="Arial" panose="020B0604020202020204" pitchFamily="34" charset="0"/>
                <a:ea typeface="+mj-ea"/>
                <a:cs typeface="Arial" panose="020B0604020202020204" pitchFamily="34" charset="0"/>
              </a:rPr>
              <a:t>Apple</a:t>
            </a:r>
            <a:r>
              <a:rPr lang="ko-KR" altLang="en-US" sz="800" dirty="0">
                <a:solidFill>
                  <a:srgbClr val="000000"/>
                </a:solidFill>
                <a:latin typeface="Arial" panose="020B0604020202020204" pitchFamily="34" charset="0"/>
                <a:ea typeface="+mj-ea"/>
                <a:cs typeface="Arial" panose="020B0604020202020204" pitchFamily="34" charset="0"/>
              </a:rPr>
              <a:t>향 매출은 가격</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업체가 모두 지정되기 때문에 상대적으로 조정 여력이 없는 편이며</a:t>
            </a:r>
            <a:r>
              <a:rPr lang="en-US" altLang="ko-KR" sz="800" dirty="0">
                <a:solidFill>
                  <a:srgbClr val="000000"/>
                </a:solidFill>
                <a:latin typeface="Arial" panose="020B0604020202020204" pitchFamily="34" charset="0"/>
                <a:ea typeface="+mj-ea"/>
                <a:cs typeface="Arial" panose="020B0604020202020204" pitchFamily="34" charset="0"/>
              </a:rPr>
              <a:t>, CR</a:t>
            </a:r>
            <a:r>
              <a:rPr lang="ko-KR" altLang="en-US" sz="800" dirty="0">
                <a:solidFill>
                  <a:srgbClr val="000000"/>
                </a:solidFill>
                <a:latin typeface="Arial" panose="020B0604020202020204" pitchFamily="34" charset="0"/>
                <a:ea typeface="+mj-ea"/>
                <a:cs typeface="Arial" panose="020B0604020202020204" pitchFamily="34" charset="0"/>
              </a:rPr>
              <a:t>이 지속적으로 발생할 가능성이 존재함</a:t>
            </a:r>
            <a:endParaRPr lang="en-US" altLang="ko-KR" sz="800" dirty="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800" dirty="0">
                <a:solidFill>
                  <a:srgbClr val="000000"/>
                </a:solidFill>
                <a:latin typeface="Arial" panose="020B0604020202020204" pitchFamily="34" charset="0"/>
                <a:ea typeface="+mj-ea"/>
                <a:cs typeface="Arial" panose="020B0604020202020204" pitchFamily="34" charset="0"/>
              </a:rPr>
              <a:t>삼성</a:t>
            </a:r>
            <a:r>
              <a:rPr lang="en-US" altLang="ko-KR" sz="800" dirty="0">
                <a:solidFill>
                  <a:srgbClr val="000000"/>
                </a:solidFill>
                <a:latin typeface="Arial" panose="020B0604020202020204" pitchFamily="34" charset="0"/>
                <a:ea typeface="+mj-ea"/>
                <a:cs typeface="Arial" panose="020B0604020202020204" pitchFamily="34" charset="0"/>
              </a:rPr>
              <a:t>(5G</a:t>
            </a:r>
            <a:r>
              <a:rPr lang="ko-KR" altLang="en-US" sz="800" dirty="0">
                <a:solidFill>
                  <a:srgbClr val="000000"/>
                </a:solidFill>
                <a:latin typeface="Arial" panose="020B0604020202020204" pitchFamily="34" charset="0"/>
                <a:ea typeface="+mj-ea"/>
                <a:cs typeface="Arial" panose="020B0604020202020204" pitchFamily="34" charset="0"/>
              </a:rPr>
              <a:t>케이블 제외</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 및 기타 매출의 경우 </a:t>
            </a:r>
            <a:r>
              <a:rPr lang="en-US" altLang="ko-KR" sz="800" dirty="0">
                <a:solidFill>
                  <a:srgbClr val="000000"/>
                </a:solidFill>
                <a:latin typeface="Arial" panose="020B0604020202020204" pitchFamily="34" charset="0"/>
                <a:ea typeface="+mj-ea"/>
                <a:cs typeface="Arial" panose="020B0604020202020204" pitchFamily="34" charset="0"/>
              </a:rPr>
              <a:t>FPCB</a:t>
            </a:r>
            <a:r>
              <a:rPr lang="ko-KR" altLang="en-US" sz="800" dirty="0">
                <a:solidFill>
                  <a:srgbClr val="000000"/>
                </a:solidFill>
                <a:latin typeface="Arial" panose="020B0604020202020204" pitchFamily="34" charset="0"/>
                <a:ea typeface="+mj-ea"/>
                <a:cs typeface="Arial" panose="020B0604020202020204" pitchFamily="34" charset="0"/>
              </a:rPr>
              <a:t> 업체와 직접 협상함에 따라 판가 협상에 있어서 </a:t>
            </a:r>
            <a:r>
              <a:rPr lang="ko-KR" altLang="en-US" sz="800" dirty="0" err="1">
                <a:solidFill>
                  <a:srgbClr val="000000"/>
                </a:solidFill>
                <a:latin typeface="Arial" panose="020B0604020202020204" pitchFamily="34" charset="0"/>
                <a:ea typeface="+mj-ea"/>
                <a:cs typeface="Arial" panose="020B0604020202020204" pitchFamily="34" charset="0"/>
              </a:rPr>
              <a:t>가격결정력이</a:t>
            </a:r>
            <a:r>
              <a:rPr lang="ko-KR" altLang="en-US" sz="800" dirty="0">
                <a:solidFill>
                  <a:srgbClr val="000000"/>
                </a:solidFill>
                <a:latin typeface="Arial" panose="020B0604020202020204" pitchFamily="34" charset="0"/>
                <a:ea typeface="+mj-ea"/>
                <a:cs typeface="Arial" panose="020B0604020202020204" pitchFamily="34" charset="0"/>
              </a:rPr>
              <a:t> 일부 존재함</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879" name="TextBox 878">
            <a:extLst>
              <a:ext uri="{FF2B5EF4-FFF2-40B4-BE49-F238E27FC236}">
                <a16:creationId xmlns:a16="http://schemas.microsoft.com/office/drawing/2014/main" id="{E15AFD0F-F827-41FF-A9C3-249AAF2AD4BD}"/>
              </a:ext>
            </a:extLst>
          </p:cNvPr>
          <p:cNvSpPr txBox="1"/>
          <p:nvPr/>
        </p:nvSpPr>
        <p:spPr>
          <a:xfrm>
            <a:off x="6563628" y="5020692"/>
            <a:ext cx="2582199" cy="92333"/>
          </a:xfrm>
          <a:prstGeom prst="rect">
            <a:avLst/>
          </a:prstGeom>
          <a:noFill/>
        </p:spPr>
        <p:txBody>
          <a:bodyPr wrap="square" lIns="0" tIns="0" rIns="0" bIns="0">
            <a:spAutoFit/>
          </a:bodyPr>
          <a:lstStyle/>
          <a:p>
            <a:r>
              <a:rPr lang="en-US" altLang="ko-KR" sz="600" dirty="0">
                <a:solidFill>
                  <a:srgbClr val="000000"/>
                </a:solidFill>
                <a:latin typeface="Arial" panose="020B0604020202020204" pitchFamily="34" charset="0"/>
                <a:ea typeface="맑은 고딕"/>
                <a:cs typeface="Arial" panose="020B0604020202020204" pitchFamily="34" charset="0"/>
              </a:rPr>
              <a:t>Note 4: </a:t>
            </a:r>
            <a:r>
              <a:rPr lang="ko-KR" altLang="en-US" sz="600" dirty="0">
                <a:solidFill>
                  <a:srgbClr val="000000"/>
                </a:solidFill>
                <a:latin typeface="Arial" panose="020B0604020202020204" pitchFamily="34" charset="0"/>
                <a:ea typeface="맑은 고딕"/>
                <a:cs typeface="Arial" panose="020B0604020202020204" pitchFamily="34" charset="0"/>
              </a:rPr>
              <a:t>회사 자체 산출 </a:t>
            </a:r>
            <a:r>
              <a:rPr lang="ko-KR" altLang="en-US" sz="600" dirty="0" err="1">
                <a:solidFill>
                  <a:srgbClr val="000000"/>
                </a:solidFill>
                <a:latin typeface="Arial" panose="020B0604020202020204" pitchFamily="34" charset="0"/>
                <a:ea typeface="맑은 고딕"/>
                <a:cs typeface="Arial" panose="020B0604020202020204" pitchFamily="34" charset="0"/>
              </a:rPr>
              <a:t>요율로</a:t>
            </a:r>
            <a:r>
              <a:rPr lang="en-US" altLang="ko-KR" sz="600" dirty="0">
                <a:solidFill>
                  <a:srgbClr val="000000"/>
                </a:solidFill>
                <a:latin typeface="Arial" panose="020B0604020202020204" pitchFamily="34" charset="0"/>
                <a:ea typeface="맑은 고딕"/>
                <a:cs typeface="Arial" panose="020B0604020202020204" pitchFamily="34" charset="0"/>
              </a:rPr>
              <a:t>, </a:t>
            </a:r>
            <a:r>
              <a:rPr lang="ko-KR" altLang="en-US" sz="600" dirty="0">
                <a:solidFill>
                  <a:srgbClr val="000000"/>
                </a:solidFill>
                <a:latin typeface="Arial" panose="020B0604020202020204" pitchFamily="34" charset="0"/>
                <a:ea typeface="맑은 고딕"/>
                <a:cs typeface="Arial" panose="020B0604020202020204" pitchFamily="34" charset="0"/>
              </a:rPr>
              <a:t>세부 산출 </a:t>
            </a:r>
            <a:r>
              <a:rPr lang="en-US" altLang="ko-KR" sz="600" dirty="0">
                <a:solidFill>
                  <a:srgbClr val="000000"/>
                </a:solidFill>
                <a:latin typeface="Arial" panose="020B0604020202020204" pitchFamily="34" charset="0"/>
                <a:ea typeface="맑은 고딕"/>
                <a:cs typeface="Arial" panose="020B0604020202020204" pitchFamily="34" charset="0"/>
              </a:rPr>
              <a:t>Logic</a:t>
            </a:r>
            <a:r>
              <a:rPr lang="ko-KR" altLang="en-US" sz="600" dirty="0">
                <a:solidFill>
                  <a:srgbClr val="000000"/>
                </a:solidFill>
                <a:latin typeface="Arial" panose="020B0604020202020204" pitchFamily="34" charset="0"/>
                <a:ea typeface="맑은 고딕"/>
                <a:cs typeface="Arial" panose="020B0604020202020204" pitchFamily="34" charset="0"/>
              </a:rPr>
              <a:t>은 제공받지 아니함</a:t>
            </a:r>
            <a:endParaRPr lang="en-US" altLang="ko-KR" sz="600" dirty="0">
              <a:solidFill>
                <a:srgbClr val="000000"/>
              </a:solidFill>
              <a:latin typeface="Arial" panose="020B0604020202020204" pitchFamily="34" charset="0"/>
              <a:ea typeface="맑은 고딕"/>
              <a:cs typeface="Arial" panose="020B0604020202020204" pitchFamily="34" charset="0"/>
            </a:endParaRPr>
          </a:p>
        </p:txBody>
      </p:sp>
      <p:sp>
        <p:nvSpPr>
          <p:cNvPr id="124" name="직사각형 227">
            <a:extLst>
              <a:ext uri="{FF2B5EF4-FFF2-40B4-BE49-F238E27FC236}">
                <a16:creationId xmlns:a16="http://schemas.microsoft.com/office/drawing/2014/main" id="{00A81CB5-A63C-4BB5-937C-D575ECD00413}"/>
              </a:ext>
            </a:extLst>
          </p:cNvPr>
          <p:cNvSpPr/>
          <p:nvPr/>
        </p:nvSpPr>
        <p:spPr bwMode="auto">
          <a:xfrm>
            <a:off x="2997248" y="2506005"/>
            <a:ext cx="428125" cy="65786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42,076</a:t>
            </a:r>
          </a:p>
        </p:txBody>
      </p:sp>
      <p:sp>
        <p:nvSpPr>
          <p:cNvPr id="125" name="직사각형 227">
            <a:extLst>
              <a:ext uri="{FF2B5EF4-FFF2-40B4-BE49-F238E27FC236}">
                <a16:creationId xmlns:a16="http://schemas.microsoft.com/office/drawing/2014/main" id="{93A3BC5A-1EAE-428C-A1AA-FC59DF9E580F}"/>
              </a:ext>
            </a:extLst>
          </p:cNvPr>
          <p:cNvSpPr/>
          <p:nvPr/>
        </p:nvSpPr>
        <p:spPr bwMode="auto">
          <a:xfrm>
            <a:off x="2997248" y="3194207"/>
            <a:ext cx="428125" cy="65786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a:solidFill>
                  <a:srgbClr val="000000"/>
                </a:solidFill>
                <a:latin typeface="Arial" panose="020B0604020202020204" pitchFamily="34" charset="0"/>
                <a:ea typeface="+mj-ea"/>
                <a:cs typeface="Arial" panose="020B0604020202020204" pitchFamily="34" charset="0"/>
              </a:rPr>
              <a:t>13,718</a:t>
            </a:r>
            <a:endParaRPr lang="en-US" altLang="ko-KR" sz="700" dirty="0">
              <a:solidFill>
                <a:srgbClr val="000000"/>
              </a:solidFill>
              <a:latin typeface="Arial" panose="020B0604020202020204" pitchFamily="34" charset="0"/>
              <a:ea typeface="+mj-ea"/>
              <a:cs typeface="Arial" panose="020B0604020202020204" pitchFamily="34" charset="0"/>
            </a:endParaRPr>
          </a:p>
        </p:txBody>
      </p:sp>
      <p:sp>
        <p:nvSpPr>
          <p:cNvPr id="126" name="직사각형 227">
            <a:extLst>
              <a:ext uri="{FF2B5EF4-FFF2-40B4-BE49-F238E27FC236}">
                <a16:creationId xmlns:a16="http://schemas.microsoft.com/office/drawing/2014/main" id="{5A38F08F-446D-43EF-8415-8CC206727B63}"/>
              </a:ext>
            </a:extLst>
          </p:cNvPr>
          <p:cNvSpPr/>
          <p:nvPr/>
        </p:nvSpPr>
        <p:spPr bwMode="auto">
          <a:xfrm>
            <a:off x="2997248" y="3882408"/>
            <a:ext cx="428125" cy="928357"/>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700" dirty="0">
                <a:solidFill>
                  <a:srgbClr val="000000"/>
                </a:solidFill>
                <a:latin typeface="Arial" panose="020B0604020202020204" pitchFamily="34" charset="0"/>
                <a:ea typeface="+mj-ea"/>
                <a:cs typeface="Arial" panose="020B0604020202020204" pitchFamily="34" charset="0"/>
              </a:rPr>
              <a:t>21,301</a:t>
            </a:r>
          </a:p>
        </p:txBody>
      </p:sp>
      <p:sp>
        <p:nvSpPr>
          <p:cNvPr id="140" name="직사각형 17">
            <a:extLst>
              <a:ext uri="{FF2B5EF4-FFF2-40B4-BE49-F238E27FC236}">
                <a16:creationId xmlns:a16="http://schemas.microsoft.com/office/drawing/2014/main" id="{3565F459-E8D4-45CC-8AEE-7D0A1DC9FCE4}"/>
              </a:ext>
            </a:extLst>
          </p:cNvPr>
          <p:cNvSpPr>
            <a:spLocks noChangeArrowheads="1"/>
          </p:cNvSpPr>
          <p:nvPr/>
        </p:nvSpPr>
        <p:spPr bwMode="auto">
          <a:xfrm>
            <a:off x="5708813" y="4245836"/>
            <a:ext cx="60754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한계가동률</a:t>
            </a:r>
            <a:r>
              <a:rPr lang="en-US" altLang="ko-KR" sz="800" baseline="30000" dirty="0">
                <a:solidFill>
                  <a:srgbClr val="005EB8"/>
                </a:solidFill>
                <a:latin typeface="Arial" panose="020B0604020202020204" pitchFamily="34" charset="0"/>
                <a:ea typeface="+mj-ea"/>
                <a:cs typeface="Arial" panose="020B0604020202020204" pitchFamily="34" charset="0"/>
              </a:rPr>
              <a:t>3</a:t>
            </a:r>
          </a:p>
        </p:txBody>
      </p:sp>
      <p:cxnSp>
        <p:nvCxnSpPr>
          <p:cNvPr id="141" name="직선 연결선 140">
            <a:extLst>
              <a:ext uri="{FF2B5EF4-FFF2-40B4-BE49-F238E27FC236}">
                <a16:creationId xmlns:a16="http://schemas.microsoft.com/office/drawing/2014/main" id="{1C0ACFDB-A5AC-46BB-8DB4-97A51864B2A7}"/>
              </a:ext>
            </a:extLst>
          </p:cNvPr>
          <p:cNvCxnSpPr>
            <a:cxnSpLocks/>
          </p:cNvCxnSpPr>
          <p:nvPr/>
        </p:nvCxnSpPr>
        <p:spPr bwMode="auto">
          <a:xfrm>
            <a:off x="5653329" y="4403795"/>
            <a:ext cx="71851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42" name="직사각형 141">
            <a:extLst>
              <a:ext uri="{FF2B5EF4-FFF2-40B4-BE49-F238E27FC236}">
                <a16:creationId xmlns:a16="http://schemas.microsoft.com/office/drawing/2014/main" id="{25A8DBC7-CAA7-4D22-BD40-91F9F2E87146}"/>
              </a:ext>
            </a:extLst>
          </p:cNvPr>
          <p:cNvSpPr/>
          <p:nvPr/>
        </p:nvSpPr>
        <p:spPr>
          <a:xfrm>
            <a:off x="5653329" y="442379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80%</a:t>
            </a:r>
          </a:p>
        </p:txBody>
      </p:sp>
      <p:sp>
        <p:nvSpPr>
          <p:cNvPr id="143" name="직사각형 142">
            <a:extLst>
              <a:ext uri="{FF2B5EF4-FFF2-40B4-BE49-F238E27FC236}">
                <a16:creationId xmlns:a16="http://schemas.microsoft.com/office/drawing/2014/main" id="{28DDF8A2-7C63-420A-8B4F-AD850954FE68}"/>
              </a:ext>
            </a:extLst>
          </p:cNvPr>
          <p:cNvSpPr/>
          <p:nvPr/>
        </p:nvSpPr>
        <p:spPr>
          <a:xfrm>
            <a:off x="5653329" y="4661831"/>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87%</a:t>
            </a:r>
          </a:p>
        </p:txBody>
      </p:sp>
      <p:sp>
        <p:nvSpPr>
          <p:cNvPr id="144" name="직사각형 143">
            <a:extLst>
              <a:ext uri="{FF2B5EF4-FFF2-40B4-BE49-F238E27FC236}">
                <a16:creationId xmlns:a16="http://schemas.microsoft.com/office/drawing/2014/main" id="{02C7858F-B8E6-4EEE-9090-5523F756D74C}"/>
              </a:ext>
            </a:extLst>
          </p:cNvPr>
          <p:cNvSpPr/>
          <p:nvPr/>
        </p:nvSpPr>
        <p:spPr>
          <a:xfrm>
            <a:off x="5653329" y="4899872"/>
            <a:ext cx="718516" cy="20879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457198">
              <a:spcBef>
                <a:spcPts val="200"/>
              </a:spcBef>
              <a:defRPr/>
            </a:pPr>
            <a:r>
              <a:rPr lang="en-US" altLang="ko-KR" sz="700" dirty="0">
                <a:solidFill>
                  <a:srgbClr val="000000"/>
                </a:solidFill>
                <a:latin typeface="Arial" panose="020B0604020202020204" pitchFamily="34" charset="0"/>
                <a:ea typeface="+mj-ea"/>
                <a:cs typeface="Arial" panose="020B0604020202020204" pitchFamily="34" charset="0"/>
              </a:rPr>
              <a:t>50%</a:t>
            </a:r>
          </a:p>
        </p:txBody>
      </p:sp>
    </p:spTree>
    <p:extLst>
      <p:ext uri="{BB962C8B-B14F-4D97-AF65-F5344CB8AC3E}">
        <p14:creationId xmlns:p14="http://schemas.microsoft.com/office/powerpoint/2010/main" val="3438005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Other Considerations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7" name="Group 3">
            <a:extLst>
              <a:ext uri="{FF2B5EF4-FFF2-40B4-BE49-F238E27FC236}">
                <a16:creationId xmlns:a16="http://schemas.microsoft.com/office/drawing/2014/main" id="{30D02117-14C2-4DF1-A3F5-45B7D1CF4671}"/>
              </a:ext>
            </a:extLst>
          </p:cNvPr>
          <p:cNvGraphicFramePr>
            <a:graphicFrameLocks noGrp="1"/>
          </p:cNvGraphicFramePr>
          <p:nvPr>
            <p:extLst>
              <p:ext uri="{D42A27DB-BD31-4B8C-83A1-F6EECF244321}">
                <p14:modId xmlns:p14="http://schemas.microsoft.com/office/powerpoint/2010/main" val="889123325"/>
              </p:ext>
            </p:extLst>
          </p:nvPr>
        </p:nvGraphicFramePr>
        <p:xfrm>
          <a:off x="468001" y="1191601"/>
          <a:ext cx="9045064" cy="4959032"/>
        </p:xfrm>
        <a:graphic>
          <a:graphicData uri="http://schemas.openxmlformats.org/drawingml/2006/table">
            <a:tbl>
              <a:tblPr/>
              <a:tblGrid>
                <a:gridCol w="1557064">
                  <a:extLst>
                    <a:ext uri="{9D8B030D-6E8A-4147-A177-3AD203B41FA5}">
                      <a16:colId xmlns:a16="http://schemas.microsoft.com/office/drawing/2014/main" val="20000"/>
                    </a:ext>
                  </a:extLst>
                </a:gridCol>
                <a:gridCol w="7488000">
                  <a:extLst>
                    <a:ext uri="{9D8B030D-6E8A-4147-A177-3AD203B41FA5}">
                      <a16:colId xmlns:a16="http://schemas.microsoft.com/office/drawing/2014/main" val="20001"/>
                    </a:ext>
                  </a:extLst>
                </a:gridCol>
              </a:tblGrid>
              <a:tr h="28446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16836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특수관계자 거래</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회사의 특수관계자는 지배주주인 </a:t>
                      </a:r>
                      <a:r>
                        <a:rPr kumimoji="0" lang="ko-KR" altLang="en-US" sz="900" b="0" i="0" u="none" strike="noStrike" kern="1200" cap="none" spc="0" normalizeH="0" baseline="0" noProof="0" dirty="0" err="1">
                          <a:ln>
                            <a:noFill/>
                          </a:ln>
                          <a:solidFill>
                            <a:schemeClr val="tx1"/>
                          </a:solidFill>
                          <a:effectLst/>
                          <a:uLnTx/>
                          <a:uFillTx/>
                          <a:latin typeface="+mj-ea"/>
                          <a:ea typeface="+mj-ea"/>
                          <a:cs typeface="Arial" panose="020B0604020202020204" pitchFamily="34" charset="0"/>
                        </a:rPr>
                        <a:t>스카이플렉스</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유한회사이며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회사와의 인터뷰 결과 이외의 특수관계자는 존재하지 아니함</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특수관계자와의 거래는 자금대여거래 및 배당금 지급 거래 등이 존재하며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연도별 금액은 다음과 같음</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0" indent="0" latinLnBrk="0">
                        <a:lnSpc>
                          <a:spcPts val="1300"/>
                        </a:lnSpc>
                        <a:spcAft>
                          <a:spcPts val="300"/>
                        </a:spcAft>
                        <a:buFont typeface="Arial" panose="020B0604020202020204" pitchFamily="34" charset="0"/>
                        <a:buNone/>
                      </a:pP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6645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우발채무</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회사에 따르면 현재 계류 중인 민사</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형사</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행정 소송 및 </a:t>
                      </a:r>
                      <a:r>
                        <a:rPr kumimoji="0" lang="ko-KR" altLang="en-US" sz="900" b="0" i="0" u="none" strike="noStrike" kern="1200" cap="none" spc="0" normalizeH="0" baseline="0" noProof="0" dirty="0" err="1">
                          <a:ln>
                            <a:noFill/>
                          </a:ln>
                          <a:solidFill>
                            <a:schemeClr val="tx1"/>
                          </a:solidFill>
                          <a:effectLst/>
                          <a:uLnTx/>
                          <a:uFillTx/>
                          <a:latin typeface="+mj-ea"/>
                          <a:ea typeface="+mj-ea"/>
                          <a:cs typeface="Arial" panose="020B0604020202020204" pitchFamily="34" charset="0"/>
                        </a:rPr>
                        <a:t>금감원</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mj-ea"/>
                          <a:ea typeface="+mj-ea"/>
                          <a:cs typeface="Arial" panose="020B0604020202020204" pitchFamily="34" charset="0"/>
                        </a:rPr>
                        <a:t>공정위</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등 감독기관과 관련된 사건은 존재하지 아니하며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계약의 이행 또는 대금의 지급과 관련하여 회사가 또는 회사를 상대로 분쟁이 있는 거래 또한 존재하지 아니하여</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실사일 현재 우발채무로 인식될 항목은 없는 것으로 판단됨</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회사는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2021</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년말 현재 국민은행 단기차입금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40</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억원에 대하여 </a:t>
                      </a:r>
                      <a:r>
                        <a:rPr lang="ko-KR" altLang="en-US" sz="900" dirty="0">
                          <a:solidFill>
                            <a:srgbClr val="000000"/>
                          </a:solidFill>
                          <a:latin typeface="Arial" panose="020B0604020202020204" pitchFamily="34" charset="0"/>
                          <a:ea typeface="+mn-ea"/>
                          <a:cs typeface="Arial" panose="020B0604020202020204" pitchFamily="34" charset="0"/>
                        </a:rPr>
                        <a:t>회사 보유 토지 및 건물 합산 </a:t>
                      </a:r>
                      <a:r>
                        <a:rPr lang="en-US" altLang="ko-KR" sz="900" dirty="0">
                          <a:solidFill>
                            <a:srgbClr val="000000"/>
                          </a:solidFill>
                          <a:latin typeface="Arial" panose="020B0604020202020204" pitchFamily="34" charset="0"/>
                          <a:ea typeface="+mn-ea"/>
                          <a:cs typeface="Arial" panose="020B0604020202020204" pitchFamily="34" charset="0"/>
                        </a:rPr>
                        <a:t>72</a:t>
                      </a:r>
                      <a:r>
                        <a:rPr lang="ko-KR" altLang="en-US" sz="900" dirty="0">
                          <a:solidFill>
                            <a:srgbClr val="000000"/>
                          </a:solidFill>
                          <a:latin typeface="Arial" panose="020B0604020202020204" pitchFamily="34" charset="0"/>
                          <a:ea typeface="+mn-ea"/>
                          <a:cs typeface="Arial" panose="020B0604020202020204" pitchFamily="34" charset="0"/>
                        </a:rPr>
                        <a:t>억원의 담보가 설정되어 있으며</a:t>
                      </a:r>
                      <a:r>
                        <a:rPr lang="en-US" altLang="ko-KR" sz="900" dirty="0">
                          <a:solidFill>
                            <a:srgbClr val="000000"/>
                          </a:solidFill>
                          <a:latin typeface="Arial" panose="020B0604020202020204" pitchFamily="34" charset="0"/>
                          <a:ea typeface="+mn-ea"/>
                          <a:cs typeface="Arial" panose="020B0604020202020204" pitchFamily="34" charset="0"/>
                        </a:rPr>
                        <a:t>, </a:t>
                      </a:r>
                      <a:r>
                        <a:rPr lang="ko-KR" altLang="en-US" sz="900" dirty="0">
                          <a:solidFill>
                            <a:srgbClr val="000000"/>
                          </a:solidFill>
                          <a:latin typeface="Arial" panose="020B0604020202020204" pitchFamily="34" charset="0"/>
                          <a:ea typeface="+mn-ea"/>
                          <a:cs typeface="Arial" panose="020B0604020202020204" pitchFamily="34" charset="0"/>
                        </a:rPr>
                        <a:t>별도의 연대보증인은 존재하지 아니함</a:t>
                      </a:r>
                      <a:endParaRPr lang="en-US" altLang="ko-KR" sz="900" dirty="0">
                        <a:solidFill>
                          <a:srgbClr val="000000"/>
                        </a:solidFill>
                        <a:latin typeface="Arial" panose="020B0604020202020204" pitchFamily="34" charset="0"/>
                        <a:ea typeface="+mn-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회사제공자료상 사용제한예금 등은 존재하지 않는 것으로 확인됨</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0058874"/>
                  </a:ext>
                </a:extLst>
              </a:tr>
              <a:tr h="1529086">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Stock option</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회사는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2020</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11</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월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27</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일에 재직 임직원에 대하여 주식선택권을 부여하였음</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주식선택권은 직급별 차등지급 되었으며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회사에 따르면 회사 설립 후 입사한 인원은 </a:t>
                      </a:r>
                      <a:r>
                        <a:rPr kumimoji="0" lang="en-US" altLang="ko-KR" sz="900" b="0" i="0" u="none" strike="noStrike" kern="1200" cap="none" spc="0" normalizeH="0" baseline="0" noProof="0" dirty="0">
                          <a:ln>
                            <a:noFill/>
                          </a:ln>
                          <a:solidFill>
                            <a:schemeClr val="tx1"/>
                          </a:solidFill>
                          <a:effectLst/>
                          <a:uLnTx/>
                          <a:uFillTx/>
                          <a:latin typeface="+mj-ea"/>
                          <a:ea typeface="+mn-ea"/>
                          <a:cs typeface="Arial" panose="020B0604020202020204" pitchFamily="34" charset="0"/>
                        </a:rPr>
                        <a:t>SKI</a:t>
                      </a:r>
                      <a:r>
                        <a:rPr kumimoji="0" lang="ko-KR" altLang="en-US" sz="900" b="0" i="0" u="none" strike="noStrike" kern="1200" cap="none" spc="0" normalizeH="0" baseline="0" noProof="0" dirty="0">
                          <a:ln>
                            <a:noFill/>
                          </a:ln>
                          <a:solidFill>
                            <a:schemeClr val="tx1"/>
                          </a:solidFill>
                          <a:effectLst/>
                          <a:uLnTx/>
                          <a:uFillTx/>
                          <a:latin typeface="+mj-ea"/>
                          <a:ea typeface="+mn-ea"/>
                          <a:cs typeface="Arial" panose="020B0604020202020204" pitchFamily="34" charset="0"/>
                        </a:rPr>
                        <a:t>에서 전적한 인원이 지급받은 주식선택권 수량의 </a:t>
                      </a:r>
                      <a:r>
                        <a:rPr kumimoji="0" lang="en-US" altLang="ko-KR" sz="900" b="0" i="0" u="none" strike="noStrike" kern="1200" cap="none" spc="0" normalizeH="0" baseline="0" noProof="0" dirty="0">
                          <a:ln>
                            <a:noFill/>
                          </a:ln>
                          <a:solidFill>
                            <a:schemeClr val="tx1"/>
                          </a:solidFill>
                          <a:effectLst/>
                          <a:uLnTx/>
                          <a:uFillTx/>
                          <a:latin typeface="+mj-ea"/>
                          <a:ea typeface="+mn-ea"/>
                          <a:cs typeface="Arial" panose="020B0604020202020204" pitchFamily="34" charset="0"/>
                        </a:rPr>
                        <a:t>50% </a:t>
                      </a:r>
                      <a:r>
                        <a:rPr kumimoji="0" lang="ko-KR" altLang="en-US" sz="900" b="0" i="0" u="none" strike="noStrike" kern="1200" cap="none" spc="0" normalizeH="0" baseline="0" noProof="0" dirty="0">
                          <a:ln>
                            <a:noFill/>
                          </a:ln>
                          <a:solidFill>
                            <a:schemeClr val="tx1"/>
                          </a:solidFill>
                          <a:effectLst/>
                          <a:uLnTx/>
                          <a:uFillTx/>
                          <a:latin typeface="+mj-ea"/>
                          <a:ea typeface="+mn-ea"/>
                          <a:cs typeface="Arial" panose="020B0604020202020204" pitchFamily="34" charset="0"/>
                        </a:rPr>
                        <a:t>수준을 지급받았음</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주식선택권은 부여일로부터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2</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년이 경과할 날로부터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7</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년 이내에 행사 가능하며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선택권의 행사 전에 회사의 자본 또는 주식발행사항에 변동이 있는 경우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선택권자에게 교부할 주식의 수 및 행사가격이 조정될 수 있음</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주식선택원의 행사가격은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1</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주당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46,293</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원이며</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신주발행 방법</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자기주식양도 방법</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차액정산 방법이 가능함</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p>
                      <a:pPr marL="171450" indent="-171450" latinLnBrk="0">
                        <a:lnSpc>
                          <a:spcPts val="1300"/>
                        </a:lnSpc>
                        <a:spcAft>
                          <a:spcPts val="300"/>
                        </a:spcAft>
                        <a:buFont typeface="Arial" panose="020B0604020202020204" pitchFamily="34" charset="0"/>
                        <a:buChar char="•"/>
                      </a:pP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현재 재직 중인 인원에 대한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Stock Option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상세 내용은 </a:t>
                      </a:r>
                      <a:r>
                        <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‘Appendices’ </a:t>
                      </a:r>
                      <a:r>
                        <a:rPr kumimoji="0" lang="ko-KR" altLang="en-US"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rPr>
                        <a:t>참고</a:t>
                      </a:r>
                      <a:endParaRPr kumimoji="0" lang="en-US" altLang="ko-KR" sz="900" b="0" i="0" u="none" strike="noStrike" kern="1200" cap="none" spc="0" normalizeH="0" baseline="0" noProof="0" dirty="0">
                        <a:ln>
                          <a:noFill/>
                        </a:ln>
                        <a:solidFill>
                          <a:schemeClr val="tx1"/>
                        </a:solidFill>
                        <a:effectLst/>
                        <a:uLnTx/>
                        <a:uFillTx/>
                        <a:latin typeface="+mj-ea"/>
                        <a:ea typeface="+mj-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97704137"/>
                  </a:ext>
                </a:extLst>
              </a:tr>
              <a:tr h="710658">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Signing Bonus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indent="-171450" latinLnBrk="0">
                        <a:lnSpc>
                          <a:spcPts val="1300"/>
                        </a:lnSpc>
                        <a:spcAft>
                          <a:spcPts val="300"/>
                        </a:spcAft>
                        <a:buFont typeface="Arial" panose="020B0604020202020204" pitchFamily="34" charset="0"/>
                        <a:buChar char="•"/>
                      </a:pPr>
                      <a:r>
                        <a:rPr lang="ko-KR" altLang="en-US" sz="900" dirty="0">
                          <a:latin typeface="Arial" panose="020B0604020202020204" pitchFamily="34" charset="0"/>
                          <a:cs typeface="Arial" panose="020B0604020202020204" pitchFamily="34" charset="0"/>
                        </a:rPr>
                        <a:t>과거 </a:t>
                      </a:r>
                      <a:r>
                        <a:rPr lang="en-US" altLang="ko-KR" sz="900" dirty="0">
                          <a:latin typeface="Arial" panose="020B0604020202020204" pitchFamily="34" charset="0"/>
                          <a:cs typeface="Arial" panose="020B0604020202020204" pitchFamily="34" charset="0"/>
                        </a:rPr>
                        <a:t>SKI </a:t>
                      </a:r>
                      <a:r>
                        <a:rPr lang="ko-KR" altLang="en-US" sz="900" dirty="0">
                          <a:latin typeface="Arial" panose="020B0604020202020204" pitchFamily="34" charset="0"/>
                          <a:cs typeface="Arial" panose="020B0604020202020204" pitchFamily="34" charset="0"/>
                        </a:rPr>
                        <a:t>인원 중 회사로 전적한 인원에 대해 보상금 성격으로 </a:t>
                      </a:r>
                      <a:r>
                        <a:rPr lang="en-US" altLang="ko-KR" sz="900" dirty="0">
                          <a:latin typeface="Arial" panose="020B0604020202020204" pitchFamily="34" charset="0"/>
                          <a:cs typeface="Arial" panose="020B0604020202020204" pitchFamily="34" charset="0"/>
                        </a:rPr>
                        <a:t>Signing Bonus</a:t>
                      </a:r>
                      <a:r>
                        <a:rPr lang="ko-KR" altLang="en-US" sz="900" dirty="0">
                          <a:latin typeface="Arial" panose="020B0604020202020204" pitchFamily="34" charset="0"/>
                          <a:cs typeface="Arial" panose="020B0604020202020204" pitchFamily="34" charset="0"/>
                        </a:rPr>
                        <a:t>를</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지급한 이력이 있는 것으로 파악됨</a:t>
                      </a:r>
                      <a:endParaRPr lang="en-US" altLang="ko-KR" sz="9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300"/>
                        </a:lnSpc>
                        <a:spcBef>
                          <a:spcPts val="0"/>
                        </a:spcBef>
                        <a:spcAft>
                          <a:spcPts val="300"/>
                        </a:spcAft>
                        <a:buClrTx/>
                        <a:buSzTx/>
                        <a:buFont typeface="Arial" panose="020B0604020202020204" pitchFamily="34" charset="0"/>
                        <a:buChar char="•"/>
                        <a:tabLst/>
                        <a:defRPr/>
                      </a:pPr>
                      <a:r>
                        <a:rPr lang="ko-KR" altLang="en-US" sz="900" dirty="0">
                          <a:latin typeface="Arial" panose="020B0604020202020204" pitchFamily="34" charset="0"/>
                          <a:cs typeface="Arial" panose="020B0604020202020204" pitchFamily="34" charset="0"/>
                        </a:rPr>
                        <a:t>회사는 </a:t>
                      </a:r>
                      <a:r>
                        <a:rPr lang="en-US" altLang="ko-KR" sz="900" dirty="0">
                          <a:latin typeface="Arial" panose="020B0604020202020204" pitchFamily="34" charset="0"/>
                          <a:cs typeface="Arial" panose="020B0604020202020204" pitchFamily="34" charset="0"/>
                        </a:rPr>
                        <a:t>2019</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1</a:t>
                      </a:r>
                      <a:r>
                        <a:rPr lang="ko-KR" altLang="en-US" sz="900" dirty="0">
                          <a:latin typeface="Arial" panose="020B0604020202020204" pitchFamily="34" charset="0"/>
                          <a:cs typeface="Arial" panose="020B0604020202020204" pitchFamily="34" charset="0"/>
                        </a:rPr>
                        <a:t>월 일시 지급된 </a:t>
                      </a:r>
                      <a:r>
                        <a:rPr lang="en-US" altLang="ko-KR" sz="900" dirty="0">
                          <a:latin typeface="Arial" panose="020B0604020202020204" pitchFamily="34" charset="0"/>
                          <a:cs typeface="Arial" panose="020B0604020202020204" pitchFamily="34" charset="0"/>
                        </a:rPr>
                        <a:t>Signing Bonus</a:t>
                      </a:r>
                      <a:r>
                        <a:rPr lang="ko-KR" altLang="en-US" sz="900" dirty="0">
                          <a:latin typeface="Arial" panose="020B0604020202020204" pitchFamily="34" charset="0"/>
                          <a:cs typeface="Arial" panose="020B0604020202020204" pitchFamily="34" charset="0"/>
                        </a:rPr>
                        <a:t>에 대해</a:t>
                      </a:r>
                      <a:r>
                        <a:rPr lang="en-US" altLang="ko-KR" sz="900" dirty="0">
                          <a:latin typeface="Arial" panose="020B0604020202020204" pitchFamily="34" charset="0"/>
                          <a:cs typeface="Arial" panose="020B0604020202020204" pitchFamily="34" charset="0"/>
                        </a:rPr>
                        <a:t> 2020</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9</a:t>
                      </a:r>
                      <a:r>
                        <a:rPr lang="ko-KR" altLang="en-US" sz="900" dirty="0">
                          <a:latin typeface="Arial" panose="020B0604020202020204" pitchFamily="34" charset="0"/>
                          <a:cs typeface="Arial" panose="020B0604020202020204" pitchFamily="34" charset="0"/>
                        </a:rPr>
                        <a:t>월까지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개년도에 걸친 의무 근무기간동안 각각 </a:t>
                      </a:r>
                      <a:r>
                        <a:rPr lang="en-US" altLang="ko-KR" sz="900" dirty="0">
                          <a:latin typeface="Arial" panose="020B0604020202020204" pitchFamily="34" charset="0"/>
                          <a:cs typeface="Arial" panose="020B0604020202020204" pitchFamily="34" charset="0"/>
                        </a:rPr>
                        <a:t>7.6</a:t>
                      </a:r>
                      <a:r>
                        <a:rPr lang="ko-KR" altLang="en-US" sz="900" dirty="0">
                          <a:latin typeface="Arial" panose="020B0604020202020204" pitchFamily="34" charset="0"/>
                          <a:cs typeface="Arial" panose="020B0604020202020204" pitchFamily="34" charset="0"/>
                        </a:rPr>
                        <a:t>억원과 </a:t>
                      </a:r>
                      <a:r>
                        <a:rPr lang="en-US" altLang="ko-KR" sz="900" dirty="0">
                          <a:latin typeface="Arial" panose="020B0604020202020204" pitchFamily="34" charset="0"/>
                          <a:cs typeface="Arial" panose="020B0604020202020204" pitchFamily="34" charset="0"/>
                        </a:rPr>
                        <a:t>5.4</a:t>
                      </a:r>
                      <a:r>
                        <a:rPr lang="ko-KR" altLang="en-US" sz="900" dirty="0">
                          <a:latin typeface="Arial" panose="020B0604020202020204" pitchFamily="34" charset="0"/>
                          <a:cs typeface="Arial" panose="020B0604020202020204" pitchFamily="34" charset="0"/>
                        </a:rPr>
                        <a:t>억원 수준의 특별상여를 </a:t>
                      </a:r>
                      <a:r>
                        <a:rPr lang="ko-KR" altLang="en-US" sz="900" dirty="0" err="1">
                          <a:latin typeface="Arial" panose="020B0604020202020204" pitchFamily="34" charset="0"/>
                          <a:cs typeface="Arial" panose="020B0604020202020204" pitchFamily="34" charset="0"/>
                        </a:rPr>
                        <a:t>월할하여</a:t>
                      </a:r>
                      <a:r>
                        <a:rPr lang="ko-KR" altLang="en-US" sz="900" dirty="0">
                          <a:latin typeface="Arial" panose="020B0604020202020204" pitchFamily="34" charset="0"/>
                          <a:cs typeface="Arial" panose="020B0604020202020204" pitchFamily="34" charset="0"/>
                        </a:rPr>
                        <a:t> 비용으로 인식하였음</a:t>
                      </a:r>
                      <a:endParaRPr lang="en-US" altLang="ko-KR" sz="900" dirty="0">
                        <a:latin typeface="Arial" panose="020B0604020202020204" pitchFamily="34" charset="0"/>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292798"/>
                  </a:ext>
                </a:extLst>
              </a:tr>
            </a:tbl>
          </a:graphicData>
        </a:graphic>
      </p:graphicFrame>
      <p:graphicFrame>
        <p:nvGraphicFramePr>
          <p:cNvPr id="8" name="표 7">
            <a:extLst>
              <a:ext uri="{FF2B5EF4-FFF2-40B4-BE49-F238E27FC236}">
                <a16:creationId xmlns:a16="http://schemas.microsoft.com/office/drawing/2014/main" id="{345083D8-D0D4-4AEF-9AE7-628F8A5DE521}"/>
              </a:ext>
            </a:extLst>
          </p:cNvPr>
          <p:cNvGraphicFramePr>
            <a:graphicFrameLocks noGrp="1"/>
          </p:cNvGraphicFramePr>
          <p:nvPr>
            <p:extLst>
              <p:ext uri="{D42A27DB-BD31-4B8C-83A1-F6EECF244321}">
                <p14:modId xmlns:p14="http://schemas.microsoft.com/office/powerpoint/2010/main" val="3155803488"/>
              </p:ext>
            </p:extLst>
          </p:nvPr>
        </p:nvGraphicFramePr>
        <p:xfrm>
          <a:off x="2263314" y="1983879"/>
          <a:ext cx="3237992" cy="411480"/>
        </p:xfrm>
        <a:graphic>
          <a:graphicData uri="http://schemas.openxmlformats.org/drawingml/2006/table">
            <a:tbl>
              <a:tblPr/>
              <a:tblGrid>
                <a:gridCol w="1268498">
                  <a:extLst>
                    <a:ext uri="{9D8B030D-6E8A-4147-A177-3AD203B41FA5}">
                      <a16:colId xmlns:a16="http://schemas.microsoft.com/office/drawing/2014/main" val="539413837"/>
                    </a:ext>
                  </a:extLst>
                </a:gridCol>
                <a:gridCol w="656498">
                  <a:extLst>
                    <a:ext uri="{9D8B030D-6E8A-4147-A177-3AD203B41FA5}">
                      <a16:colId xmlns:a16="http://schemas.microsoft.com/office/drawing/2014/main" val="2066981776"/>
                    </a:ext>
                  </a:extLst>
                </a:gridCol>
                <a:gridCol w="656498">
                  <a:extLst>
                    <a:ext uri="{9D8B030D-6E8A-4147-A177-3AD203B41FA5}">
                      <a16:colId xmlns:a16="http://schemas.microsoft.com/office/drawing/2014/main" val="2585167727"/>
                    </a:ext>
                  </a:extLst>
                </a:gridCol>
                <a:gridCol w="656498">
                  <a:extLst>
                    <a:ext uri="{9D8B030D-6E8A-4147-A177-3AD203B41FA5}">
                      <a16:colId xmlns:a16="http://schemas.microsoft.com/office/drawing/2014/main" val="3191408241"/>
                    </a:ext>
                  </a:extLst>
                </a:gridCol>
              </a:tblGrid>
              <a:tr h="81482">
                <a:tc>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81482">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자본잉여금 감액 배당</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(7,198)</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81482">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자금대여 거래</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7,146</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4717691"/>
                  </a:ext>
                </a:extLst>
              </a:tr>
            </a:tbl>
          </a:graphicData>
        </a:graphic>
      </p:graphicFrame>
      <p:sp>
        <p:nvSpPr>
          <p:cNvPr id="9" name="TextBox 8">
            <a:extLst>
              <a:ext uri="{FF2B5EF4-FFF2-40B4-BE49-F238E27FC236}">
                <a16:creationId xmlns:a16="http://schemas.microsoft.com/office/drawing/2014/main" id="{794A7CB6-6655-4618-946F-C17252D008F2}"/>
              </a:ext>
            </a:extLst>
          </p:cNvPr>
          <p:cNvSpPr txBox="1"/>
          <p:nvPr/>
        </p:nvSpPr>
        <p:spPr>
          <a:xfrm>
            <a:off x="2263313" y="2455761"/>
            <a:ext cx="6727802" cy="123111"/>
          </a:xfrm>
          <a:prstGeom prst="rect">
            <a:avLst/>
          </a:prstGeom>
          <a:noFill/>
        </p:spPr>
        <p:txBody>
          <a:bodyPr wrap="square" lIns="0" tIns="0" rIns="0" bIns="0" rtlCol="0">
            <a:spAutoFit/>
          </a:bodyPr>
          <a:lstStyle/>
          <a:p>
            <a:pPr>
              <a:spcBef>
                <a:spcPts val="100"/>
              </a:spcBef>
            </a:pPr>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동 자본잉여금 감액 배당은 </a:t>
            </a:r>
            <a:r>
              <a:rPr lang="en-US" altLang="ko-KR" sz="800" dirty="0">
                <a:latin typeface="Arial" panose="020B0604020202020204" pitchFamily="34" charset="0"/>
                <a:ea typeface="+mj-ea"/>
                <a:cs typeface="Arial" panose="020B0604020202020204" pitchFamily="34" charset="0"/>
              </a:rPr>
              <a:t>2021</a:t>
            </a:r>
            <a:r>
              <a:rPr lang="ko-KR" altLang="en-US" sz="800" dirty="0">
                <a:latin typeface="Arial" panose="020B0604020202020204" pitchFamily="34" charset="0"/>
                <a:ea typeface="+mj-ea"/>
                <a:cs typeface="Arial" panose="020B0604020202020204" pitchFamily="34" charset="0"/>
              </a:rPr>
              <a:t>년 이사회에서 결의되었으며</a:t>
            </a:r>
            <a:r>
              <a:rPr lang="en-US" altLang="ko-KR" sz="800" dirty="0">
                <a:latin typeface="Arial" panose="020B0604020202020204" pitchFamily="34" charset="0"/>
                <a:ea typeface="+mj-ea"/>
                <a:cs typeface="Arial" panose="020B0604020202020204" pitchFamily="34" charset="0"/>
              </a:rPr>
              <a:t>, 2020</a:t>
            </a:r>
            <a:r>
              <a:rPr lang="ko-KR" altLang="en-US" sz="800" dirty="0">
                <a:latin typeface="Arial" panose="020B0604020202020204" pitchFamily="34" charset="0"/>
                <a:ea typeface="+mj-ea"/>
                <a:cs typeface="Arial" panose="020B0604020202020204" pitchFamily="34" charset="0"/>
              </a:rPr>
              <a:t>년 대여한 금액 및 관련 미수이자와 자본잉여금 감액분을 상계한 항목임</a:t>
            </a:r>
          </a:p>
        </p:txBody>
      </p:sp>
    </p:spTree>
    <p:extLst>
      <p:ext uri="{BB962C8B-B14F-4D97-AF65-F5344CB8AC3E}">
        <p14:creationId xmlns:p14="http://schemas.microsoft.com/office/powerpoint/2010/main" val="3291137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594542411"/>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12</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23</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Appendices</a:t>
                      </a:r>
                      <a:endParaRPr lang="en-US"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altLang="ko-KR" sz="1100" b="0" kern="1200" dirty="0">
                          <a:solidFill>
                            <a:schemeClr val="tx1"/>
                          </a:solidFill>
                          <a:latin typeface="Arial" panose="020B0604020202020204" pitchFamily="34" charset="0"/>
                          <a:ea typeface="+mj-ea"/>
                          <a:cs typeface="Arial" panose="020B0604020202020204" pitchFamily="34" charset="0"/>
                        </a:rPr>
                        <a:t>71</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336200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Detailed FS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10" name="표 9">
            <a:extLst>
              <a:ext uri="{FF2B5EF4-FFF2-40B4-BE49-F238E27FC236}">
                <a16:creationId xmlns:a16="http://schemas.microsoft.com/office/drawing/2014/main" id="{5F91350F-F8BF-47D9-8F01-984E9D39F2E6}"/>
              </a:ext>
            </a:extLst>
          </p:cNvPr>
          <p:cNvGraphicFramePr>
            <a:graphicFrameLocks noGrp="1"/>
          </p:cNvGraphicFramePr>
          <p:nvPr>
            <p:extLst>
              <p:ext uri="{D42A27DB-BD31-4B8C-83A1-F6EECF244321}">
                <p14:modId xmlns:p14="http://schemas.microsoft.com/office/powerpoint/2010/main" val="563959452"/>
              </p:ext>
            </p:extLst>
          </p:nvPr>
        </p:nvGraphicFramePr>
        <p:xfrm>
          <a:off x="5774198" y="1082878"/>
          <a:ext cx="3418451" cy="5212080"/>
        </p:xfrm>
        <a:graphic>
          <a:graphicData uri="http://schemas.openxmlformats.org/drawingml/2006/table">
            <a:tbl>
              <a:tblPr/>
              <a:tblGrid>
                <a:gridCol w="222307">
                  <a:extLst>
                    <a:ext uri="{9D8B030D-6E8A-4147-A177-3AD203B41FA5}">
                      <a16:colId xmlns:a16="http://schemas.microsoft.com/office/drawing/2014/main" val="3195664446"/>
                    </a:ext>
                  </a:extLst>
                </a:gridCol>
                <a:gridCol w="222307">
                  <a:extLst>
                    <a:ext uri="{9D8B030D-6E8A-4147-A177-3AD203B41FA5}">
                      <a16:colId xmlns:a16="http://schemas.microsoft.com/office/drawing/2014/main" val="1657406865"/>
                    </a:ext>
                  </a:extLst>
                </a:gridCol>
                <a:gridCol w="889230">
                  <a:extLst>
                    <a:ext uri="{9D8B030D-6E8A-4147-A177-3AD203B41FA5}">
                      <a16:colId xmlns:a16="http://schemas.microsoft.com/office/drawing/2014/main" val="587885848"/>
                    </a:ext>
                  </a:extLst>
                </a:gridCol>
                <a:gridCol w="694869">
                  <a:extLst>
                    <a:ext uri="{9D8B030D-6E8A-4147-A177-3AD203B41FA5}">
                      <a16:colId xmlns:a16="http://schemas.microsoft.com/office/drawing/2014/main" val="3591193148"/>
                    </a:ext>
                  </a:extLst>
                </a:gridCol>
                <a:gridCol w="694869">
                  <a:extLst>
                    <a:ext uri="{9D8B030D-6E8A-4147-A177-3AD203B41FA5}">
                      <a16:colId xmlns:a16="http://schemas.microsoft.com/office/drawing/2014/main" val="3738642065"/>
                    </a:ext>
                  </a:extLst>
                </a:gridCol>
                <a:gridCol w="694869">
                  <a:extLst>
                    <a:ext uri="{9D8B030D-6E8A-4147-A177-3AD203B41FA5}">
                      <a16:colId xmlns:a16="http://schemas.microsoft.com/office/drawing/2014/main" val="337435752"/>
                    </a:ext>
                  </a:extLst>
                </a:gridCol>
              </a:tblGrid>
              <a:tr h="86868">
                <a:tc gridSpan="3">
                  <a:txBody>
                    <a:bodyPr/>
                    <a:lstStyle/>
                    <a:p>
                      <a:pPr algn="l" rtl="0" fontAlgn="ctr"/>
                      <a:r>
                        <a:rPr lang="en-US" sz="570" b="1" i="0" u="none" strike="noStrike">
                          <a:solidFill>
                            <a:srgbClr val="FFFFFF"/>
                          </a:solidFill>
                          <a:effectLst/>
                          <a:latin typeface="Arial" panose="020B0604020202020204" pitchFamily="34" charset="0"/>
                          <a:ea typeface="맑은 고딕" panose="020B0503020000020004" pitchFamily="50" charset="-127"/>
                        </a:rPr>
                        <a:t>Profit and Loss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57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57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57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0474967"/>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570" b="0" i="0" u="none" strike="noStrike" dirty="0">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57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57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82494222"/>
                  </a:ext>
                </a:extLst>
              </a:tr>
              <a:tr h="86868">
                <a:tc gridSpan="3">
                  <a:txBody>
                    <a:bodyPr/>
                    <a:lstStyle/>
                    <a:p>
                      <a:pPr algn="l" rtl="0" fontAlgn="ctr"/>
                      <a:r>
                        <a:rPr lang="en-US" sz="57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570" b="0" i="0" u="none" strike="noStrike" dirty="0">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57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57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03473864"/>
                  </a:ext>
                </a:extLst>
              </a:tr>
              <a:tr h="86868">
                <a:tc gridSpan="2">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57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68,182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80,371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154,737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65231758"/>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58,050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63,227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96,829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598694"/>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10,132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17,144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57,908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090994282"/>
                  </a:ext>
                </a:extLst>
              </a:tr>
              <a:tr h="86868">
                <a:tc>
                  <a:txBody>
                    <a:bodyPr/>
                    <a:lstStyle/>
                    <a:p>
                      <a:pPr algn="l" rtl="0" fontAlgn="ctr"/>
                      <a:r>
                        <a:rPr lang="ko-KR" altLang="en-US" sz="57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en-US" sz="570" b="0" i="1" u="none" strike="noStrike">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21.3%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37.4%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43514931"/>
                  </a:ext>
                </a:extLst>
              </a:tr>
              <a:tr h="86868">
                <a:tc gridSpan="3">
                  <a:txBody>
                    <a:bodyPr/>
                    <a:lstStyle/>
                    <a:p>
                      <a:pPr algn="l" rtl="0" fontAlgn="ctr"/>
                      <a:r>
                        <a:rPr lang="ko-KR" altLang="en-US" sz="570" b="1" i="0" u="none" strike="noStrike" dirty="0" err="1">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57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9,081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9,255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12,037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6828460"/>
                  </a:ext>
                </a:extLst>
              </a:tr>
              <a:tr h="86868">
                <a:tc>
                  <a:txBody>
                    <a:bodyPr/>
                    <a:lstStyle/>
                    <a:p>
                      <a:pPr algn="l" rtl="0" fontAlgn="ctr"/>
                      <a:r>
                        <a:rPr lang="ko-KR" altLang="en-US" sz="57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a:solidFill>
                            <a:srgbClr val="000000"/>
                          </a:solidFill>
                          <a:effectLst/>
                          <a:latin typeface="Arial" panose="020B0604020202020204" pitchFamily="34" charset="0"/>
                          <a:ea typeface="맑은 고딕" panose="020B0503020000020004" pitchFamily="50" charset="-127"/>
                        </a:rPr>
                        <a:t>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2,614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3,067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3,669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0081912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a:solidFill>
                            <a:srgbClr val="000000"/>
                          </a:solidFill>
                          <a:effectLst/>
                          <a:latin typeface="Arial" panose="020B0604020202020204" pitchFamily="34" charset="0"/>
                          <a:ea typeface="맑은 고딕" panose="020B0503020000020004" pitchFamily="50" charset="-127"/>
                        </a:rPr>
                        <a:t>퇴직급여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303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21238543"/>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복리후생비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415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547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624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1367844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164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209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9879478"/>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err="1">
                          <a:solidFill>
                            <a:srgbClr val="000000"/>
                          </a:solidFill>
                          <a:effectLst/>
                          <a:latin typeface="Arial" panose="020B0604020202020204" pitchFamily="34" charset="0"/>
                          <a:ea typeface="맑은 고딕" panose="020B0503020000020004" pitchFamily="50" charset="-127"/>
                        </a:rPr>
                        <a:t>무형자산상각비</a:t>
                      </a:r>
                      <a:endParaRPr lang="ko-KR" altLang="en-US" sz="57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1,673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1,677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1,683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1439087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세금과공과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2071406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8429722"/>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1948624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569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4311693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수선비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257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19050933"/>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795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1,050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2,421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4260082"/>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지급임차료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253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66919651"/>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27 </a:t>
                      </a:r>
                    </a:p>
                  </a:txBody>
                  <a:tcPr marL="36000" marR="36000" marT="0" marB="0" anchor="ctr">
                    <a:lnL>
                      <a:noFill/>
                    </a:lnL>
                    <a:lnR>
                      <a:noFill/>
                    </a:lnR>
                    <a:lnT>
                      <a:noFill/>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33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899049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196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316067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a:solidFill>
                            <a:srgbClr val="000000"/>
                          </a:solidFill>
                          <a:effectLst/>
                          <a:latin typeface="Arial" panose="020B0604020202020204" pitchFamily="34" charset="0"/>
                          <a:ea typeface="맑은 고딕" panose="020B0503020000020004" pitchFamily="50" charset="-127"/>
                        </a:rPr>
                        <a:t>차량유지비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99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99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6097294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통신비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4566191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교육훈련비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262407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a:solidFill>
                            <a:srgbClr val="000000"/>
                          </a:solidFill>
                          <a:effectLst/>
                          <a:latin typeface="Arial" panose="020B0604020202020204" pitchFamily="34" charset="0"/>
                          <a:ea typeface="맑은 고딕" panose="020B0503020000020004" pitchFamily="50" charset="-127"/>
                        </a:rPr>
                        <a:t>도서인쇄비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3840096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회의비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4784448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행사비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23258503"/>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dirty="0" err="1">
                          <a:solidFill>
                            <a:srgbClr val="000000"/>
                          </a:solidFill>
                          <a:effectLst/>
                          <a:latin typeface="Arial" panose="020B0604020202020204" pitchFamily="34" charset="0"/>
                          <a:ea typeface="맑은 고딕" panose="020B0503020000020004" pitchFamily="50" charset="-127"/>
                        </a:rPr>
                        <a:t>전산비</a:t>
                      </a:r>
                      <a:endParaRPr lang="ko-KR" altLang="en-US" sz="57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229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5462692"/>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접대비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117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13068129"/>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샘플비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230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91099961"/>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판매보증비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5192904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447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283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99071335"/>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경상개발비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3484582"/>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조사비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20925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대손상각</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171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338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09524255"/>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영업이익</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1,051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7,889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45,871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67281389"/>
                  </a:ext>
                </a:extLst>
              </a:tr>
              <a:tr h="86868">
                <a:tc>
                  <a:txBody>
                    <a:bodyPr/>
                    <a:lstStyle/>
                    <a:p>
                      <a:pPr algn="l" rtl="0" fontAlgn="ctr"/>
                      <a:r>
                        <a:rPr lang="ko-KR" altLang="en-US" sz="57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en-US" sz="57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29.6%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8158053"/>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영업외수익</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787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1,669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3,119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32244795"/>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이자수익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956198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임대수익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43806179"/>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수입이자</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09730507"/>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외환차익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639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1,368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2,553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17393279"/>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외화환산이익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198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12702882"/>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잡이익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8448541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기타영업외수익</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87200894"/>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영업외비용</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1,211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2,348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59084729"/>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이자비용</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92540329"/>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외환차손</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335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1,464 </a:t>
                      </a:r>
                    </a:p>
                  </a:txBody>
                  <a:tcPr marL="36000" marR="36000" marT="0" marB="0" anchor="ctr">
                    <a:lnL>
                      <a:noFill/>
                    </a:lnL>
                    <a:lnR>
                      <a:noFill/>
                    </a:lnR>
                    <a:lnT>
                      <a:noFill/>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297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9554294"/>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외화환산손실</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432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884 </a:t>
                      </a:r>
                    </a:p>
                  </a:txBody>
                  <a:tcPr marL="36000" marR="36000" marT="0" marB="0" anchor="ctr">
                    <a:lnL>
                      <a:noFill/>
                    </a:lnL>
                    <a:lnR>
                      <a:noFill/>
                    </a:lnR>
                    <a:lnT>
                      <a:noFill/>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30237616"/>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잡손실</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47717348"/>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기타영업외비용</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65865380"/>
                  </a:ext>
                </a:extLst>
              </a:tr>
              <a:tr h="86868">
                <a:tc>
                  <a:txBody>
                    <a:bodyPr/>
                    <a:lstStyle/>
                    <a:p>
                      <a:pPr algn="l" rtl="0" fontAlgn="ctr"/>
                      <a:r>
                        <a:rPr lang="ko-KR" altLang="en-US" sz="57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570" b="0" i="0" u="none" strike="noStrike">
                          <a:solidFill>
                            <a:srgbClr val="000000"/>
                          </a:solidFill>
                          <a:effectLst/>
                          <a:latin typeface="맑은 고딕" panose="020B0503020000020004" pitchFamily="50" charset="-127"/>
                          <a:ea typeface="맑은 고딕" panose="020B0503020000020004" pitchFamily="50" charset="-127"/>
                        </a:rPr>
                        <a:t>유형자산처분손실</a:t>
                      </a:r>
                      <a:endParaRPr lang="ko-KR" altLang="en-US" sz="57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420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0" u="none" strike="noStrike" dirty="0">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44914985"/>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법인세비용차감전이익</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7,209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48,442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29397241"/>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법인세비용</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234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1,161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10,958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28188285"/>
                  </a:ext>
                </a:extLst>
              </a:tr>
              <a:tr h="86868">
                <a:tc gridSpan="3">
                  <a:txBody>
                    <a:bodyPr/>
                    <a:lstStyle/>
                    <a:p>
                      <a:pPr algn="l" rtl="0" fontAlgn="ctr"/>
                      <a:r>
                        <a:rPr lang="ko-KR" altLang="en-US" sz="570" b="1" i="0" u="none" strike="noStrike">
                          <a:solidFill>
                            <a:srgbClr val="000000"/>
                          </a:solidFill>
                          <a:effectLst/>
                          <a:latin typeface="맑은 고딕" panose="020B0503020000020004" pitchFamily="50" charset="-127"/>
                          <a:ea typeface="맑은 고딕" panose="020B0503020000020004" pitchFamily="50" charset="-127"/>
                        </a:rPr>
                        <a:t>당기순이익</a:t>
                      </a:r>
                      <a:endParaRPr lang="ko-KR" altLang="en-US" sz="57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393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6,048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37,484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913468292"/>
                  </a:ext>
                </a:extLst>
              </a:tr>
              <a:tr h="86868">
                <a:tc>
                  <a:txBody>
                    <a:bodyPr/>
                    <a:lstStyle/>
                    <a:p>
                      <a:pPr algn="l" rtl="0" fontAlgn="ctr"/>
                      <a:r>
                        <a:rPr lang="ko-KR" altLang="en-US" sz="57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570" b="0" i="1" u="none" strike="noStrike">
                          <a:solidFill>
                            <a:srgbClr val="000000"/>
                          </a:solidFill>
                          <a:effectLst/>
                          <a:latin typeface="맑은 고딕" panose="020B0503020000020004" pitchFamily="50" charset="-127"/>
                          <a:ea typeface="맑은 고딕" panose="020B0503020000020004" pitchFamily="50" charset="-127"/>
                        </a:rPr>
                        <a:t>당기순이익</a:t>
                      </a:r>
                      <a:r>
                        <a:rPr lang="en-US" altLang="ko-KR" sz="57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0.6%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8826752"/>
                  </a:ext>
                </a:extLst>
              </a:tr>
              <a:tr h="86868">
                <a:tc gridSpan="2">
                  <a:txBody>
                    <a:bodyPr/>
                    <a:lstStyle/>
                    <a:p>
                      <a:pPr algn="l" rtl="0" fontAlgn="ctr"/>
                      <a:r>
                        <a:rPr lang="en-US" sz="570" b="1"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57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5,934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6,065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6,145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4981780"/>
                  </a:ext>
                </a:extLst>
              </a:tr>
              <a:tr h="86868">
                <a:tc gridSpan="3">
                  <a:txBody>
                    <a:bodyPr/>
                    <a:lstStyle/>
                    <a:p>
                      <a:pPr algn="l" rtl="0" fontAlgn="ctr"/>
                      <a:r>
                        <a:rPr lang="en-US" sz="57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570" b="1" i="0" u="none" strike="noStrike">
                          <a:solidFill>
                            <a:srgbClr val="000000"/>
                          </a:solidFill>
                          <a:effectLst/>
                          <a:latin typeface="Arial" panose="020B0604020202020204" pitchFamily="34" charset="0"/>
                          <a:ea typeface="맑은 고딕" panose="020B0503020000020004" pitchFamily="50" charset="-127"/>
                        </a:rPr>
                        <a:t>6,985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13,953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570" b="1" i="0" u="none" strike="noStrike" dirty="0">
                          <a:solidFill>
                            <a:srgbClr val="000000"/>
                          </a:solidFill>
                          <a:effectLst/>
                          <a:latin typeface="Arial" panose="020B0604020202020204" pitchFamily="34" charset="0"/>
                          <a:ea typeface="맑은 고딕" panose="020B0503020000020004" pitchFamily="50" charset="-127"/>
                        </a:rPr>
                        <a:t>52,016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231081943"/>
                  </a:ext>
                </a:extLst>
              </a:tr>
              <a:tr h="86868">
                <a:tc>
                  <a:txBody>
                    <a:bodyPr/>
                    <a:lstStyle/>
                    <a:p>
                      <a:pPr algn="l" rtl="0" fontAlgn="ctr"/>
                      <a:r>
                        <a:rPr lang="ko-KR" altLang="en-US" sz="57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en-US" sz="57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570" b="0" i="1" u="none" strike="noStrike" dirty="0">
                          <a:solidFill>
                            <a:srgbClr val="000000"/>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1711347"/>
                  </a:ext>
                </a:extLst>
              </a:tr>
            </a:tbl>
          </a:graphicData>
        </a:graphic>
      </p:graphicFrame>
      <p:graphicFrame>
        <p:nvGraphicFramePr>
          <p:cNvPr id="15" name="표 14">
            <a:extLst>
              <a:ext uri="{FF2B5EF4-FFF2-40B4-BE49-F238E27FC236}">
                <a16:creationId xmlns:a16="http://schemas.microsoft.com/office/drawing/2014/main" id="{54CB58D3-64EB-438D-8465-77798761E4C8}"/>
              </a:ext>
            </a:extLst>
          </p:cNvPr>
          <p:cNvGraphicFramePr>
            <a:graphicFrameLocks noGrp="1"/>
          </p:cNvGraphicFramePr>
          <p:nvPr>
            <p:extLst>
              <p:ext uri="{D42A27DB-BD31-4B8C-83A1-F6EECF244321}">
                <p14:modId xmlns:p14="http://schemas.microsoft.com/office/powerpoint/2010/main" val="678383405"/>
              </p:ext>
            </p:extLst>
          </p:nvPr>
        </p:nvGraphicFramePr>
        <p:xfrm>
          <a:off x="601200" y="1082878"/>
          <a:ext cx="4971464" cy="5212064"/>
        </p:xfrm>
        <a:graphic>
          <a:graphicData uri="http://schemas.openxmlformats.org/drawingml/2006/table">
            <a:tbl>
              <a:tblPr/>
              <a:tblGrid>
                <a:gridCol w="193067">
                  <a:extLst>
                    <a:ext uri="{9D8B030D-6E8A-4147-A177-3AD203B41FA5}">
                      <a16:colId xmlns:a16="http://schemas.microsoft.com/office/drawing/2014/main" val="1752442516"/>
                    </a:ext>
                  </a:extLst>
                </a:gridCol>
                <a:gridCol w="193067">
                  <a:extLst>
                    <a:ext uri="{9D8B030D-6E8A-4147-A177-3AD203B41FA5}">
                      <a16:colId xmlns:a16="http://schemas.microsoft.com/office/drawing/2014/main" val="1592412625"/>
                    </a:ext>
                  </a:extLst>
                </a:gridCol>
                <a:gridCol w="917066">
                  <a:extLst>
                    <a:ext uri="{9D8B030D-6E8A-4147-A177-3AD203B41FA5}">
                      <a16:colId xmlns:a16="http://schemas.microsoft.com/office/drawing/2014/main" val="1521358878"/>
                    </a:ext>
                  </a:extLst>
                </a:gridCol>
                <a:gridCol w="917066">
                  <a:extLst>
                    <a:ext uri="{9D8B030D-6E8A-4147-A177-3AD203B41FA5}">
                      <a16:colId xmlns:a16="http://schemas.microsoft.com/office/drawing/2014/main" val="3643337502"/>
                    </a:ext>
                  </a:extLst>
                </a:gridCol>
                <a:gridCol w="917066">
                  <a:extLst>
                    <a:ext uri="{9D8B030D-6E8A-4147-A177-3AD203B41FA5}">
                      <a16:colId xmlns:a16="http://schemas.microsoft.com/office/drawing/2014/main" val="1730013569"/>
                    </a:ext>
                  </a:extLst>
                </a:gridCol>
                <a:gridCol w="917066">
                  <a:extLst>
                    <a:ext uri="{9D8B030D-6E8A-4147-A177-3AD203B41FA5}">
                      <a16:colId xmlns:a16="http://schemas.microsoft.com/office/drawing/2014/main" val="2641830259"/>
                    </a:ext>
                  </a:extLst>
                </a:gridCol>
                <a:gridCol w="917066">
                  <a:extLst>
                    <a:ext uri="{9D8B030D-6E8A-4147-A177-3AD203B41FA5}">
                      <a16:colId xmlns:a16="http://schemas.microsoft.com/office/drawing/2014/main" val="94751844"/>
                    </a:ext>
                  </a:extLst>
                </a:gridCol>
              </a:tblGrid>
              <a:tr h="100232">
                <a:tc gridSpan="3">
                  <a:txBody>
                    <a:bodyPr/>
                    <a:lstStyle/>
                    <a:p>
                      <a:pPr algn="l" rtl="0" fontAlgn="ctr"/>
                      <a:r>
                        <a:rPr lang="en-US" sz="600" b="1" i="0" u="none" strike="noStrike">
                          <a:solidFill>
                            <a:srgbClr val="FFFFFF"/>
                          </a:solidFill>
                          <a:effectLst/>
                          <a:latin typeface="Arial" panose="020B0604020202020204" pitchFamily="34" charset="0"/>
                          <a:ea typeface="맑은 고딕" panose="020B0503020000020004" pitchFamily="50" charset="-127"/>
                        </a:rPr>
                        <a:t>Balance Sheet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6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6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6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6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498086831"/>
                  </a:ext>
                </a:extLst>
              </a:tr>
              <a:tr h="100232">
                <a:tc gridSpan="3">
                  <a:txBody>
                    <a:bodyPr/>
                    <a:lstStyle/>
                    <a:p>
                      <a:pPr algn="l"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2018</a:t>
                      </a:r>
                    </a:p>
                  </a:txBody>
                  <a:tcPr marL="36000" marR="36000" marT="0" marB="0" anchor="ctr">
                    <a:lnL>
                      <a:noFill/>
                    </a:lnL>
                    <a:lnR>
                      <a:noFill/>
                    </a:lnR>
                    <a:lnT>
                      <a:noFill/>
                    </a:lnT>
                    <a:lnB>
                      <a:noFill/>
                    </a:lnB>
                  </a:tcPr>
                </a:tc>
                <a:tc>
                  <a:txBody>
                    <a:bodyPr/>
                    <a:lstStyle/>
                    <a:p>
                      <a:pPr algn="ct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2019</a:t>
                      </a:r>
                    </a:p>
                  </a:txBody>
                  <a:tcPr marL="36000" marR="36000" marT="0" marB="0" anchor="ctr">
                    <a:lnL>
                      <a:noFill/>
                    </a:lnL>
                    <a:lnR>
                      <a:noFill/>
                    </a:lnR>
                    <a:lnT>
                      <a:noFill/>
                    </a:lnT>
                    <a:lnB>
                      <a:noFill/>
                    </a:lnB>
                  </a:tcPr>
                </a:tc>
                <a:tc>
                  <a:txBody>
                    <a:bodyPr/>
                    <a:lstStyle/>
                    <a:p>
                      <a:pPr algn="ct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a:noFill/>
                    </a:lnR>
                    <a:lnT>
                      <a:noFill/>
                    </a:lnT>
                    <a:lnB>
                      <a:noFill/>
                    </a:lnB>
                  </a:tcPr>
                </a:tc>
                <a:tc>
                  <a:txBody>
                    <a:bodyPr/>
                    <a:lstStyle/>
                    <a:p>
                      <a:pPr algn="ct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07714362"/>
                  </a:ext>
                </a:extLst>
              </a:tr>
              <a:tr h="100232">
                <a:tc gridSpan="3">
                  <a:txBody>
                    <a:bodyPr/>
                    <a:lstStyle/>
                    <a:p>
                      <a:pPr algn="l" rtl="0" fontAlgn="ctr"/>
                      <a:r>
                        <a:rPr lang="en-US" sz="6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600" b="0" i="0" u="none" strike="noStrike">
                          <a:solidFill>
                            <a:srgbClr val="000000"/>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5408799"/>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자산</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114,612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5252321"/>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유동자산</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45,816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57,516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55,675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109,867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31765934"/>
                  </a:ext>
                </a:extLst>
              </a:tr>
              <a:tr h="100232">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당좌자산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28,939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44,508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39,172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80,117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66253470"/>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현금및현금성자산</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15,405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15,421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8,606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21,549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173340130"/>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매출채권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8,296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16,912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19,968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53,382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3708195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단기대여금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7,000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9634227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미수금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3,661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10,180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1,247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03258980"/>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미수수익</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51881078"/>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1,469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1,277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2,021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2,397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75609810"/>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선급비용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718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4554312"/>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부가세대급금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59782124"/>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16,877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13,008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16,503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29,750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623539108"/>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미착품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390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1,992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15048424"/>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제품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6,477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2,452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3,100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11,252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75838158"/>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재공품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3,485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2,907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2,972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4,071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77374111"/>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원재료</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6,524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5,657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10,126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10,347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70838256"/>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비유동자산</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dirty="0">
                          <a:solidFill>
                            <a:srgbClr val="000000"/>
                          </a:solidFill>
                          <a:effectLst/>
                          <a:latin typeface="Arial" panose="020B0604020202020204" pitchFamily="34" charset="0"/>
                          <a:ea typeface="맑은 고딕" panose="020B0503020000020004" pitchFamily="50" charset="-127"/>
                        </a:rPr>
                        <a:t>68,796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54,763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49,047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44,234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8474782"/>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투자자산</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9,539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544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33367451"/>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보증금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9,539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544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555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22722184"/>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퇴직연금운용자산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2844453"/>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유형자산</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48,993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45,578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41,417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38,411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6868345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토지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3,634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3,634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34541843"/>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13,562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13,220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12,879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12,543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95941483"/>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30,927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27,944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24,201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21,152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09079324"/>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차량운반구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77008836"/>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447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890670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218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261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877711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건설중인자산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33745896"/>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무형자산</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10,264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8,641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7,023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5,382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26401233"/>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영업권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9,981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8,373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6,765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5,157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74090767"/>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산업재산권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48836817"/>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소프트웨어</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283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9057678"/>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부채</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3,310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6,981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26,074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08474361"/>
                  </a:ext>
                </a:extLst>
              </a:tr>
              <a:tr h="100232">
                <a:tc gridSpan="2">
                  <a:txBody>
                    <a:bodyPr/>
                    <a:lstStyle/>
                    <a:p>
                      <a:pPr algn="l" rtl="0" fontAlgn="ctr"/>
                      <a:r>
                        <a:rPr lang="ko-KR" altLang="en-US" sz="600" b="1" i="0" u="none" strike="noStrike" dirty="0">
                          <a:solidFill>
                            <a:srgbClr val="000000"/>
                          </a:solidFill>
                          <a:effectLst/>
                          <a:latin typeface="맑은 고딕" panose="020B0503020000020004" pitchFamily="50" charset="-127"/>
                          <a:ea typeface="맑은 고딕" panose="020B0503020000020004" pitchFamily="50" charset="-127"/>
                        </a:rPr>
                        <a:t>유동부채</a:t>
                      </a:r>
                      <a:endParaRPr lang="ko-KR" altLang="en-US" sz="6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3,253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5,581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6,957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26,021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8621775"/>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매입채무</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666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1,074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2,190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898315329"/>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미지급금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1,683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3,075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2,340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4,208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8423692"/>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미지급비용</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1,097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1,238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1,398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1,661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8498863"/>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Unicode MS" panose="020B0604020202020204" pitchFamily="50" charset="-127"/>
                          <a:ea typeface="Arial Unicode MS" panose="020B0604020202020204" pitchFamily="50" charset="-127"/>
                        </a:rPr>
                        <a:t>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0114565"/>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상여충당금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988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2,018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57819856"/>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단기차입금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5,456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4635802"/>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미지급법인세</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135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1,094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10,405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57537094"/>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비유동부채</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25436292"/>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퇴직급여충당부채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273563046"/>
                  </a:ext>
                </a:extLst>
              </a:tr>
              <a:tr h="100232">
                <a:tc>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600" b="0" i="0" u="none" strike="noStrike">
                          <a:solidFill>
                            <a:srgbClr val="000000"/>
                          </a:solidFill>
                          <a:effectLst/>
                          <a:latin typeface="Arial" panose="020B0604020202020204" pitchFamily="34" charset="0"/>
                          <a:ea typeface="맑은 고딕" panose="020B0503020000020004" pitchFamily="50" charset="-127"/>
                        </a:rPr>
                        <a:t>장기미지급금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68572304"/>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자본</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111,303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106,694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97,741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128,028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4433059"/>
                  </a:ext>
                </a:extLst>
              </a:tr>
              <a:tr h="100232">
                <a:tc gridSpan="2">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자본금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ctr"/>
                      <a:r>
                        <a:rPr lang="ko-KR" altLang="en-US" sz="6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11,250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11,250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029846197"/>
                  </a:ext>
                </a:extLst>
              </a:tr>
              <a:tr h="100232">
                <a:tc gridSpan="3">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자본잉여금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101,088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96,086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81,085 </a:t>
                      </a:r>
                    </a:p>
                  </a:txBody>
                  <a:tcPr marL="36000" marR="36000" marT="0" marB="0" anchor="ctr">
                    <a:lnL>
                      <a:noFill/>
                    </a:lnL>
                    <a:lnR>
                      <a:noFill/>
                    </a:lnR>
                    <a:lnT>
                      <a:noFill/>
                    </a:lnT>
                    <a:lnB>
                      <a:noFill/>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73,888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3812395"/>
                  </a:ext>
                </a:extLst>
              </a:tr>
              <a:tr h="100232">
                <a:tc gridSpan="3">
                  <a:txBody>
                    <a:bodyPr/>
                    <a:lstStyle/>
                    <a:p>
                      <a:pPr algn="l" rtl="0" fontAlgn="ctr"/>
                      <a:r>
                        <a:rPr lang="ko-KR" altLang="en-US" sz="600" b="0" i="0" u="none" strike="noStrike">
                          <a:solidFill>
                            <a:srgbClr val="000000"/>
                          </a:solidFill>
                          <a:effectLst/>
                          <a:latin typeface="맑은 고딕" panose="020B0503020000020004" pitchFamily="50" charset="-127"/>
                          <a:ea typeface="맑은 고딕" panose="020B0503020000020004" pitchFamily="50" charset="-127"/>
                        </a:rPr>
                        <a:t>이익잉여금</a:t>
                      </a:r>
                      <a:endParaRPr lang="ko-KR" altLang="en-US" sz="6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(642)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5,406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Arial" panose="020B0604020202020204" pitchFamily="34" charset="0"/>
                          <a:ea typeface="맑은 고딕" panose="020B0503020000020004" pitchFamily="50" charset="-127"/>
                        </a:rPr>
                        <a:t>42,890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28010566"/>
                  </a:ext>
                </a:extLst>
              </a:tr>
              <a:tr h="100232">
                <a:tc gridSpan="3">
                  <a:txBody>
                    <a:bodyPr/>
                    <a:lstStyle/>
                    <a:p>
                      <a:pPr algn="l" rtl="0" fontAlgn="ctr"/>
                      <a:r>
                        <a:rPr lang="ko-KR" altLang="en-US" sz="600" b="1" i="0" u="none" strike="noStrike">
                          <a:solidFill>
                            <a:srgbClr val="000000"/>
                          </a:solidFill>
                          <a:effectLst/>
                          <a:latin typeface="맑은 고딕" panose="020B0503020000020004" pitchFamily="50" charset="-127"/>
                          <a:ea typeface="맑은 고딕" panose="020B0503020000020004" pitchFamily="50" charset="-127"/>
                        </a:rPr>
                        <a:t>부채및자본총계</a:t>
                      </a:r>
                      <a:endParaRPr lang="ko-KR" altLang="en-US" sz="6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114,612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Arial" panose="020B0604020202020204" pitchFamily="34" charset="0"/>
                          <a:ea typeface="맑은 고딕" panose="020B0503020000020004" pitchFamily="50" charset="-127"/>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600" b="1" i="0" u="none" strike="noStrike" dirty="0">
                          <a:solidFill>
                            <a:srgbClr val="000000"/>
                          </a:solidFill>
                          <a:effectLst/>
                          <a:latin typeface="Arial" panose="020B0604020202020204" pitchFamily="34" charset="0"/>
                          <a:ea typeface="맑은 고딕" panose="020B0503020000020004" pitchFamily="50" charset="-127"/>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6272134"/>
                  </a:ext>
                </a:extLst>
              </a:tr>
            </a:tbl>
          </a:graphicData>
        </a:graphic>
      </p:graphicFrame>
      <p:sp>
        <p:nvSpPr>
          <p:cNvPr id="16" name="직사각형 119">
            <a:extLst>
              <a:ext uri="{FF2B5EF4-FFF2-40B4-BE49-F238E27FC236}">
                <a16:creationId xmlns:a16="http://schemas.microsoft.com/office/drawing/2014/main" id="{F7D16BCA-88BE-4ABB-A534-79157A8A3390}"/>
              </a:ext>
            </a:extLst>
          </p:cNvPr>
          <p:cNvSpPr/>
          <p:nvPr/>
        </p:nvSpPr>
        <p:spPr bwMode="auto">
          <a:xfrm>
            <a:off x="6966782" y="851232"/>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174593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Intellectual Property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graphicFrame>
        <p:nvGraphicFramePr>
          <p:cNvPr id="3" name="표 2">
            <a:extLst>
              <a:ext uri="{FF2B5EF4-FFF2-40B4-BE49-F238E27FC236}">
                <a16:creationId xmlns:a16="http://schemas.microsoft.com/office/drawing/2014/main" id="{93B073E0-3B2D-48B6-B948-BB897F48E00E}"/>
              </a:ext>
            </a:extLst>
          </p:cNvPr>
          <p:cNvGraphicFramePr>
            <a:graphicFrameLocks noGrp="1"/>
          </p:cNvGraphicFramePr>
          <p:nvPr/>
        </p:nvGraphicFramePr>
        <p:xfrm>
          <a:off x="601200" y="1310103"/>
          <a:ext cx="8784000" cy="3657600"/>
        </p:xfrm>
        <a:graphic>
          <a:graphicData uri="http://schemas.openxmlformats.org/drawingml/2006/table">
            <a:tbl>
              <a:tblPr/>
              <a:tblGrid>
                <a:gridCol w="324000">
                  <a:extLst>
                    <a:ext uri="{9D8B030D-6E8A-4147-A177-3AD203B41FA5}">
                      <a16:colId xmlns:a16="http://schemas.microsoft.com/office/drawing/2014/main" val="2053913277"/>
                    </a:ext>
                  </a:extLst>
                </a:gridCol>
                <a:gridCol w="324000">
                  <a:extLst>
                    <a:ext uri="{9D8B030D-6E8A-4147-A177-3AD203B41FA5}">
                      <a16:colId xmlns:a16="http://schemas.microsoft.com/office/drawing/2014/main" val="3793205003"/>
                    </a:ext>
                  </a:extLst>
                </a:gridCol>
                <a:gridCol w="1332000">
                  <a:extLst>
                    <a:ext uri="{9D8B030D-6E8A-4147-A177-3AD203B41FA5}">
                      <a16:colId xmlns:a16="http://schemas.microsoft.com/office/drawing/2014/main" val="3602175202"/>
                    </a:ext>
                  </a:extLst>
                </a:gridCol>
                <a:gridCol w="720000">
                  <a:extLst>
                    <a:ext uri="{9D8B030D-6E8A-4147-A177-3AD203B41FA5}">
                      <a16:colId xmlns:a16="http://schemas.microsoft.com/office/drawing/2014/main" val="1059710796"/>
                    </a:ext>
                  </a:extLst>
                </a:gridCol>
                <a:gridCol w="2376000">
                  <a:extLst>
                    <a:ext uri="{9D8B030D-6E8A-4147-A177-3AD203B41FA5}">
                      <a16:colId xmlns:a16="http://schemas.microsoft.com/office/drawing/2014/main" val="3214095777"/>
                    </a:ext>
                  </a:extLst>
                </a:gridCol>
                <a:gridCol w="684000">
                  <a:extLst>
                    <a:ext uri="{9D8B030D-6E8A-4147-A177-3AD203B41FA5}">
                      <a16:colId xmlns:a16="http://schemas.microsoft.com/office/drawing/2014/main" val="1453984908"/>
                    </a:ext>
                  </a:extLst>
                </a:gridCol>
                <a:gridCol w="432000">
                  <a:extLst>
                    <a:ext uri="{9D8B030D-6E8A-4147-A177-3AD203B41FA5}">
                      <a16:colId xmlns:a16="http://schemas.microsoft.com/office/drawing/2014/main" val="4113403603"/>
                    </a:ext>
                  </a:extLst>
                </a:gridCol>
                <a:gridCol w="432000">
                  <a:extLst>
                    <a:ext uri="{9D8B030D-6E8A-4147-A177-3AD203B41FA5}">
                      <a16:colId xmlns:a16="http://schemas.microsoft.com/office/drawing/2014/main" val="1617688888"/>
                    </a:ext>
                  </a:extLst>
                </a:gridCol>
                <a:gridCol w="576000">
                  <a:extLst>
                    <a:ext uri="{9D8B030D-6E8A-4147-A177-3AD203B41FA5}">
                      <a16:colId xmlns:a16="http://schemas.microsoft.com/office/drawing/2014/main" val="3302874609"/>
                    </a:ext>
                  </a:extLst>
                </a:gridCol>
                <a:gridCol w="792000">
                  <a:extLst>
                    <a:ext uri="{9D8B030D-6E8A-4147-A177-3AD203B41FA5}">
                      <a16:colId xmlns:a16="http://schemas.microsoft.com/office/drawing/2014/main" val="3728823538"/>
                    </a:ext>
                  </a:extLst>
                </a:gridCol>
                <a:gridCol w="792000">
                  <a:extLst>
                    <a:ext uri="{9D8B030D-6E8A-4147-A177-3AD203B41FA5}">
                      <a16:colId xmlns:a16="http://schemas.microsoft.com/office/drawing/2014/main" val="4136162132"/>
                    </a:ext>
                  </a:extLst>
                </a:gridCol>
              </a:tblGrid>
              <a:tr h="59670">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권리</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출원번호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등록번호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국문명칭</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권리존속</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3">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발명자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altLang="ko-KR"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출원인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최종권리자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90203765"/>
                  </a:ext>
                </a:extLst>
              </a:tr>
              <a:tr h="5967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외부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vMerge="1">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vMerge="1">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31831524"/>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10-2006-0038214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10-0926884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금속박 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2026-04-27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999351235"/>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10-2007-0133902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10-1467179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금속박적층체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2027-12-20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908757192"/>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10-2009-0045654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10-1444694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2029-05-25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249934862"/>
                  </a:ext>
                </a:extLst>
              </a:tr>
              <a:tr h="11934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10-2009-0127482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10-1401657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폴리이미드계 수지 조성물 및 이를 이용한 금속적층체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65208904"/>
                  </a:ext>
                </a:extLst>
              </a:tr>
              <a:tr h="11934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10-2009-0128726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10-1439496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폴리아믹산 수지 조성물과 이의 제조방법 및 이를 이용한 폴리이미드 금속적층체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714460764"/>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10-2010-0101830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10-1282170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금속박 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2030-10-19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28854144"/>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10-2011-0124067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10-1437612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연성금속적층판의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2031-11-25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766202699"/>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10-2011-0130001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10-1514221</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구조의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연성금속적층판</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2031-12-07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7798679"/>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10-2012-0042577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10-1416782</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금속박 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2032-04-24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728824809"/>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10-2012-0150559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10-2038137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연성금속박 적층체 및 이의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812531185"/>
                  </a:ext>
                </a:extLst>
              </a:tr>
              <a:tr h="11934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10-2012-0150934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10-1756231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불소계</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수지층을 포함하는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466442730"/>
                  </a:ext>
                </a:extLst>
              </a:tr>
              <a:tr h="11934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10-2012-0151083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10-1771662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불소계 폴리이미드 수지층을 포함하는 연성금속박적층체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258115175"/>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10-2012-0154108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10-2038135</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277123592"/>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10-2013-0160958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10-2160000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금속박 적층체 및 이의 제조방법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2033-12-23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032269769"/>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10-2014-0155504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10-2335085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 연성금속박적층체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2034-11-10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6283690"/>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10-2015-0014051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10-1720218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저흡습 연성 금속박 적층체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2035-01-29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76538643"/>
                  </a:ext>
                </a:extLst>
              </a:tr>
              <a:tr h="130953">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10-2016-0022157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10-1865725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LED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램프용 연성 동박 적층판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이를 포함하는 연성 인쇄 회로 기판 및 이의 제조 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2036-02-24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b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826009733"/>
                  </a:ext>
                </a:extLst>
              </a:tr>
              <a:tr h="130953">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10-2016-0022159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10-1865723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동박 적층판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이를 포함하는 연성 인쇄 회로 기판 및 이의 제조 방법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2036-02-24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b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기아차</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851750733"/>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2006-0001359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40-0685671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Enflex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2026-11-14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08541349"/>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40-2018-0136439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40-1536201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2029-10-25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37624123"/>
                  </a:ext>
                </a:extLst>
              </a:tr>
              <a:tr h="59670">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40-2018-0136440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40-1536202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2029-10-25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758822937"/>
                  </a:ext>
                </a:extLst>
              </a:tr>
              <a:tr h="59670">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40-2018-0136441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40-1536203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2029-10-25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넥스플렉스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183804260"/>
                  </a:ext>
                </a:extLst>
              </a:tr>
            </a:tbl>
          </a:graphicData>
        </a:graphic>
      </p:graphicFrame>
      <p:sp>
        <p:nvSpPr>
          <p:cNvPr id="9" name="TextBox 8">
            <a:extLst>
              <a:ext uri="{FF2B5EF4-FFF2-40B4-BE49-F238E27FC236}">
                <a16:creationId xmlns:a16="http://schemas.microsoft.com/office/drawing/2014/main" id="{36650E9E-D2E4-40AC-BC58-6E6694E7EE3C}"/>
              </a:ext>
            </a:extLst>
          </p:cNvPr>
          <p:cNvSpPr txBox="1"/>
          <p:nvPr/>
        </p:nvSpPr>
        <p:spPr>
          <a:xfrm>
            <a:off x="601200" y="1124823"/>
            <a:ext cx="1514838" cy="138499"/>
          </a:xfrm>
          <a:prstGeom prst="rect">
            <a:avLst/>
          </a:prstGeom>
          <a:noFill/>
        </p:spPr>
        <p:txBody>
          <a:bodyPr wrap="none" lIns="0" tIns="0" rIns="0" bIns="0" rtlCol="0">
            <a:spAutoFit/>
          </a:bodyPr>
          <a:lstStyle/>
          <a:p>
            <a:pPr>
              <a:spcAft>
                <a:spcPts val="600"/>
              </a:spcAft>
            </a:pPr>
            <a:r>
              <a:rPr lang="en-US" altLang="ko-KR" sz="900" b="1" dirty="0">
                <a:latin typeface="+mj-ea"/>
                <a:ea typeface="+mj-ea"/>
              </a:rPr>
              <a:t>&lt;</a:t>
            </a:r>
            <a:r>
              <a:rPr lang="ko-KR" altLang="en-US" sz="900" b="1" dirty="0">
                <a:latin typeface="+mj-ea"/>
                <a:ea typeface="+mj-ea"/>
              </a:rPr>
              <a:t>국내 등록 산업재산권 </a:t>
            </a:r>
            <a:r>
              <a:rPr lang="en-US" altLang="ko-KR" sz="900" b="1" dirty="0">
                <a:latin typeface="+mj-ea"/>
                <a:ea typeface="+mj-ea"/>
              </a:rPr>
              <a:t>List&gt;</a:t>
            </a:r>
            <a:endParaRPr lang="ko-KR" altLang="en-US" sz="900" b="1" dirty="0" err="1">
              <a:latin typeface="+mj-ea"/>
              <a:ea typeface="+mj-ea"/>
            </a:endParaRPr>
          </a:p>
        </p:txBody>
      </p:sp>
      <p:sp>
        <p:nvSpPr>
          <p:cNvPr id="4" name="TextBox 3">
            <a:extLst>
              <a:ext uri="{FF2B5EF4-FFF2-40B4-BE49-F238E27FC236}">
                <a16:creationId xmlns:a16="http://schemas.microsoft.com/office/drawing/2014/main" id="{F6963B30-602F-4035-A21B-19D7E39B664B}"/>
              </a:ext>
            </a:extLst>
          </p:cNvPr>
          <p:cNvSpPr txBox="1"/>
          <p:nvPr/>
        </p:nvSpPr>
        <p:spPr>
          <a:xfrm>
            <a:off x="601200" y="5014484"/>
            <a:ext cx="5187317" cy="246221"/>
          </a:xfrm>
          <a:prstGeom prst="rect">
            <a:avLst/>
          </a:prstGeom>
          <a:noFill/>
        </p:spPr>
        <p:txBody>
          <a:bodyPr wrap="none" lIns="0" tIns="0" rIns="0" bIns="0" rtlCol="0">
            <a:spAutoFit/>
          </a:bodyPr>
          <a:lstStyle/>
          <a:p>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국내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해외 특허권 포함</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총 발명 인원 수는 회사 개발팀 </a:t>
            </a:r>
            <a:r>
              <a:rPr lang="en-US" altLang="ko-KR" sz="800" dirty="0">
                <a:latin typeface="Arial" panose="020B0604020202020204" pitchFamily="34" charset="0"/>
                <a:ea typeface="+mj-ea"/>
                <a:cs typeface="Arial" panose="020B0604020202020204" pitchFamily="34" charset="0"/>
              </a:rPr>
              <a:t>10</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생산팀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퇴사자 </a:t>
            </a:r>
            <a:r>
              <a:rPr lang="en-US" altLang="ko-KR" sz="800" dirty="0">
                <a:latin typeface="Arial" panose="020B0604020202020204" pitchFamily="34" charset="0"/>
                <a:ea typeface="+mj-ea"/>
                <a:cs typeface="Arial" panose="020B0604020202020204" pitchFamily="34" charset="0"/>
              </a:rPr>
              <a:t>3</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SKI 13</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현대차 </a:t>
            </a:r>
            <a:r>
              <a:rPr lang="en-US" altLang="ko-KR" sz="800" dirty="0">
                <a:latin typeface="Arial" panose="020B0604020202020204" pitchFamily="34" charset="0"/>
                <a:ea typeface="+mj-ea"/>
                <a:cs typeface="Arial" panose="020B0604020202020204" pitchFamily="34" charset="0"/>
              </a:rPr>
              <a:t>2</a:t>
            </a:r>
            <a:r>
              <a:rPr lang="ko-KR" altLang="en-US" sz="800" dirty="0">
                <a:latin typeface="Arial" panose="020B0604020202020204" pitchFamily="34" charset="0"/>
                <a:ea typeface="+mj-ea"/>
                <a:cs typeface="Arial" panose="020B0604020202020204" pitchFamily="34" charset="0"/>
              </a:rPr>
              <a:t>인</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2: </a:t>
            </a:r>
            <a:r>
              <a:rPr lang="ko-KR" altLang="en-US" sz="800" dirty="0">
                <a:latin typeface="Arial" panose="020B0604020202020204" pitchFamily="34" charset="0"/>
                <a:ea typeface="+mj-ea"/>
                <a:cs typeface="Arial" panose="020B0604020202020204" pitchFamily="34" charset="0"/>
              </a:rPr>
              <a:t>회사에 따르면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해당 특허가 현재 공정 관련 특허에 해당함 </a:t>
            </a: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총 </a:t>
            </a:r>
            <a:r>
              <a:rPr lang="en-US" altLang="ko-KR" sz="800" dirty="0">
                <a:latin typeface="Arial" panose="020B0604020202020204" pitchFamily="34" charset="0"/>
                <a:ea typeface="+mj-ea"/>
                <a:cs typeface="Arial" panose="020B0604020202020204" pitchFamily="34" charset="0"/>
              </a:rPr>
              <a:t>3</a:t>
            </a:r>
            <a:r>
              <a:rPr lang="ko-KR" altLang="en-US" sz="800" dirty="0">
                <a:latin typeface="Arial" panose="020B0604020202020204" pitchFamily="34" charset="0"/>
                <a:ea typeface="+mj-ea"/>
                <a:cs typeface="Arial" panose="020B0604020202020204" pitchFamily="34" charset="0"/>
              </a:rPr>
              <a:t>개</a:t>
            </a:r>
            <a:r>
              <a:rPr lang="en-US" altLang="ko-KR" sz="800" dirty="0">
                <a:latin typeface="Arial" panose="020B0604020202020204" pitchFamily="34" charset="0"/>
                <a:ea typeface="+mj-ea"/>
                <a:cs typeface="Arial" panose="020B0604020202020204" pitchFamily="34" charset="0"/>
              </a:rPr>
              <a:t>)</a:t>
            </a:r>
            <a:endParaRPr lang="ko-KR" altLang="en-US" sz="800" dirty="0">
              <a:latin typeface="Arial" panose="020B0604020202020204" pitchFamily="34" charset="0"/>
              <a:ea typeface="+mj-ea"/>
              <a:cs typeface="Arial" panose="020B0604020202020204" pitchFamily="34" charset="0"/>
            </a:endParaRPr>
          </a:p>
        </p:txBody>
      </p:sp>
      <p:sp>
        <p:nvSpPr>
          <p:cNvPr id="7" name="직사각형 119">
            <a:extLst>
              <a:ext uri="{FF2B5EF4-FFF2-40B4-BE49-F238E27FC236}">
                <a16:creationId xmlns:a16="http://schemas.microsoft.com/office/drawing/2014/main" id="{8BB0B1FA-3DEA-4A5B-8F75-A2395DD66D35}"/>
              </a:ext>
            </a:extLst>
          </p:cNvPr>
          <p:cNvSpPr/>
          <p:nvPr/>
        </p:nvSpPr>
        <p:spPr bwMode="auto">
          <a:xfrm>
            <a:off x="7159333" y="107824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496252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Intellectual Property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9" name="TextBox 8">
            <a:extLst>
              <a:ext uri="{FF2B5EF4-FFF2-40B4-BE49-F238E27FC236}">
                <a16:creationId xmlns:a16="http://schemas.microsoft.com/office/drawing/2014/main" id="{36650E9E-D2E4-40AC-BC58-6E6694E7EE3C}"/>
              </a:ext>
            </a:extLst>
          </p:cNvPr>
          <p:cNvSpPr txBox="1"/>
          <p:nvPr/>
        </p:nvSpPr>
        <p:spPr>
          <a:xfrm>
            <a:off x="601200" y="1124823"/>
            <a:ext cx="1514838" cy="138499"/>
          </a:xfrm>
          <a:prstGeom prst="rect">
            <a:avLst/>
          </a:prstGeom>
          <a:noFill/>
        </p:spPr>
        <p:txBody>
          <a:bodyPr wrap="none" lIns="0" tIns="0" rIns="0" bIns="0" rtlCol="0">
            <a:spAutoFit/>
          </a:bodyPr>
          <a:lstStyle/>
          <a:p>
            <a:pPr>
              <a:spcAft>
                <a:spcPts val="600"/>
              </a:spcAft>
            </a:pPr>
            <a:r>
              <a:rPr lang="en-US" altLang="ko-KR" sz="900" b="1" dirty="0">
                <a:latin typeface="+mj-ea"/>
                <a:ea typeface="+mj-ea"/>
              </a:rPr>
              <a:t>&lt;</a:t>
            </a:r>
            <a:r>
              <a:rPr lang="ko-KR" altLang="en-US" sz="900" b="1" dirty="0">
                <a:latin typeface="+mj-ea"/>
                <a:ea typeface="+mj-ea"/>
              </a:rPr>
              <a:t>해외 등록 산업재산권 </a:t>
            </a:r>
            <a:r>
              <a:rPr lang="en-US" altLang="ko-KR" sz="900" b="1" dirty="0">
                <a:latin typeface="+mj-ea"/>
                <a:ea typeface="+mj-ea"/>
              </a:rPr>
              <a:t>List&gt;</a:t>
            </a:r>
            <a:endParaRPr lang="ko-KR" altLang="en-US" sz="900" b="1" dirty="0" err="1">
              <a:latin typeface="+mj-ea"/>
              <a:ea typeface="+mj-ea"/>
            </a:endParaRPr>
          </a:p>
        </p:txBody>
      </p:sp>
      <p:sp>
        <p:nvSpPr>
          <p:cNvPr id="7" name="TextBox 6">
            <a:extLst>
              <a:ext uri="{FF2B5EF4-FFF2-40B4-BE49-F238E27FC236}">
                <a16:creationId xmlns:a16="http://schemas.microsoft.com/office/drawing/2014/main" id="{CD47AC9A-F0B8-4A6C-A9FE-F70F5528C48A}"/>
              </a:ext>
            </a:extLst>
          </p:cNvPr>
          <p:cNvSpPr txBox="1"/>
          <p:nvPr/>
        </p:nvSpPr>
        <p:spPr>
          <a:xfrm>
            <a:off x="601200" y="5502760"/>
            <a:ext cx="5187317" cy="492443"/>
          </a:xfrm>
          <a:prstGeom prst="rect">
            <a:avLst/>
          </a:prstGeom>
          <a:noFill/>
        </p:spPr>
        <p:txBody>
          <a:bodyPr wrap="none" lIns="0" tIns="0" rIns="0" bIns="0" rtlCol="0">
            <a:spAutoFit/>
          </a:bodyPr>
          <a:lstStyle/>
          <a:p>
            <a:r>
              <a:rPr lang="en-US" altLang="ko-KR" sz="800" dirty="0">
                <a:latin typeface="Arial" panose="020B0604020202020204" pitchFamily="34" charset="0"/>
                <a:ea typeface="+mj-ea"/>
                <a:cs typeface="Arial" panose="020B0604020202020204" pitchFamily="34" charset="0"/>
              </a:rPr>
              <a:t>Note 1: </a:t>
            </a:r>
            <a:r>
              <a:rPr lang="ko-KR" altLang="en-US" sz="800" dirty="0">
                <a:latin typeface="Arial" panose="020B0604020202020204" pitchFamily="34" charset="0"/>
                <a:ea typeface="+mj-ea"/>
                <a:cs typeface="Arial" panose="020B0604020202020204" pitchFamily="34" charset="0"/>
              </a:rPr>
              <a:t>국내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해외 특허권 포함</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총 발명 인원 수는 회사 개발팀 </a:t>
            </a:r>
            <a:r>
              <a:rPr lang="en-US" altLang="ko-KR" sz="800" dirty="0">
                <a:latin typeface="Arial" panose="020B0604020202020204" pitchFamily="34" charset="0"/>
                <a:ea typeface="+mj-ea"/>
                <a:cs typeface="Arial" panose="020B0604020202020204" pitchFamily="34" charset="0"/>
              </a:rPr>
              <a:t>10</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생산팀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퇴사자 </a:t>
            </a:r>
            <a:r>
              <a:rPr lang="en-US" altLang="ko-KR" sz="800" dirty="0">
                <a:latin typeface="Arial" panose="020B0604020202020204" pitchFamily="34" charset="0"/>
                <a:ea typeface="+mj-ea"/>
                <a:cs typeface="Arial" panose="020B0604020202020204" pitchFamily="34" charset="0"/>
              </a:rPr>
              <a:t>3</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SKI 13</a:t>
            </a:r>
            <a:r>
              <a:rPr lang="ko-KR" altLang="en-US" sz="800" dirty="0">
                <a:latin typeface="Arial" panose="020B0604020202020204" pitchFamily="34" charset="0"/>
                <a:ea typeface="+mj-ea"/>
                <a:cs typeface="Arial" panose="020B0604020202020204" pitchFamily="34" charset="0"/>
              </a:rPr>
              <a:t>인</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현대차 </a:t>
            </a:r>
            <a:r>
              <a:rPr lang="en-US" altLang="ko-KR" sz="800" dirty="0">
                <a:latin typeface="Arial" panose="020B0604020202020204" pitchFamily="34" charset="0"/>
                <a:ea typeface="+mj-ea"/>
                <a:cs typeface="Arial" panose="020B0604020202020204" pitchFamily="34" charset="0"/>
              </a:rPr>
              <a:t>2</a:t>
            </a:r>
            <a:r>
              <a:rPr lang="ko-KR" altLang="en-US" sz="800" dirty="0">
                <a:latin typeface="Arial" panose="020B0604020202020204" pitchFamily="34" charset="0"/>
                <a:ea typeface="+mj-ea"/>
                <a:cs typeface="Arial" panose="020B0604020202020204" pitchFamily="34" charset="0"/>
              </a:rPr>
              <a:t>인</a:t>
            </a:r>
            <a:endParaRPr lang="en-US" altLang="ko-KR" sz="800" dirty="0">
              <a:latin typeface="Arial" panose="020B0604020202020204" pitchFamily="34" charset="0"/>
              <a:ea typeface="+mj-ea"/>
              <a:cs typeface="Arial" panose="020B0604020202020204" pitchFamily="34" charset="0"/>
            </a:endParaRPr>
          </a:p>
          <a:p>
            <a:r>
              <a:rPr lang="en-US" altLang="ko-KR" sz="800" dirty="0">
                <a:latin typeface="Arial" panose="020B0604020202020204" pitchFamily="34" charset="0"/>
                <a:ea typeface="+mj-ea"/>
                <a:cs typeface="Arial" panose="020B0604020202020204" pitchFamily="34" charset="0"/>
              </a:rPr>
              <a:t>Note 2: </a:t>
            </a:r>
            <a:r>
              <a:rPr lang="en-US" altLang="ko-KR" sz="800" dirty="0" err="1">
                <a:latin typeface="Arial" panose="020B0604020202020204" pitchFamily="34" charset="0"/>
                <a:ea typeface="+mj-ea"/>
                <a:cs typeface="Arial" panose="020B0604020202020204" pitchFamily="34" charset="0"/>
              </a:rPr>
              <a:t>Byoungwook</a:t>
            </a:r>
            <a:r>
              <a:rPr lang="en-US" altLang="ko-KR" sz="800" dirty="0">
                <a:latin typeface="Arial" panose="020B0604020202020204" pitchFamily="34" charset="0"/>
                <a:ea typeface="+mj-ea"/>
                <a:cs typeface="Arial" panose="020B0604020202020204" pitchFamily="34" charset="0"/>
              </a:rPr>
              <a:t> Jo Ho Sub </a:t>
            </a:r>
            <a:r>
              <a:rPr lang="ko-KR" altLang="en-US" sz="800" dirty="0">
                <a:latin typeface="Arial" panose="020B0604020202020204" pitchFamily="34" charset="0"/>
                <a:ea typeface="+mj-ea"/>
                <a:cs typeface="Arial" panose="020B0604020202020204" pitchFamily="34" charset="0"/>
              </a:rPr>
              <a:t>퇴사 </a:t>
            </a:r>
            <a:r>
              <a:rPr lang="en-US" altLang="ko-KR" sz="800" dirty="0">
                <a:latin typeface="Arial" panose="020B0604020202020204" pitchFamily="34" charset="0"/>
                <a:ea typeface="+mj-ea"/>
                <a:cs typeface="Arial" panose="020B0604020202020204" pitchFamily="34" charset="0"/>
              </a:rPr>
              <a:t>Kim </a:t>
            </a:r>
            <a:r>
              <a:rPr lang="en-US" altLang="ko-KR" sz="800" dirty="0" err="1">
                <a:latin typeface="Arial" panose="020B0604020202020204" pitchFamily="34" charset="0"/>
                <a:ea typeface="+mj-ea"/>
                <a:cs typeface="Arial" panose="020B0604020202020204" pitchFamily="34" charset="0"/>
              </a:rPr>
              <a:t>Weon</a:t>
            </a:r>
            <a:r>
              <a:rPr lang="en-US" altLang="ko-KR" sz="800" dirty="0">
                <a:latin typeface="Arial" panose="020B0604020202020204" pitchFamily="34" charset="0"/>
                <a:ea typeface="+mj-ea"/>
                <a:cs typeface="Arial" panose="020B0604020202020204" pitchFamily="34" charset="0"/>
              </a:rPr>
              <a:t> Jung Choi </a:t>
            </a:r>
            <a:r>
              <a:rPr lang="en-US" altLang="ko-KR" sz="800" dirty="0" err="1">
                <a:latin typeface="Arial" panose="020B0604020202020204" pitchFamily="34" charset="0"/>
                <a:ea typeface="+mj-ea"/>
                <a:cs typeface="Arial" panose="020B0604020202020204" pitchFamily="34" charset="0"/>
              </a:rPr>
              <a:t>Daenyoun</a:t>
            </a:r>
            <a:r>
              <a:rPr lang="en-US" altLang="ko-KR" sz="800" dirty="0">
                <a:latin typeface="Arial" panose="020B0604020202020204" pitchFamily="34" charset="0"/>
                <a:ea typeface="+mj-ea"/>
                <a:cs typeface="Arial" panose="020B0604020202020204" pitchFamily="34" charset="0"/>
              </a:rPr>
              <a:t> Kim</a:t>
            </a:r>
          </a:p>
          <a:p>
            <a:r>
              <a:rPr lang="en-US" altLang="ko-KR" sz="800" dirty="0">
                <a:latin typeface="Arial" panose="020B0604020202020204" pitchFamily="34" charset="0"/>
                <a:ea typeface="+mj-ea"/>
                <a:cs typeface="Arial" panose="020B0604020202020204" pitchFamily="34" charset="0"/>
              </a:rPr>
              <a:t>Note 3: Hong Yoo </a:t>
            </a:r>
            <a:r>
              <a:rPr lang="en-US" altLang="ko-KR" sz="800" dirty="0" err="1">
                <a:latin typeface="Arial" panose="020B0604020202020204" pitchFamily="34" charset="0"/>
                <a:ea typeface="+mj-ea"/>
                <a:cs typeface="Arial" panose="020B0604020202020204" pitchFamily="34" charset="0"/>
              </a:rPr>
              <a:t>Danyoun</a:t>
            </a:r>
            <a:r>
              <a:rPr lang="en-US" altLang="ko-KR" sz="800" dirty="0">
                <a:latin typeface="Arial" panose="020B0604020202020204" pitchFamily="34" charset="0"/>
                <a:ea typeface="+mj-ea"/>
                <a:cs typeface="Arial" panose="020B0604020202020204" pitchFamily="34" charset="0"/>
              </a:rPr>
              <a:t> Kim </a:t>
            </a:r>
            <a:r>
              <a:rPr lang="en-US" altLang="ko-KR" sz="800" dirty="0" err="1">
                <a:latin typeface="Arial" panose="020B0604020202020204" pitchFamily="34" charset="0"/>
                <a:ea typeface="+mj-ea"/>
                <a:cs typeface="Arial" panose="020B0604020202020204" pitchFamily="34" charset="0"/>
              </a:rPr>
              <a:t>Cheolho</a:t>
            </a:r>
            <a:r>
              <a:rPr lang="en-US" altLang="ko-KR" sz="800" dirty="0">
                <a:latin typeface="Arial" panose="020B0604020202020204" pitchFamily="34" charset="0"/>
                <a:ea typeface="+mj-ea"/>
                <a:cs typeface="Arial" panose="020B0604020202020204" pitchFamily="34" charset="0"/>
              </a:rPr>
              <a:t> Kim </a:t>
            </a:r>
            <a:r>
              <a:rPr lang="en-US" altLang="ko-KR" sz="800" dirty="0" err="1">
                <a:latin typeface="Arial" panose="020B0604020202020204" pitchFamily="34" charset="0"/>
                <a:ea typeface="+mj-ea"/>
                <a:cs typeface="Arial" panose="020B0604020202020204" pitchFamily="34" charset="0"/>
              </a:rPr>
              <a:t>Byoungwook</a:t>
            </a:r>
            <a:r>
              <a:rPr lang="en-US" altLang="ko-KR" sz="800" dirty="0">
                <a:latin typeface="Arial" panose="020B0604020202020204" pitchFamily="34" charset="0"/>
                <a:ea typeface="+mj-ea"/>
                <a:cs typeface="Arial" panose="020B0604020202020204" pitchFamily="34" charset="0"/>
              </a:rPr>
              <a:t> Jo</a:t>
            </a:r>
          </a:p>
          <a:p>
            <a:r>
              <a:rPr lang="en-US" altLang="ko-KR" sz="800" dirty="0">
                <a:latin typeface="Arial" panose="020B0604020202020204" pitchFamily="34" charset="0"/>
                <a:ea typeface="+mj-ea"/>
                <a:cs typeface="Arial" panose="020B0604020202020204" pitchFamily="34" charset="0"/>
              </a:rPr>
              <a:t>Note 4: </a:t>
            </a:r>
            <a:r>
              <a:rPr lang="ko-KR" altLang="en-US" sz="800" dirty="0">
                <a:latin typeface="Arial" panose="020B0604020202020204" pitchFamily="34" charset="0"/>
                <a:ea typeface="+mj-ea"/>
                <a:cs typeface="Arial" panose="020B0604020202020204" pitchFamily="34" charset="0"/>
              </a:rPr>
              <a:t>회사에 따르면</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해당 특허가 현재 공정 관련 특허에 해당함 </a:t>
            </a: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총 </a:t>
            </a:r>
            <a:r>
              <a:rPr lang="en-US" altLang="ko-KR" sz="800" dirty="0">
                <a:latin typeface="Arial" panose="020B0604020202020204" pitchFamily="34" charset="0"/>
                <a:ea typeface="+mj-ea"/>
                <a:cs typeface="Arial" panose="020B0604020202020204" pitchFamily="34" charset="0"/>
              </a:rPr>
              <a:t>10</a:t>
            </a:r>
            <a:r>
              <a:rPr lang="ko-KR" altLang="en-US" sz="800" dirty="0">
                <a:latin typeface="Arial" panose="020B0604020202020204" pitchFamily="34" charset="0"/>
                <a:ea typeface="+mj-ea"/>
                <a:cs typeface="Arial" panose="020B0604020202020204" pitchFamily="34" charset="0"/>
              </a:rPr>
              <a:t>개</a:t>
            </a:r>
            <a:r>
              <a:rPr lang="en-US" altLang="ko-KR" sz="800" dirty="0">
                <a:latin typeface="Arial" panose="020B0604020202020204" pitchFamily="34" charset="0"/>
                <a:ea typeface="+mj-ea"/>
                <a:cs typeface="Arial" panose="020B0604020202020204" pitchFamily="34" charset="0"/>
              </a:rPr>
              <a:t>)</a:t>
            </a:r>
            <a:endParaRPr lang="ko-KR" altLang="en-US" sz="800" dirty="0">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7CF6B270-E85C-48FE-BAB8-BE6FADDEFEBD}"/>
              </a:ext>
            </a:extLst>
          </p:cNvPr>
          <p:cNvGraphicFramePr>
            <a:graphicFrameLocks noGrp="1"/>
          </p:cNvGraphicFramePr>
          <p:nvPr/>
        </p:nvGraphicFramePr>
        <p:xfrm>
          <a:off x="601200" y="1310401"/>
          <a:ext cx="8775904" cy="4145280"/>
        </p:xfrm>
        <a:graphic>
          <a:graphicData uri="http://schemas.openxmlformats.org/drawingml/2006/table">
            <a:tbl>
              <a:tblPr/>
              <a:tblGrid>
                <a:gridCol w="324000">
                  <a:extLst>
                    <a:ext uri="{9D8B030D-6E8A-4147-A177-3AD203B41FA5}">
                      <a16:colId xmlns:a16="http://schemas.microsoft.com/office/drawing/2014/main" val="4030577940"/>
                    </a:ext>
                  </a:extLst>
                </a:gridCol>
                <a:gridCol w="324000">
                  <a:extLst>
                    <a:ext uri="{9D8B030D-6E8A-4147-A177-3AD203B41FA5}">
                      <a16:colId xmlns:a16="http://schemas.microsoft.com/office/drawing/2014/main" val="4233001239"/>
                    </a:ext>
                  </a:extLst>
                </a:gridCol>
                <a:gridCol w="1008000">
                  <a:extLst>
                    <a:ext uri="{9D8B030D-6E8A-4147-A177-3AD203B41FA5}">
                      <a16:colId xmlns:a16="http://schemas.microsoft.com/office/drawing/2014/main" val="1496155638"/>
                    </a:ext>
                  </a:extLst>
                </a:gridCol>
                <a:gridCol w="1044000">
                  <a:extLst>
                    <a:ext uri="{9D8B030D-6E8A-4147-A177-3AD203B41FA5}">
                      <a16:colId xmlns:a16="http://schemas.microsoft.com/office/drawing/2014/main" val="2023970873"/>
                    </a:ext>
                  </a:extLst>
                </a:gridCol>
                <a:gridCol w="2441430">
                  <a:extLst>
                    <a:ext uri="{9D8B030D-6E8A-4147-A177-3AD203B41FA5}">
                      <a16:colId xmlns:a16="http://schemas.microsoft.com/office/drawing/2014/main" val="1456640278"/>
                    </a:ext>
                  </a:extLst>
                </a:gridCol>
                <a:gridCol w="643522">
                  <a:extLst>
                    <a:ext uri="{9D8B030D-6E8A-4147-A177-3AD203B41FA5}">
                      <a16:colId xmlns:a16="http://schemas.microsoft.com/office/drawing/2014/main" val="3471753959"/>
                    </a:ext>
                  </a:extLst>
                </a:gridCol>
                <a:gridCol w="416396">
                  <a:extLst>
                    <a:ext uri="{9D8B030D-6E8A-4147-A177-3AD203B41FA5}">
                      <a16:colId xmlns:a16="http://schemas.microsoft.com/office/drawing/2014/main" val="3491846993"/>
                    </a:ext>
                  </a:extLst>
                </a:gridCol>
                <a:gridCol w="416396">
                  <a:extLst>
                    <a:ext uri="{9D8B030D-6E8A-4147-A177-3AD203B41FA5}">
                      <a16:colId xmlns:a16="http://schemas.microsoft.com/office/drawing/2014/main" val="2374105770"/>
                    </a:ext>
                  </a:extLst>
                </a:gridCol>
                <a:gridCol w="416396">
                  <a:extLst>
                    <a:ext uri="{9D8B030D-6E8A-4147-A177-3AD203B41FA5}">
                      <a16:colId xmlns:a16="http://schemas.microsoft.com/office/drawing/2014/main" val="2458291196"/>
                    </a:ext>
                  </a:extLst>
                </a:gridCol>
                <a:gridCol w="529959">
                  <a:extLst>
                    <a:ext uri="{9D8B030D-6E8A-4147-A177-3AD203B41FA5}">
                      <a16:colId xmlns:a16="http://schemas.microsoft.com/office/drawing/2014/main" val="303395029"/>
                    </a:ext>
                  </a:extLst>
                </a:gridCol>
                <a:gridCol w="1211805">
                  <a:extLst>
                    <a:ext uri="{9D8B030D-6E8A-4147-A177-3AD203B41FA5}">
                      <a16:colId xmlns:a16="http://schemas.microsoft.com/office/drawing/2014/main" val="474455155"/>
                    </a:ext>
                  </a:extLst>
                </a:gridCol>
              </a:tblGrid>
              <a:tr h="90096">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권리</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출원번호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등록번호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국문명칭</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권리존속</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gridSpan="4">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발명자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altLang="ko-KR"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출원인</a:t>
                      </a:r>
                    </a:p>
                  </a:txBody>
                  <a:tcPr marL="36000" marR="36000" marT="0" marB="0" anchor="ctr">
                    <a:lnL w="6350" cap="flat" cmpd="sng" algn="ctr">
                      <a:solidFill>
                        <a:schemeClr val="bg1"/>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618692246"/>
                  </a:ext>
                </a:extLst>
              </a:tr>
              <a:tr h="9009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퇴사자</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외부</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vMerge="1">
                  <a:txBody>
                    <a:bodyPr/>
                    <a:lstStyle/>
                    <a:p>
                      <a:pPr latinLnBrk="1"/>
                      <a:endParaRPr lang="ko-KR" altLang="en-US"/>
                    </a:p>
                  </a:txBody>
                  <a:tcPr/>
                </a:tc>
                <a:extLst>
                  <a:ext uri="{0D108BD9-81ED-4DB2-BD59-A6C34878D82A}">
                    <a16:rowId xmlns:a16="http://schemas.microsoft.com/office/drawing/2014/main" val="3265841813"/>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105102490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 693152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저흡습</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연성 금속박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적층체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2036-01-26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4929202"/>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2016-011351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6758048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저흡습 연성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2036-01-25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19067225"/>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14/654,795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10,645,805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연성금속박 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2034-11-26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NexFlex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27529748"/>
                  </a:ext>
                </a:extLst>
              </a:tr>
              <a:tr h="90096">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102147585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 501867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연성금속박 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2033-12-20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4660868"/>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2015-549258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6412012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연성금속박 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2033-12-19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6600025"/>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201380067029.5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ZL201380067029.5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연성금속박 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2033-12-19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55295014"/>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102114687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I603839</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2033-04-24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88472563"/>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2015-508857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6258921</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2033-04-23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41770608"/>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201380021222.5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ZL201380021222.5</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2033-04-23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45536464"/>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101150915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I563887</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98825807"/>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14/369,128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9,232,660</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2033-01-03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56922831"/>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2014-550008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6282230</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14585739"/>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201280065210.8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ZL 201280065210.8</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3276424"/>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201210599009.X</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ZL201210599009.X</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구조의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연성금속적층판</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2032-12-07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36458698"/>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2012-267734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6106417</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폴리이미드 구조의 연성금속적층판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2032-12-07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39123791"/>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101145818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I556970</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다층 폴리이미드 구조의 연성금속적층판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2032-12-06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16922317"/>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13/328,514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9,296,015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연성금속적층판의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2033-11-28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Byoungwook</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Jo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8648122"/>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2011-265437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5615253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연성금속적층판의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2031-12-05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38875894"/>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100137913</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I526304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2031-10-19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4401455"/>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2013-534820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5973449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2031-10-19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28771507"/>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201180050323.6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ZL201180050323.6</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후막 폴리이미드 금속박 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2031-10-19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73131366"/>
                  </a:ext>
                </a:extLst>
              </a:tr>
              <a:tr h="180191">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099145280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I568794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폴리아믹산 수지 조성물과 이의 제조방법 및 이를 이용한 폴리이미드 금속적층체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2030-12-22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70188843"/>
                  </a:ext>
                </a:extLst>
              </a:tr>
              <a:tr h="180191">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201080059325.7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ZL201080059325.7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폴리아믹산</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수지 조성물과 이의 제조방법 및 이를 이용한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폴리이미드</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금속적층체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2030-12-21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65466020"/>
                  </a:ext>
                </a:extLst>
              </a:tr>
              <a:tr h="180191">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2012-545850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5922035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폴리아믹산 수지 조성물과 이의 제조방법 및 이를 이용한 폴리이미드 금속적층체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2030-12-21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88673739"/>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2012-511769</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5536202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2030-05-24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19123173"/>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099114628</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 485062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2030-05-07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78220794"/>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098136897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 494214</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연성금속박적층체 및 이의 제조방법</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2029-10-30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65068289"/>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097149240</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 474921</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금속박적층체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2028-12-17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8922301"/>
                  </a:ext>
                </a:extLst>
              </a:tr>
              <a:tr h="9009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12/745,712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8,318,315</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금속박적층체</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2029-03-27</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(SKI)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Byoungwook</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Jo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02189516"/>
                  </a:ext>
                </a:extLst>
              </a:tr>
            </a:tbl>
          </a:graphicData>
        </a:graphic>
      </p:graphicFrame>
      <p:sp>
        <p:nvSpPr>
          <p:cNvPr id="8" name="직사각형 119">
            <a:extLst>
              <a:ext uri="{FF2B5EF4-FFF2-40B4-BE49-F238E27FC236}">
                <a16:creationId xmlns:a16="http://schemas.microsoft.com/office/drawing/2014/main" id="{264082AF-A9E9-4F3D-9D9E-524B20D87271}"/>
              </a:ext>
            </a:extLst>
          </p:cNvPr>
          <p:cNvSpPr/>
          <p:nvPr/>
        </p:nvSpPr>
        <p:spPr bwMode="auto">
          <a:xfrm>
            <a:off x="7159333" y="1078249"/>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161042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076E58E3-CBAE-450E-BA2E-019C93F4AA53}"/>
              </a:ext>
            </a:extLst>
          </p:cNvPr>
          <p:cNvGraphicFramePr>
            <a:graphicFrameLocks noGrp="1"/>
          </p:cNvGraphicFramePr>
          <p:nvPr>
            <p:extLst>
              <p:ext uri="{D42A27DB-BD31-4B8C-83A1-F6EECF244321}">
                <p14:modId xmlns:p14="http://schemas.microsoft.com/office/powerpoint/2010/main" val="3437500540"/>
              </p:ext>
            </p:extLst>
          </p:nvPr>
        </p:nvGraphicFramePr>
        <p:xfrm>
          <a:off x="601200" y="1082878"/>
          <a:ext cx="6789500" cy="5152674"/>
        </p:xfrm>
        <a:graphic>
          <a:graphicData uri="http://schemas.openxmlformats.org/drawingml/2006/table">
            <a:tbl>
              <a:tblPr/>
              <a:tblGrid>
                <a:gridCol w="764195">
                  <a:extLst>
                    <a:ext uri="{9D8B030D-6E8A-4147-A177-3AD203B41FA5}">
                      <a16:colId xmlns:a16="http://schemas.microsoft.com/office/drawing/2014/main" val="4146084076"/>
                    </a:ext>
                  </a:extLst>
                </a:gridCol>
                <a:gridCol w="1222712">
                  <a:extLst>
                    <a:ext uri="{9D8B030D-6E8A-4147-A177-3AD203B41FA5}">
                      <a16:colId xmlns:a16="http://schemas.microsoft.com/office/drawing/2014/main" val="2383965877"/>
                    </a:ext>
                  </a:extLst>
                </a:gridCol>
                <a:gridCol w="651149">
                  <a:extLst>
                    <a:ext uri="{9D8B030D-6E8A-4147-A177-3AD203B41FA5}">
                      <a16:colId xmlns:a16="http://schemas.microsoft.com/office/drawing/2014/main" val="4282144685"/>
                    </a:ext>
                  </a:extLst>
                </a:gridCol>
                <a:gridCol w="1069872">
                  <a:extLst>
                    <a:ext uri="{9D8B030D-6E8A-4147-A177-3AD203B41FA5}">
                      <a16:colId xmlns:a16="http://schemas.microsoft.com/office/drawing/2014/main" val="2067783049"/>
                    </a:ext>
                  </a:extLst>
                </a:gridCol>
                <a:gridCol w="651149">
                  <a:extLst>
                    <a:ext uri="{9D8B030D-6E8A-4147-A177-3AD203B41FA5}">
                      <a16:colId xmlns:a16="http://schemas.microsoft.com/office/drawing/2014/main" val="4270592182"/>
                    </a:ext>
                  </a:extLst>
                </a:gridCol>
                <a:gridCol w="137838">
                  <a:extLst>
                    <a:ext uri="{9D8B030D-6E8A-4147-A177-3AD203B41FA5}">
                      <a16:colId xmlns:a16="http://schemas.microsoft.com/office/drawing/2014/main" val="4222535618"/>
                    </a:ext>
                  </a:extLst>
                </a:gridCol>
                <a:gridCol w="764195">
                  <a:extLst>
                    <a:ext uri="{9D8B030D-6E8A-4147-A177-3AD203B41FA5}">
                      <a16:colId xmlns:a16="http://schemas.microsoft.com/office/drawing/2014/main" val="1233871645"/>
                    </a:ext>
                  </a:extLst>
                </a:gridCol>
                <a:gridCol w="764195">
                  <a:extLst>
                    <a:ext uri="{9D8B030D-6E8A-4147-A177-3AD203B41FA5}">
                      <a16:colId xmlns:a16="http://schemas.microsoft.com/office/drawing/2014/main" val="3626306890"/>
                    </a:ext>
                  </a:extLst>
                </a:gridCol>
                <a:gridCol w="764195">
                  <a:extLst>
                    <a:ext uri="{9D8B030D-6E8A-4147-A177-3AD203B41FA5}">
                      <a16:colId xmlns:a16="http://schemas.microsoft.com/office/drawing/2014/main" val="3561130686"/>
                    </a:ext>
                  </a:extLst>
                </a:gridCol>
              </a:tblGrid>
              <a:tr h="144372">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사번</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직위</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입사일</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rowSpan="2">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부여</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주식수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a:noFill/>
                    </a:lnB>
                  </a:tcPr>
                </a:tc>
                <a:tc gridSpan="3">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 capita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fontAlgn="ctr"/>
                      <a:r>
                        <a:rPr lang="ko-KR" alt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6391" marR="6391" marT="6391" marB="0" anchor="ctr">
                    <a:lnL>
                      <a:noFill/>
                    </a:lnL>
                    <a:lnR>
                      <a:noFill/>
                    </a:lnR>
                    <a:lnT>
                      <a:noFill/>
                    </a:lnT>
                    <a:lnB>
                      <a:noFill/>
                    </a:lnB>
                    <a:solidFill>
                      <a:srgbClr val="00338D"/>
                    </a:solidFill>
                  </a:tcPr>
                </a:tc>
                <a:extLst>
                  <a:ext uri="{0D108BD9-81ED-4DB2-BD59-A6C34878D82A}">
                    <a16:rowId xmlns:a16="http://schemas.microsoft.com/office/drawing/2014/main" val="2196747360"/>
                  </a:ext>
                </a:extLst>
              </a:tr>
              <a:tr h="7428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a:noFill/>
                    </a:lnB>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extLst>
                  <a:ext uri="{0D108BD9-81ED-4DB2-BD59-A6C34878D82A}">
                    <a16:rowId xmlns:a16="http://schemas.microsoft.com/office/drawing/2014/main" val="3815442864"/>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1810001</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전사</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사장</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1981163"/>
                  </a:ext>
                </a:extLst>
              </a:tr>
              <a:tr h="125114">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경영지원본부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85708903"/>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740208"/>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10668358"/>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62503027"/>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75280404"/>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64876596"/>
                  </a:ext>
                </a:extLst>
              </a:tr>
              <a:tr h="74285">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377108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577291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4014121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52948614"/>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24548747"/>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00700944"/>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0667077"/>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23219081"/>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3920629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4553457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3140727"/>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4468207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사원</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9046144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4232218"/>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구매파트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96096135"/>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02405716"/>
                  </a:ext>
                </a:extLst>
              </a:tr>
              <a:tr h="125114">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1811035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환경안전파트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2018-11-05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09419212"/>
                  </a:ext>
                </a:extLst>
              </a:tr>
              <a:tr h="125114">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1811037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환경안전파트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2018-11-12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64320589"/>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1901040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9515872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1901041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76512313"/>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1901043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0467269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1901045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사원</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2019-01-28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4446203"/>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1902046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2918278"/>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1907047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2019-07-01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4313689"/>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1907048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사원</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2019-07-01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9487831"/>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1907049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사원</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2019-07-01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95316170"/>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1908050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구매파트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2019-08-05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4994391"/>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1909051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2019-09-01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2599813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1910052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2019-10-10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2897754"/>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2001054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2020-01-02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49681946"/>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2001055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2020-01-01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67633892"/>
                  </a:ext>
                </a:extLst>
              </a:tr>
              <a:tr h="7428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2004056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2020-04-06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93587194"/>
                  </a:ext>
                </a:extLst>
              </a:tr>
              <a:tr h="74285">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102,500</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81284287"/>
                  </a:ext>
                </a:extLst>
              </a:tr>
            </a:tbl>
          </a:graphicData>
        </a:graphic>
      </p:graphicFrame>
      <p:graphicFrame>
        <p:nvGraphicFramePr>
          <p:cNvPr id="6" name="표 5">
            <a:extLst>
              <a:ext uri="{FF2B5EF4-FFF2-40B4-BE49-F238E27FC236}">
                <a16:creationId xmlns:a16="http://schemas.microsoft.com/office/drawing/2014/main" id="{3F292A64-60EC-43BE-A2D3-92B1C6C8F8D0}"/>
              </a:ext>
            </a:extLst>
          </p:cNvPr>
          <p:cNvGraphicFramePr>
            <a:graphicFrameLocks noGrp="1"/>
          </p:cNvGraphicFramePr>
          <p:nvPr>
            <p:extLst>
              <p:ext uri="{D42A27DB-BD31-4B8C-83A1-F6EECF244321}">
                <p14:modId xmlns:p14="http://schemas.microsoft.com/office/powerpoint/2010/main" val="87186706"/>
              </p:ext>
            </p:extLst>
          </p:nvPr>
        </p:nvGraphicFramePr>
        <p:xfrm>
          <a:off x="7994922" y="1687540"/>
          <a:ext cx="1371600" cy="1219200"/>
        </p:xfrm>
        <a:graphic>
          <a:graphicData uri="http://schemas.openxmlformats.org/drawingml/2006/table">
            <a:tbl>
              <a:tblPr/>
              <a:tblGrid>
                <a:gridCol w="685800">
                  <a:extLst>
                    <a:ext uri="{9D8B030D-6E8A-4147-A177-3AD203B41FA5}">
                      <a16:colId xmlns:a16="http://schemas.microsoft.com/office/drawing/2014/main" val="2202861831"/>
                    </a:ext>
                  </a:extLst>
                </a:gridCol>
                <a:gridCol w="685800">
                  <a:extLst>
                    <a:ext uri="{9D8B030D-6E8A-4147-A177-3AD203B41FA5}">
                      <a16:colId xmlns:a16="http://schemas.microsoft.com/office/drawing/2014/main" val="3562355889"/>
                    </a:ext>
                  </a:extLst>
                </a:gridCol>
              </a:tblGrid>
              <a:tr h="44675">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인원수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extLst>
                  <a:ext uri="{0D108BD9-81ED-4DB2-BD59-A6C34878D82A}">
                    <a16:rowId xmlns:a16="http://schemas.microsoft.com/office/drawing/2014/main" val="1437567378"/>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전사</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5551444"/>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경영지원본부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3923992"/>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75551429"/>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72054641"/>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36307297"/>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경영지원팀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13184515"/>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06836718"/>
                  </a:ext>
                </a:extLst>
              </a:tr>
              <a:tr h="44675">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구매파트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35726531"/>
                  </a:ext>
                </a:extLst>
              </a:tr>
              <a:tr h="44675">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환경안전파트</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873434950"/>
                  </a:ext>
                </a:extLst>
              </a:tr>
            </a:tbl>
          </a:graphicData>
        </a:graphic>
      </p:graphicFrame>
      <p:graphicFrame>
        <p:nvGraphicFramePr>
          <p:cNvPr id="11" name="표 10">
            <a:extLst>
              <a:ext uri="{FF2B5EF4-FFF2-40B4-BE49-F238E27FC236}">
                <a16:creationId xmlns:a16="http://schemas.microsoft.com/office/drawing/2014/main" id="{1BC59D72-1F24-45B7-B6F3-8D8D0B0B8156}"/>
              </a:ext>
            </a:extLst>
          </p:cNvPr>
          <p:cNvGraphicFramePr>
            <a:graphicFrameLocks noGrp="1"/>
          </p:cNvGraphicFramePr>
          <p:nvPr/>
        </p:nvGraphicFramePr>
        <p:xfrm>
          <a:off x="7994922" y="3718683"/>
          <a:ext cx="1371600" cy="975360"/>
        </p:xfrm>
        <a:graphic>
          <a:graphicData uri="http://schemas.openxmlformats.org/drawingml/2006/table">
            <a:tbl>
              <a:tblPr/>
              <a:tblGrid>
                <a:gridCol w="685800">
                  <a:extLst>
                    <a:ext uri="{9D8B030D-6E8A-4147-A177-3AD203B41FA5}">
                      <a16:colId xmlns:a16="http://schemas.microsoft.com/office/drawing/2014/main" val="1413856658"/>
                    </a:ext>
                  </a:extLst>
                </a:gridCol>
                <a:gridCol w="685800">
                  <a:extLst>
                    <a:ext uri="{9D8B030D-6E8A-4147-A177-3AD203B41FA5}">
                      <a16:colId xmlns:a16="http://schemas.microsoft.com/office/drawing/2014/main" val="3694904559"/>
                    </a:ext>
                  </a:extLst>
                </a:gridCol>
              </a:tblGrid>
              <a:tr h="75206">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직급</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인원수</a:t>
                      </a: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338D"/>
                    </a:solidFill>
                  </a:tcPr>
                </a:tc>
                <a:extLst>
                  <a:ext uri="{0D108BD9-81ED-4DB2-BD59-A6C34878D82A}">
                    <a16:rowId xmlns:a16="http://schemas.microsoft.com/office/drawing/2014/main" val="2571207870"/>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사장</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chemeClr val="bg1"/>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1578947"/>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95508367"/>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999668"/>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64071980"/>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과장</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1227901"/>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대리</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49358336"/>
                  </a:ext>
                </a:extLst>
              </a:tr>
              <a:tr h="75206">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사원</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1736063487"/>
                  </a:ext>
                </a:extLst>
              </a:tr>
            </a:tbl>
          </a:graphicData>
        </a:graphic>
      </p:graphicFrame>
      <p:sp>
        <p:nvSpPr>
          <p:cNvPr id="13" name="TextBox 12">
            <a:extLst>
              <a:ext uri="{FF2B5EF4-FFF2-40B4-BE49-F238E27FC236}">
                <a16:creationId xmlns:a16="http://schemas.microsoft.com/office/drawing/2014/main" id="{734F5323-0E20-4645-B42B-0BD6166190AA}"/>
              </a:ext>
            </a:extLst>
          </p:cNvPr>
          <p:cNvSpPr txBox="1"/>
          <p:nvPr/>
        </p:nvSpPr>
        <p:spPr>
          <a:xfrm>
            <a:off x="7994047" y="1530540"/>
            <a:ext cx="997068" cy="123111"/>
          </a:xfrm>
          <a:prstGeom prst="rect">
            <a:avLst/>
          </a:prstGeom>
          <a:noFill/>
        </p:spPr>
        <p:txBody>
          <a:bodyPr wrap="none" lIns="0" tIns="0" rIns="0" bIns="0" rtlCol="0">
            <a:spAutoFit/>
          </a:bodyPr>
          <a:lstStyle/>
          <a:p>
            <a:pPr>
              <a:spcAft>
                <a:spcPts val="600"/>
              </a:spcAft>
            </a:pPr>
            <a:r>
              <a:rPr lang="en-US" altLang="ko-KR" sz="800" b="1" dirty="0"/>
              <a:t>&lt;</a:t>
            </a:r>
            <a:r>
              <a:rPr lang="ko-KR" altLang="en-US" sz="800" b="1" dirty="0"/>
              <a:t>부서별 부여 인원수</a:t>
            </a:r>
            <a:r>
              <a:rPr lang="en-US" altLang="ko-KR" sz="800" b="1" dirty="0"/>
              <a:t>&gt;</a:t>
            </a:r>
            <a:endParaRPr lang="ko-KR" altLang="en-US" sz="800" b="1" dirty="0" err="1"/>
          </a:p>
        </p:txBody>
      </p:sp>
      <p:sp>
        <p:nvSpPr>
          <p:cNvPr id="15" name="TextBox 14">
            <a:extLst>
              <a:ext uri="{FF2B5EF4-FFF2-40B4-BE49-F238E27FC236}">
                <a16:creationId xmlns:a16="http://schemas.microsoft.com/office/drawing/2014/main" id="{8D9DBF61-2117-4206-9BDF-754EBB348689}"/>
              </a:ext>
            </a:extLst>
          </p:cNvPr>
          <p:cNvSpPr txBox="1"/>
          <p:nvPr/>
        </p:nvSpPr>
        <p:spPr>
          <a:xfrm>
            <a:off x="7994047" y="3557371"/>
            <a:ext cx="997068" cy="123111"/>
          </a:xfrm>
          <a:prstGeom prst="rect">
            <a:avLst/>
          </a:prstGeom>
          <a:noFill/>
        </p:spPr>
        <p:txBody>
          <a:bodyPr wrap="none" lIns="0" tIns="0" rIns="0" bIns="0" rtlCol="0">
            <a:spAutoFit/>
          </a:bodyPr>
          <a:lstStyle/>
          <a:p>
            <a:pPr>
              <a:spcAft>
                <a:spcPts val="600"/>
              </a:spcAft>
            </a:pPr>
            <a:r>
              <a:rPr lang="en-US" altLang="ko-KR" sz="800" b="1" dirty="0"/>
              <a:t>&lt;</a:t>
            </a:r>
            <a:r>
              <a:rPr lang="ko-KR" altLang="en-US" sz="800" b="1" dirty="0"/>
              <a:t>직급별 부여 인원수</a:t>
            </a:r>
            <a:r>
              <a:rPr lang="en-US" altLang="ko-KR" sz="800" b="1" dirty="0"/>
              <a:t>&gt;</a:t>
            </a:r>
            <a:endParaRPr lang="ko-KR" altLang="en-US" sz="800" b="1" dirty="0" err="1"/>
          </a:p>
        </p:txBody>
      </p:sp>
      <p:sp>
        <p:nvSpPr>
          <p:cNvPr id="14" name="제목 2">
            <a:extLst>
              <a:ext uri="{FF2B5EF4-FFF2-40B4-BE49-F238E27FC236}">
                <a16:creationId xmlns:a16="http://schemas.microsoft.com/office/drawing/2014/main" id="{0AE413EA-F840-432F-9B2F-0C4715DA5E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16" name="제목 2">
            <a:extLst>
              <a:ext uri="{FF2B5EF4-FFF2-40B4-BE49-F238E27FC236}">
                <a16:creationId xmlns:a16="http://schemas.microsoft.com/office/drawing/2014/main" id="{1DFC498B-D5CF-475F-9567-B894365F4796}"/>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Stock Option</a:t>
            </a:r>
          </a:p>
        </p:txBody>
      </p:sp>
      <p:sp>
        <p:nvSpPr>
          <p:cNvPr id="9" name="직사각형 119">
            <a:extLst>
              <a:ext uri="{FF2B5EF4-FFF2-40B4-BE49-F238E27FC236}">
                <a16:creationId xmlns:a16="http://schemas.microsoft.com/office/drawing/2014/main" id="{DC67FAEC-DECD-42DC-A855-523C584E7261}"/>
              </a:ext>
            </a:extLst>
          </p:cNvPr>
          <p:cNvSpPr/>
          <p:nvPr/>
        </p:nvSpPr>
        <p:spPr bwMode="auto">
          <a:xfrm>
            <a:off x="2727133" y="873061"/>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613292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Signing Bonus</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9" name="TextBox 8">
            <a:extLst>
              <a:ext uri="{FF2B5EF4-FFF2-40B4-BE49-F238E27FC236}">
                <a16:creationId xmlns:a16="http://schemas.microsoft.com/office/drawing/2014/main" id="{36650E9E-D2E4-40AC-BC58-6E6694E7EE3C}"/>
              </a:ext>
            </a:extLst>
          </p:cNvPr>
          <p:cNvSpPr txBox="1"/>
          <p:nvPr/>
        </p:nvSpPr>
        <p:spPr>
          <a:xfrm>
            <a:off x="601200" y="1124823"/>
            <a:ext cx="1208664" cy="138499"/>
          </a:xfrm>
          <a:prstGeom prst="rect">
            <a:avLst/>
          </a:prstGeom>
          <a:noFill/>
        </p:spPr>
        <p:txBody>
          <a:bodyPr wrap="none" lIns="0" tIns="0" rIns="0" bIns="0" rtlCol="0">
            <a:spAutoFit/>
          </a:bodyPr>
          <a:lstStyle/>
          <a:p>
            <a:pPr>
              <a:spcAft>
                <a:spcPts val="600"/>
              </a:spcAft>
            </a:pPr>
            <a:r>
              <a:rPr lang="en-US" altLang="ko-KR" sz="900" b="1" dirty="0">
                <a:latin typeface="+mj-ea"/>
                <a:ea typeface="+mj-ea"/>
              </a:rPr>
              <a:t>&lt;2019</a:t>
            </a:r>
            <a:r>
              <a:rPr lang="ko-KR" altLang="en-US" sz="900" b="1" dirty="0">
                <a:latin typeface="+mj-ea"/>
                <a:ea typeface="+mj-ea"/>
              </a:rPr>
              <a:t>년 급여 </a:t>
            </a:r>
            <a:r>
              <a:rPr lang="ko-KR" altLang="en-US" sz="900" b="1" dirty="0" err="1">
                <a:latin typeface="+mj-ea"/>
                <a:ea typeface="+mj-ea"/>
              </a:rPr>
              <a:t>인식분</a:t>
            </a:r>
            <a:r>
              <a:rPr lang="en-US" altLang="ko-KR" sz="900" b="1" dirty="0">
                <a:latin typeface="+mj-ea"/>
                <a:ea typeface="+mj-ea"/>
              </a:rPr>
              <a:t>&gt;</a:t>
            </a:r>
            <a:endParaRPr lang="ko-KR" altLang="en-US" sz="900" b="1" dirty="0" err="1">
              <a:latin typeface="+mj-ea"/>
              <a:ea typeface="+mj-ea"/>
            </a:endParaRPr>
          </a:p>
        </p:txBody>
      </p:sp>
      <p:graphicFrame>
        <p:nvGraphicFramePr>
          <p:cNvPr id="5" name="표 4">
            <a:extLst>
              <a:ext uri="{FF2B5EF4-FFF2-40B4-BE49-F238E27FC236}">
                <a16:creationId xmlns:a16="http://schemas.microsoft.com/office/drawing/2014/main" id="{9B52BFBE-C3F8-42C7-AFB2-45889272ECE4}"/>
              </a:ext>
            </a:extLst>
          </p:cNvPr>
          <p:cNvGraphicFramePr>
            <a:graphicFrameLocks noGrp="1"/>
          </p:cNvGraphicFramePr>
          <p:nvPr/>
        </p:nvGraphicFramePr>
        <p:xfrm>
          <a:off x="601200" y="1310400"/>
          <a:ext cx="4320000" cy="3484245"/>
        </p:xfrm>
        <a:graphic>
          <a:graphicData uri="http://schemas.openxmlformats.org/drawingml/2006/table">
            <a:tbl>
              <a:tblPr/>
              <a:tblGrid>
                <a:gridCol w="576000">
                  <a:extLst>
                    <a:ext uri="{9D8B030D-6E8A-4147-A177-3AD203B41FA5}">
                      <a16:colId xmlns:a16="http://schemas.microsoft.com/office/drawing/2014/main" val="248453073"/>
                    </a:ext>
                  </a:extLst>
                </a:gridCol>
                <a:gridCol w="468000">
                  <a:extLst>
                    <a:ext uri="{9D8B030D-6E8A-4147-A177-3AD203B41FA5}">
                      <a16:colId xmlns:a16="http://schemas.microsoft.com/office/drawing/2014/main" val="2624837665"/>
                    </a:ext>
                  </a:extLst>
                </a:gridCol>
                <a:gridCol w="576000">
                  <a:extLst>
                    <a:ext uri="{9D8B030D-6E8A-4147-A177-3AD203B41FA5}">
                      <a16:colId xmlns:a16="http://schemas.microsoft.com/office/drawing/2014/main" val="2512789975"/>
                    </a:ext>
                  </a:extLst>
                </a:gridCol>
                <a:gridCol w="540000">
                  <a:extLst>
                    <a:ext uri="{9D8B030D-6E8A-4147-A177-3AD203B41FA5}">
                      <a16:colId xmlns:a16="http://schemas.microsoft.com/office/drawing/2014/main" val="1673653793"/>
                    </a:ext>
                  </a:extLst>
                </a:gridCol>
                <a:gridCol w="540000">
                  <a:extLst>
                    <a:ext uri="{9D8B030D-6E8A-4147-A177-3AD203B41FA5}">
                      <a16:colId xmlns:a16="http://schemas.microsoft.com/office/drawing/2014/main" val="2598080673"/>
                    </a:ext>
                  </a:extLst>
                </a:gridCol>
                <a:gridCol w="540000">
                  <a:extLst>
                    <a:ext uri="{9D8B030D-6E8A-4147-A177-3AD203B41FA5}">
                      <a16:colId xmlns:a16="http://schemas.microsoft.com/office/drawing/2014/main" val="3152027366"/>
                    </a:ext>
                  </a:extLst>
                </a:gridCol>
                <a:gridCol w="540000">
                  <a:extLst>
                    <a:ext uri="{9D8B030D-6E8A-4147-A177-3AD203B41FA5}">
                      <a16:colId xmlns:a16="http://schemas.microsoft.com/office/drawing/2014/main" val="1420700133"/>
                    </a:ext>
                  </a:extLst>
                </a:gridCol>
                <a:gridCol w="540000">
                  <a:extLst>
                    <a:ext uri="{9D8B030D-6E8A-4147-A177-3AD203B41FA5}">
                      <a16:colId xmlns:a16="http://schemas.microsoft.com/office/drawing/2014/main" val="1825433742"/>
                    </a:ext>
                  </a:extLst>
                </a:gridCol>
              </a:tblGrid>
              <a:tr h="152400">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사번</a:t>
                      </a:r>
                    </a:p>
                  </a:txBody>
                  <a:tcPr marL="36000" marR="3600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지급총액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gridSpan="5">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지급상세 </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391908158"/>
                  </a:ext>
                </a:extLst>
              </a:tr>
              <a:tr h="15240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기본급</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상여</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경영</a:t>
                      </a:r>
                      <a:endPar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9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성과금</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Signing Bonus</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99288764"/>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1810003</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22137902"/>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29499752"/>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95663683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6756816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93352573"/>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17977044"/>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98301767"/>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0712313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83751629"/>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29835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670673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9440133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6617737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5666779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825337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8112033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51221779"/>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310298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04614099"/>
                  </a:ext>
                </a:extLst>
              </a:tr>
              <a:tr h="161925">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1405459041"/>
                  </a:ext>
                </a:extLst>
              </a:tr>
            </a:tbl>
          </a:graphicData>
        </a:graphic>
      </p:graphicFrame>
      <p:graphicFrame>
        <p:nvGraphicFramePr>
          <p:cNvPr id="7" name="표 6">
            <a:extLst>
              <a:ext uri="{FF2B5EF4-FFF2-40B4-BE49-F238E27FC236}">
                <a16:creationId xmlns:a16="http://schemas.microsoft.com/office/drawing/2014/main" id="{990D2ABD-FB6F-4F20-8F05-CB8C2A5E018A}"/>
              </a:ext>
            </a:extLst>
          </p:cNvPr>
          <p:cNvGraphicFramePr>
            <a:graphicFrameLocks noGrp="1"/>
          </p:cNvGraphicFramePr>
          <p:nvPr/>
        </p:nvGraphicFramePr>
        <p:xfrm>
          <a:off x="5086372" y="1310400"/>
          <a:ext cx="4320000" cy="3179445"/>
        </p:xfrm>
        <a:graphic>
          <a:graphicData uri="http://schemas.openxmlformats.org/drawingml/2006/table">
            <a:tbl>
              <a:tblPr/>
              <a:tblGrid>
                <a:gridCol w="576000">
                  <a:extLst>
                    <a:ext uri="{9D8B030D-6E8A-4147-A177-3AD203B41FA5}">
                      <a16:colId xmlns:a16="http://schemas.microsoft.com/office/drawing/2014/main" val="3095628989"/>
                    </a:ext>
                  </a:extLst>
                </a:gridCol>
                <a:gridCol w="468000">
                  <a:extLst>
                    <a:ext uri="{9D8B030D-6E8A-4147-A177-3AD203B41FA5}">
                      <a16:colId xmlns:a16="http://schemas.microsoft.com/office/drawing/2014/main" val="630439726"/>
                    </a:ext>
                  </a:extLst>
                </a:gridCol>
                <a:gridCol w="576000">
                  <a:extLst>
                    <a:ext uri="{9D8B030D-6E8A-4147-A177-3AD203B41FA5}">
                      <a16:colId xmlns:a16="http://schemas.microsoft.com/office/drawing/2014/main" val="3146614801"/>
                    </a:ext>
                  </a:extLst>
                </a:gridCol>
                <a:gridCol w="540000">
                  <a:extLst>
                    <a:ext uri="{9D8B030D-6E8A-4147-A177-3AD203B41FA5}">
                      <a16:colId xmlns:a16="http://schemas.microsoft.com/office/drawing/2014/main" val="3132873376"/>
                    </a:ext>
                  </a:extLst>
                </a:gridCol>
                <a:gridCol w="540000">
                  <a:extLst>
                    <a:ext uri="{9D8B030D-6E8A-4147-A177-3AD203B41FA5}">
                      <a16:colId xmlns:a16="http://schemas.microsoft.com/office/drawing/2014/main" val="3809294559"/>
                    </a:ext>
                  </a:extLst>
                </a:gridCol>
                <a:gridCol w="540000">
                  <a:extLst>
                    <a:ext uri="{9D8B030D-6E8A-4147-A177-3AD203B41FA5}">
                      <a16:colId xmlns:a16="http://schemas.microsoft.com/office/drawing/2014/main" val="3143119314"/>
                    </a:ext>
                  </a:extLst>
                </a:gridCol>
                <a:gridCol w="540000">
                  <a:extLst>
                    <a:ext uri="{9D8B030D-6E8A-4147-A177-3AD203B41FA5}">
                      <a16:colId xmlns:a16="http://schemas.microsoft.com/office/drawing/2014/main" val="2659346638"/>
                    </a:ext>
                  </a:extLst>
                </a:gridCol>
                <a:gridCol w="540000">
                  <a:extLst>
                    <a:ext uri="{9D8B030D-6E8A-4147-A177-3AD203B41FA5}">
                      <a16:colId xmlns:a16="http://schemas.microsoft.com/office/drawing/2014/main" val="2636799611"/>
                    </a:ext>
                  </a:extLst>
                </a:gridCol>
              </a:tblGrid>
              <a:tr h="152400">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사번</a:t>
                      </a:r>
                    </a:p>
                  </a:txBody>
                  <a:tcPr marL="36000" marR="3600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부서</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rowSpan="2">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지급총액</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gridSpan="5">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지급</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3807469"/>
                  </a:ext>
                </a:extLst>
              </a:tr>
              <a:tr h="15240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기본급</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상여</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경영</a:t>
                      </a:r>
                      <a:endPar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9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성과금</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Signing Bonus</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516965159"/>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1810003</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a:t>
                      </a:r>
                    </a:p>
                  </a:txBody>
                  <a:tcPr marL="36000" marR="3600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573428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10945383"/>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6539518"/>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3813043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3178566"/>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855103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69973298"/>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35431049"/>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20624101"/>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7353002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5573037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2338447"/>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32426137"/>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96645650"/>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41029428"/>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86580215"/>
                  </a:ext>
                </a:extLst>
              </a:tr>
              <a:tr h="152400">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1810026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개발팀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72788845"/>
                  </a:ext>
                </a:extLst>
              </a:tr>
              <a:tr h="161925">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2001055</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ctr"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품질팀</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b">
                    <a:lnL>
                      <a:noFill/>
                    </a:lnL>
                    <a:lnR>
                      <a:noFill/>
                    </a:lnR>
                    <a:lnT w="6350" cap="flat" cmpd="sng" algn="ctr">
                      <a:solidFill>
                        <a:srgbClr val="00338D"/>
                      </a:solid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3740746207"/>
                  </a:ext>
                </a:extLst>
              </a:tr>
            </a:tbl>
          </a:graphicData>
        </a:graphic>
      </p:graphicFrame>
      <p:sp>
        <p:nvSpPr>
          <p:cNvPr id="13" name="TextBox 12">
            <a:extLst>
              <a:ext uri="{FF2B5EF4-FFF2-40B4-BE49-F238E27FC236}">
                <a16:creationId xmlns:a16="http://schemas.microsoft.com/office/drawing/2014/main" id="{A4B47962-216D-4925-A33D-10373C9DEA2B}"/>
              </a:ext>
            </a:extLst>
          </p:cNvPr>
          <p:cNvSpPr txBox="1"/>
          <p:nvPr/>
        </p:nvSpPr>
        <p:spPr>
          <a:xfrm>
            <a:off x="5086372" y="1126800"/>
            <a:ext cx="1208664" cy="138499"/>
          </a:xfrm>
          <a:prstGeom prst="rect">
            <a:avLst/>
          </a:prstGeom>
          <a:noFill/>
        </p:spPr>
        <p:txBody>
          <a:bodyPr wrap="none" lIns="0" tIns="0" rIns="0" bIns="0" rtlCol="0">
            <a:spAutoFit/>
          </a:bodyPr>
          <a:lstStyle/>
          <a:p>
            <a:pPr>
              <a:spcAft>
                <a:spcPts val="600"/>
              </a:spcAft>
            </a:pPr>
            <a:r>
              <a:rPr lang="en-US" altLang="ko-KR" sz="900" b="1" dirty="0">
                <a:latin typeface="+mj-ea"/>
                <a:ea typeface="+mj-ea"/>
              </a:rPr>
              <a:t>&lt;2020</a:t>
            </a:r>
            <a:r>
              <a:rPr lang="ko-KR" altLang="en-US" sz="900" b="1" dirty="0">
                <a:latin typeface="+mj-ea"/>
                <a:ea typeface="+mj-ea"/>
              </a:rPr>
              <a:t>년 급여 </a:t>
            </a:r>
            <a:r>
              <a:rPr lang="ko-KR" altLang="en-US" sz="900" b="1" dirty="0" err="1">
                <a:latin typeface="+mj-ea"/>
                <a:ea typeface="+mj-ea"/>
              </a:rPr>
              <a:t>인식분</a:t>
            </a:r>
            <a:r>
              <a:rPr lang="en-US" altLang="ko-KR" sz="900" b="1" dirty="0">
                <a:latin typeface="+mj-ea"/>
                <a:ea typeface="+mj-ea"/>
              </a:rPr>
              <a:t>&gt;</a:t>
            </a:r>
            <a:endParaRPr lang="ko-KR" altLang="en-US" sz="900" b="1" dirty="0" err="1">
              <a:latin typeface="+mj-ea"/>
              <a:ea typeface="+mj-ea"/>
            </a:endParaRPr>
          </a:p>
        </p:txBody>
      </p:sp>
      <p:sp>
        <p:nvSpPr>
          <p:cNvPr id="8" name="직사각형 119">
            <a:extLst>
              <a:ext uri="{FF2B5EF4-FFF2-40B4-BE49-F238E27FC236}">
                <a16:creationId xmlns:a16="http://schemas.microsoft.com/office/drawing/2014/main" id="{8D62846D-8E79-4FF6-8134-3EF3D1647D61}"/>
              </a:ext>
            </a:extLst>
          </p:cNvPr>
          <p:cNvSpPr/>
          <p:nvPr/>
        </p:nvSpPr>
        <p:spPr bwMode="auto">
          <a:xfrm>
            <a:off x="2727133" y="108081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0" name="직사각형 119">
            <a:extLst>
              <a:ext uri="{FF2B5EF4-FFF2-40B4-BE49-F238E27FC236}">
                <a16:creationId xmlns:a16="http://schemas.microsoft.com/office/drawing/2014/main" id="{FDD29618-B06A-4CB3-92FF-67FE2E989C48}"/>
              </a:ext>
            </a:extLst>
          </p:cNvPr>
          <p:cNvSpPr/>
          <p:nvPr/>
        </p:nvSpPr>
        <p:spPr bwMode="auto">
          <a:xfrm>
            <a:off x="7180505" y="1080816"/>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69327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0AE413EA-F840-432F-9B2F-0C4715DA5E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Appendices</a:t>
            </a:r>
          </a:p>
        </p:txBody>
      </p:sp>
      <p:sp>
        <p:nvSpPr>
          <p:cNvPr id="16" name="제목 2">
            <a:extLst>
              <a:ext uri="{FF2B5EF4-FFF2-40B4-BE49-F238E27FC236}">
                <a16:creationId xmlns:a16="http://schemas.microsoft.com/office/drawing/2014/main" id="{1DFC498B-D5CF-475F-9567-B894365F4796}"/>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Work Scope</a:t>
            </a:r>
          </a:p>
        </p:txBody>
      </p:sp>
      <p:graphicFrame>
        <p:nvGraphicFramePr>
          <p:cNvPr id="18" name="표 17">
            <a:extLst>
              <a:ext uri="{FF2B5EF4-FFF2-40B4-BE49-F238E27FC236}">
                <a16:creationId xmlns:a16="http://schemas.microsoft.com/office/drawing/2014/main" id="{BC4F1E77-F2F8-4842-9615-AB2F5E331148}"/>
              </a:ext>
            </a:extLst>
          </p:cNvPr>
          <p:cNvGraphicFramePr>
            <a:graphicFrameLocks noGrp="1"/>
          </p:cNvGraphicFramePr>
          <p:nvPr>
            <p:extLst>
              <p:ext uri="{D42A27DB-BD31-4B8C-83A1-F6EECF244321}">
                <p14:modId xmlns:p14="http://schemas.microsoft.com/office/powerpoint/2010/main" val="2548187493"/>
              </p:ext>
            </p:extLst>
          </p:nvPr>
        </p:nvGraphicFramePr>
        <p:xfrm>
          <a:off x="468000" y="1191600"/>
          <a:ext cx="8995176" cy="4832854"/>
        </p:xfrm>
        <a:graphic>
          <a:graphicData uri="http://schemas.openxmlformats.org/drawingml/2006/table">
            <a:tbl>
              <a:tblPr/>
              <a:tblGrid>
                <a:gridCol w="3055376">
                  <a:extLst>
                    <a:ext uri="{9D8B030D-6E8A-4147-A177-3AD203B41FA5}">
                      <a16:colId xmlns:a16="http://schemas.microsoft.com/office/drawing/2014/main" val="706392000"/>
                    </a:ext>
                  </a:extLst>
                </a:gridCol>
                <a:gridCol w="5939800">
                  <a:extLst>
                    <a:ext uri="{9D8B030D-6E8A-4147-A177-3AD203B41FA5}">
                      <a16:colId xmlns:a16="http://schemas.microsoft.com/office/drawing/2014/main" val="173979131"/>
                    </a:ext>
                  </a:extLst>
                </a:gridCol>
              </a:tblGrid>
              <a:tr h="175010">
                <a:tc>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Areas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en-US" sz="900" b="1" i="0" u="none" strike="noStrike">
                          <a:solidFill>
                            <a:srgbClr val="FFFFFF"/>
                          </a:solidFill>
                          <a:effectLst/>
                          <a:latin typeface="Arial" panose="020B0604020202020204" pitchFamily="34" charset="0"/>
                          <a:ea typeface="맑은 고딕" panose="020B0503020000020004" pitchFamily="50" charset="-127"/>
                        </a:rPr>
                        <a:t>Work plan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07609897"/>
                  </a:ext>
                </a:extLst>
              </a:tr>
              <a:tr h="201906">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Reporting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재무정보를</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요약하고</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손익항목을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중심으로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연간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EBITDA</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변동내역을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9833406"/>
                  </a:ext>
                </a:extLst>
              </a:tr>
              <a:tr h="175010">
                <a:tc rowSpan="3">
                  <a:txBody>
                    <a:bodyPr/>
                    <a:lstStyle/>
                    <a:p>
                      <a:pPr algn="l" rtl="0" fontAlgn="ctr"/>
                      <a:r>
                        <a:rPr lang="ko-KR" altLang="en-US" sz="900" b="1" i="0" u="none" strike="noStrike">
                          <a:solidFill>
                            <a:srgbClr val="00338D"/>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•Set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사별</a:t>
                      </a:r>
                      <a:r>
                        <a:rPr lang="en-US" altLang="ko-KR" sz="900" b="0" i="0" u="none" strike="noStrike">
                          <a:solidFill>
                            <a:srgbClr val="000000"/>
                          </a:solidFill>
                          <a:effectLst/>
                          <a:latin typeface="Arial" panose="020B0604020202020204" pitchFamily="34" charset="0"/>
                          <a:ea typeface="맑은 고딕" panose="020B0503020000020004" pitchFamily="50" charset="-127"/>
                        </a:rPr>
                        <a:t>/PI</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물성별</a:t>
                      </a:r>
                      <a:r>
                        <a:rPr lang="en-US" altLang="ko-KR" sz="900" b="0" i="0" u="none" strike="noStrike">
                          <a:solidFill>
                            <a:srgbClr val="000000"/>
                          </a:solidFill>
                          <a:effectLst/>
                          <a:latin typeface="Arial" panose="020B0604020202020204" pitchFamily="34" charset="0"/>
                          <a:ea typeface="맑은 고딕" panose="020B0503020000020004" pitchFamily="50" charset="-127"/>
                        </a:rPr>
                        <a:t>/Module</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PQ</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효과</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44939987"/>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환율변동효과의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전반적인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수준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18931174"/>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주요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고객사별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매출비중</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영업</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Nature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2348639"/>
                  </a:ext>
                </a:extLst>
              </a:tr>
              <a:tr h="175010">
                <a:tc rowSpan="5">
                  <a:txBody>
                    <a:bodyPr/>
                    <a:lstStyle/>
                    <a:p>
                      <a:pPr algn="l" rtl="0" fontAlgn="ctr"/>
                      <a:r>
                        <a:rPr lang="ko-KR" altLang="en-US" sz="900" b="1" i="0" u="none" strike="noStrike" dirty="0">
                          <a:solidFill>
                            <a:srgbClr val="00338D"/>
                          </a:solidFill>
                          <a:effectLst/>
                          <a:latin typeface="맑은 고딕" panose="020B0503020000020004" pitchFamily="50" charset="-127"/>
                          <a:ea typeface="맑은 고딕" panose="020B0503020000020004" pitchFamily="50" charset="-127"/>
                        </a:rPr>
                        <a:t>매출원가</a:t>
                      </a:r>
                      <a:r>
                        <a:rPr lang="en-US" altLang="ko-KR" sz="900" b="1" i="0" u="none" strike="noStrike" dirty="0">
                          <a:solidFill>
                            <a:srgbClr val="00338D"/>
                          </a:solidFill>
                          <a:effectLst/>
                          <a:latin typeface="Arial" panose="020B0604020202020204" pitchFamily="34" charset="0"/>
                          <a:ea typeface="맑은 고딕" panose="020B0503020000020004" pitchFamily="50" charset="-127"/>
                        </a:rPr>
                        <a:t>/</a:t>
                      </a:r>
                      <a:r>
                        <a:rPr lang="ko-KR" altLang="en-US" sz="900" b="1" i="0" u="none" strike="noStrike" dirty="0">
                          <a:solidFill>
                            <a:srgbClr val="00338D"/>
                          </a:solidFill>
                          <a:effectLst/>
                          <a:latin typeface="맑은 고딕" panose="020B0503020000020004" pitchFamily="50" charset="-127"/>
                          <a:ea typeface="맑은 고딕" panose="020B0503020000020004" pitchFamily="50" charset="-127"/>
                        </a:rPr>
                        <a:t>판관비</a:t>
                      </a:r>
                      <a:endParaRPr lang="ko-KR" altLang="en-US" sz="900" b="1" i="0" u="none" strike="noStrike" dirty="0">
                        <a:solidFill>
                          <a:srgbClr val="00338D"/>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고정비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변동비성</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항목</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896715322"/>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변동비성</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원가항목의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Key Driver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8859503"/>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고정비성</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비중</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고정비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Leverage Effect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48056266"/>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매출원가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제조경비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판관비의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Logic</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에</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질의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94245461"/>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일회성</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일시적</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비용에</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질의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4359030"/>
                  </a:ext>
                </a:extLst>
              </a:tr>
              <a:tr h="175010">
                <a:tc rowSpan="3">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Spread </a:t>
                      </a:r>
                      <a:r>
                        <a:rPr lang="ko-KR" altLang="en-US" sz="900" b="1" i="0" u="none" strike="noStrike">
                          <a:solidFill>
                            <a:srgbClr val="00338D"/>
                          </a:solidFill>
                          <a:effectLst/>
                          <a:latin typeface="맑은 고딕" panose="020B0503020000020004" pitchFamily="50" charset="-127"/>
                          <a:ea typeface="맑은 고딕" panose="020B0503020000020004" pitchFamily="50" charset="-127"/>
                        </a:rPr>
                        <a:t>분석</a:t>
                      </a:r>
                      <a:endParaRPr lang="ko-KR" altLang="en-US" sz="900" b="1" i="0"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주요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원재료별</a:t>
                      </a:r>
                      <a:r>
                        <a:rPr lang="en-US" altLang="ko-KR" sz="900" b="0" i="0" u="none" strike="noStrike">
                          <a:solidFill>
                            <a:srgbClr val="000000"/>
                          </a:solidFill>
                          <a:effectLst/>
                          <a:latin typeface="Arial" panose="020B0604020202020204" pitchFamily="34" charset="0"/>
                          <a:ea typeface="맑은 고딕" panose="020B0503020000020004" pitchFamily="50" charset="-127"/>
                        </a:rPr>
                        <a:t>(RA</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동박</a:t>
                      </a:r>
                      <a:r>
                        <a:rPr lang="en-US" altLang="ko-KR" sz="900" b="0" i="0" u="none" strike="noStrike">
                          <a:solidFill>
                            <a:srgbClr val="000000"/>
                          </a:solidFill>
                          <a:effectLst/>
                          <a:latin typeface="Arial" panose="020B0604020202020204" pitchFamily="34" charset="0"/>
                          <a:ea typeface="맑은 고딕" panose="020B0503020000020004" pitchFamily="50" charset="-127"/>
                        </a:rPr>
                        <a:t>/ED</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동박</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모노머</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매입단가</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3238286"/>
                  </a:ext>
                </a:extLst>
              </a:tr>
              <a:tr h="201906">
                <a:tc vMerge="1">
                  <a:txBody>
                    <a:bodyPr/>
                    <a:lstStyle/>
                    <a:p>
                      <a:pPr latinLnBrk="1"/>
                      <a:endParaRPr lang="ko-KR" altLang="en-US"/>
                    </a:p>
                  </a:txBody>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•PI</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물성별</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Margin Spread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변동내역</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파악</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관련</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사유</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(ASP/APP/Mix</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효과</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26701830"/>
                  </a:ext>
                </a:extLst>
              </a:tr>
              <a:tr h="175010">
                <a:tc vMerge="1">
                  <a:txBody>
                    <a:bodyPr/>
                    <a:lstStyle/>
                    <a:p>
                      <a:pPr latinLnBrk="1"/>
                      <a:endParaRPr lang="ko-KR" altLang="en-US"/>
                    </a:p>
                  </a:txBody>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•PI</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물성별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sz="900" b="0" i="0" u="none" strike="noStrike">
                          <a:solidFill>
                            <a:srgbClr val="000000"/>
                          </a:solidFill>
                          <a:effectLst/>
                          <a:latin typeface="Arial" panose="020B0604020202020204" pitchFamily="34" charset="0"/>
                          <a:ea typeface="맑은 고딕" panose="020B0503020000020004" pitchFamily="50" charset="-127"/>
                        </a:rPr>
                        <a:t>Margin Spread</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sz="900" b="0" i="0" u="none" strike="noStrike">
                          <a:solidFill>
                            <a:srgbClr val="000000"/>
                          </a:solidFill>
                          <a:effectLst/>
                          <a:latin typeface="Arial" panose="020B0604020202020204" pitchFamily="34" charset="0"/>
                          <a:ea typeface="맑은 고딕" panose="020B0503020000020004" pitchFamily="50" charset="-127"/>
                        </a:rPr>
                        <a:t>Latest Status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월</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49171687"/>
                  </a:ext>
                </a:extLst>
              </a:tr>
              <a:tr h="175010">
                <a:tc rowSpan="2">
                  <a:txBody>
                    <a:bodyPr/>
                    <a:lstStyle/>
                    <a:p>
                      <a:pPr algn="l" rtl="0" fontAlgn="ctr"/>
                      <a:r>
                        <a:rPr lang="ko-KR" altLang="en-US" sz="900" b="1" i="0" u="none" strike="noStrike">
                          <a:solidFill>
                            <a:srgbClr val="00338D"/>
                          </a:solidFill>
                          <a:effectLst/>
                          <a:latin typeface="맑은 고딕" panose="020B0503020000020004" pitchFamily="50" charset="-127"/>
                          <a:ea typeface="맑은 고딕" panose="020B0503020000020004" pitchFamily="50" charset="-127"/>
                        </a:rPr>
                        <a:t>인건비</a:t>
                      </a:r>
                      <a:endParaRPr lang="ko-KR" altLang="en-US" sz="900" b="1" i="0"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인건비성</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항목의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구성내역</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지급정책</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49854298"/>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회사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임직원</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Per Capita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추세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66673302"/>
                  </a:ext>
                </a:extLst>
              </a:tr>
              <a:tr h="175010">
                <a:tc rowSpan="3">
                  <a:txBody>
                    <a:bodyPr/>
                    <a:lstStyle/>
                    <a:p>
                      <a:pPr algn="l" rtl="0" fontAlgn="ctr"/>
                      <a:r>
                        <a:rPr lang="ko-KR" altLang="en-US" sz="900" b="1" i="0" u="none" strike="noStrike">
                          <a:solidFill>
                            <a:srgbClr val="00338D"/>
                          </a:solidFill>
                          <a:effectLst/>
                          <a:latin typeface="맑은 고딕" panose="020B0503020000020004" pitchFamily="50" charset="-127"/>
                          <a:ea typeface="맑은 고딕" panose="020B0503020000020004" pitchFamily="50" charset="-127"/>
                        </a:rPr>
                        <a:t>운전자본</a:t>
                      </a:r>
                      <a:endParaRPr lang="ko-KR" altLang="en-US" sz="900" b="1" i="0"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운전자본</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구성항목</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파악</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선급금의</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운전자본</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성격</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해당</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여부</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11919188"/>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주요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Set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사별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고객사별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Turnover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4716212"/>
                  </a:ext>
                </a:extLst>
              </a:tr>
              <a:tr h="201906">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운전자본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규모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연도별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분기별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변동성</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추세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AR-AP T/O Spread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92516998"/>
                  </a:ext>
                </a:extLst>
              </a:tr>
              <a:tr h="175010">
                <a:tc rowSpan="4">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Capacity, Utility &amp; Yield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과거</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연도별</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0" i="0" u="none" strike="noStrike" dirty="0" err="1">
                          <a:solidFill>
                            <a:srgbClr val="000000"/>
                          </a:solidFill>
                          <a:effectLst/>
                          <a:latin typeface="Arial" panose="020B0604020202020204" pitchFamily="34" charset="0"/>
                          <a:ea typeface="맑은 고딕" panose="020B0503020000020004" pitchFamily="50" charset="-127"/>
                        </a:rPr>
                        <a:t>CapEx</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내역</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파악</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47167087"/>
                  </a:ext>
                </a:extLst>
              </a:tr>
              <a:tr h="175010">
                <a:tc vMerge="1">
                  <a:txBody>
                    <a:bodyPr/>
                    <a:lstStyle/>
                    <a:p>
                      <a:pPr latinLnBrk="1"/>
                      <a:endParaRPr lang="ko-KR" altLang="en-US"/>
                    </a:p>
                  </a:txBody>
                  <a:tcPr>
                    <a:lnT w="6350" cap="flat" cmpd="sng" algn="ctr">
                      <a:solidFill>
                        <a:srgbClr val="00338D"/>
                      </a:solidFill>
                      <a:prstDash val="solid"/>
                      <a:round/>
                      <a:headEnd type="none" w="med" len="med"/>
                      <a:tailEnd type="none" w="med" len="med"/>
                    </a:lnT>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회사의</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en-US" sz="900" b="0" i="0" u="none" strike="noStrike" dirty="0">
                          <a:solidFill>
                            <a:srgbClr val="000000"/>
                          </a:solidFill>
                          <a:effectLst/>
                          <a:latin typeface="Arial" panose="020B0604020202020204" pitchFamily="34" charset="0"/>
                          <a:ea typeface="맑은 고딕" panose="020B0503020000020004" pitchFamily="50" charset="-127"/>
                        </a:rPr>
                        <a:t>Capacity, Utility &amp; Yield</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의</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산출</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en-US" sz="900" b="0" i="0" u="none" strike="noStrike" dirty="0">
                          <a:solidFill>
                            <a:srgbClr val="000000"/>
                          </a:solidFill>
                          <a:effectLst/>
                          <a:latin typeface="Arial" panose="020B0604020202020204" pitchFamily="34" charset="0"/>
                          <a:ea typeface="맑은 고딕" panose="020B0503020000020004" pitchFamily="50" charset="-127"/>
                        </a:rPr>
                        <a:t>Logic</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에</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대한</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질의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270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8700953"/>
                  </a:ext>
                </a:extLst>
              </a:tr>
              <a:tr h="175010">
                <a:tc vMerge="1">
                  <a:txBody>
                    <a:bodyPr/>
                    <a:lstStyle/>
                    <a:p>
                      <a:pPr latinLnBrk="1"/>
                      <a:endParaRPr lang="ko-KR" altLang="en-US"/>
                    </a:p>
                  </a:txBody>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가동률</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수율</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변동내역</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파악</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및</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병목공정</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04373462"/>
                  </a:ext>
                </a:extLst>
              </a:tr>
              <a:tr h="175010">
                <a:tc vMerge="1">
                  <a:txBody>
                    <a:bodyPr/>
                    <a:lstStyle/>
                    <a:p>
                      <a:pPr latinLnBrk="1"/>
                      <a:endParaRPr lang="ko-KR" altLang="en-US"/>
                    </a:p>
                  </a:txBody>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향후</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사업계획</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판매량</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달성가능</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여부에</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대한</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질의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96587414"/>
                  </a:ext>
                </a:extLst>
              </a:tr>
              <a:tr h="175010">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Cash flow</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영업</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투자</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재무</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주요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항목별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Cash flow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분석</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495114"/>
                  </a:ext>
                </a:extLst>
              </a:tr>
              <a:tr h="201906">
                <a:tc rowSpan="4">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Others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a:t>
                      </a:r>
                      <a:r>
                        <a:rPr lang="en-US" sz="900" b="0" i="0" u="none" strike="noStrike">
                          <a:solidFill>
                            <a:srgbClr val="000000"/>
                          </a:solidFill>
                          <a:effectLst/>
                          <a:latin typeface="맑은 고딕" panose="020B0503020000020004" pitchFamily="50" charset="-127"/>
                          <a:ea typeface="맑은 고딕" panose="020B0503020000020004" pitchFamily="50" charset="-127"/>
                        </a:rPr>
                        <a:t>Key-Man</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에 대한 정의 및 관련 </a:t>
                      </a:r>
                      <a:r>
                        <a:rPr lang="en-US" sz="900" b="0" i="0" u="none" strike="noStrike">
                          <a:solidFill>
                            <a:srgbClr val="000000"/>
                          </a:solidFill>
                          <a:effectLst/>
                          <a:latin typeface="맑은 고딕" panose="020B0503020000020004" pitchFamily="50" charset="-127"/>
                          <a:ea typeface="맑은 고딕" panose="020B0503020000020004" pitchFamily="50" charset="-127"/>
                        </a:rPr>
                        <a:t>Retention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전략에 대한 질의</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en-US" sz="900" b="0" i="0" u="none" strike="noStrike">
                          <a:solidFill>
                            <a:srgbClr val="000000"/>
                          </a:solidFill>
                          <a:effectLst/>
                          <a:latin typeface="맑은 고딕" panose="020B0503020000020004" pitchFamily="50" charset="-127"/>
                          <a:ea typeface="맑은 고딕" panose="020B0503020000020004" pitchFamily="50" charset="-127"/>
                        </a:rPr>
                        <a:t>Stock Option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75126976"/>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지적재산권 보유 현황 파악 및 매출 관련성 질의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46966597"/>
                  </a:ext>
                </a:extLst>
              </a:tr>
              <a:tr h="175010">
                <a:tc vMerge="1">
                  <a:txBody>
                    <a:bodyPr/>
                    <a:lstStyle/>
                    <a:p>
                      <a:pPr latinLnBrk="1"/>
                      <a:endParaRPr lang="ko-KR" altLang="en-US"/>
                    </a:p>
                  </a:txBody>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차입금 현황 및 조건 요약</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Arial" panose="020B0604020202020204" pitchFamily="34" charset="0"/>
                          <a:ea typeface="맑은 고딕" panose="020B0503020000020004" pitchFamily="50" charset="-127"/>
                        </a:rPr>
                        <a:t>현금 및 금융상품 확인</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18686078"/>
                  </a:ext>
                </a:extLst>
              </a:tr>
              <a:tr h="175010">
                <a:tc vMerge="1">
                  <a:txBody>
                    <a:bodyPr/>
                    <a:lstStyle/>
                    <a:p>
                      <a:pPr latinLnBrk="1"/>
                      <a:endParaRPr lang="ko-KR" altLang="en-US"/>
                    </a:p>
                  </a:txBody>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손해배상</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소송</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분쟁</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등</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우발사항에</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대한</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질의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34078166"/>
                  </a:ext>
                </a:extLst>
              </a:tr>
            </a:tbl>
          </a:graphicData>
        </a:graphic>
      </p:graphicFrame>
    </p:spTree>
    <p:extLst>
      <p:ext uri="{BB962C8B-B14F-4D97-AF65-F5344CB8AC3E}">
        <p14:creationId xmlns:p14="http://schemas.microsoft.com/office/powerpoint/2010/main" val="3613633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dirty="0">
                <a:solidFill>
                  <a:srgbClr val="00338D"/>
                </a:solidFill>
              </a:rPr>
              <a:t>Contacts</a:t>
            </a:r>
            <a:br>
              <a:rPr lang="en-US" altLang="ko-KR" sz="4800" dirty="0">
                <a:solidFill>
                  <a:srgbClr val="00338D"/>
                </a:solidFill>
              </a:rPr>
            </a:br>
            <a:br>
              <a:rPr lang="en-US" altLang="ko-KR" sz="2000" dirty="0">
                <a:solidFill>
                  <a:srgbClr val="00338D"/>
                </a:solidFill>
              </a:rPr>
            </a:br>
            <a:endParaRPr lang="en-US" altLang="en-US" dirty="0">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dirty="0">
              <a:solidFill>
                <a:srgbClr val="000000"/>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r>
              <a:rPr kumimoji="0" lang="ko-KR" altLang="en-US" sz="1000" b="0" kern="0" dirty="0" err="1">
                <a:solidFill>
                  <a:srgbClr val="000000"/>
                </a:solidFill>
                <a:latin typeface="Arial" panose="020B0604020202020204" pitchFamily="34" charset="0"/>
                <a:cs typeface="Arial" panose="020B0604020202020204" pitchFamily="34" charset="0"/>
              </a:rPr>
              <a:t>김병두</a:t>
            </a:r>
            <a:r>
              <a:rPr kumimoji="0" lang="ko-KR" altLang="en-US" sz="1000" b="0" kern="0" dirty="0">
                <a:solidFill>
                  <a:srgbClr val="000000"/>
                </a:solidFill>
                <a:latin typeface="Arial" panose="020B0604020202020204" pitchFamily="34" charset="0"/>
                <a:cs typeface="Arial" panose="020B0604020202020204" pitchFamily="34" charset="0"/>
              </a:rPr>
              <a:t> 이사</a:t>
            </a:r>
            <a:r>
              <a:rPr kumimoji="0" lang="en-US" altLang="ko-KR" sz="1000" b="0" kern="0" dirty="0">
                <a:solidFill>
                  <a:srgbClr val="000000"/>
                </a:solidFill>
                <a:latin typeface="Arial" panose="020B0604020202020204" pitchFamily="34" charset="0"/>
                <a:cs typeface="Arial" panose="020B0604020202020204" pitchFamily="34" charset="0"/>
              </a:rPr>
              <a:t>	T.	+82 2 2112 6721</a:t>
            </a:r>
          </a:p>
          <a:p>
            <a:pPr algn="just" defTabSz="914390">
              <a:tabLst>
                <a:tab pos="1252443" algn="l"/>
                <a:tab pos="1523883" algn="l"/>
              </a:tabLst>
              <a:defRPr/>
            </a:pPr>
            <a:r>
              <a:rPr kumimoji="0" lang="en-US" altLang="ko-KR" sz="1000" b="0" kern="0" dirty="0">
                <a:solidFill>
                  <a:srgbClr val="000000"/>
                </a:solidFill>
                <a:latin typeface="Arial" panose="020B0604020202020204" pitchFamily="34" charset="0"/>
                <a:cs typeface="Arial" panose="020B0604020202020204" pitchFamily="34" charset="0"/>
              </a:rPr>
              <a:t>	E.	</a:t>
            </a:r>
            <a:r>
              <a:rPr kumimoji="0" lang="en-US" altLang="ko-KR" sz="1000" b="0" kern="0" dirty="0">
                <a:solidFill>
                  <a:srgbClr val="000000"/>
                </a:solidFill>
                <a:latin typeface="Arial" panose="020B0604020202020204" pitchFamily="34" charset="0"/>
                <a:cs typeface="Arial" panose="020B0604020202020204" pitchFamily="34" charset="0"/>
                <a:hlinkClick r:id="rId4"/>
              </a:rPr>
              <a:t>byeongdookim@kr.kpmg.com</a:t>
            </a:r>
            <a:endParaRPr lang="da-DK" altLang="ko-KR" sz="1000" kern="0" dirty="0">
              <a:solidFill>
                <a:prstClr val="white"/>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endParaRPr kumimoji="0" lang="en-US" altLang="ko-KR" sz="1000" b="0" kern="0" dirty="0">
              <a:solidFill>
                <a:srgbClr val="000000"/>
              </a:solidFill>
              <a:latin typeface="Arial" panose="020B0604020202020204" pitchFamily="34" charset="0"/>
              <a:ea typeface="+mj-ea"/>
              <a:cs typeface="Arial" panose="020B0604020202020204" pitchFamily="34" charset="0"/>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dirty="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t>
            </a:r>
            <a:r>
              <a:rPr lang="en-GB" altLang="ko-KR">
                <a:latin typeface="맑은 고딕" panose="020B0503020000020004" pitchFamily="50" charset="-127"/>
                <a:ea typeface="맑은 고딕" panose="020B0503020000020004" pitchFamily="50" charset="-127"/>
              </a:rPr>
              <a:t>and timely </a:t>
            </a:r>
            <a:r>
              <a:rPr lang="en-GB" altLang="ko-KR" dirty="0">
                <a:latin typeface="맑은 고딕" panose="020B0503020000020004" pitchFamily="50" charset="-127"/>
                <a:ea typeface="맑은 고딕" panose="020B0503020000020004" pitchFamily="50" charset="-127"/>
              </a:rPr>
              <a:t>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2">
            <a:extLst>
              <a:ext uri="{FF2B5EF4-FFF2-40B4-BE49-F238E27FC236}">
                <a16:creationId xmlns:a16="http://schemas.microsoft.com/office/drawing/2014/main" id="{94FFEFB6-F012-4701-9519-398DF1D05AB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Key Financials</a:t>
            </a:r>
          </a:p>
        </p:txBody>
      </p:sp>
      <p:sp>
        <p:nvSpPr>
          <p:cNvPr id="18" name="제목 2">
            <a:extLst>
              <a:ext uri="{FF2B5EF4-FFF2-40B4-BE49-F238E27FC236}">
                <a16:creationId xmlns:a16="http://schemas.microsoft.com/office/drawing/2014/main" id="{C177F6CC-2B39-4E1E-9870-AFA32C6198E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graphicFrame>
        <p:nvGraphicFramePr>
          <p:cNvPr id="7" name="표 6">
            <a:extLst>
              <a:ext uri="{FF2B5EF4-FFF2-40B4-BE49-F238E27FC236}">
                <a16:creationId xmlns:a16="http://schemas.microsoft.com/office/drawing/2014/main" id="{6350217D-923B-4702-AB35-6823EFB89978}"/>
              </a:ext>
            </a:extLst>
          </p:cNvPr>
          <p:cNvGraphicFramePr>
            <a:graphicFrameLocks noGrp="1"/>
          </p:cNvGraphicFramePr>
          <p:nvPr>
            <p:extLst>
              <p:ext uri="{D42A27DB-BD31-4B8C-83A1-F6EECF244321}">
                <p14:modId xmlns:p14="http://schemas.microsoft.com/office/powerpoint/2010/main" val="2662445355"/>
              </p:ext>
            </p:extLst>
          </p:nvPr>
        </p:nvGraphicFramePr>
        <p:xfrm>
          <a:off x="496798" y="3583533"/>
          <a:ext cx="3822699" cy="2682240"/>
        </p:xfrm>
        <a:graphic>
          <a:graphicData uri="http://schemas.openxmlformats.org/drawingml/2006/table">
            <a:tbl>
              <a:tblPr/>
              <a:tblGrid>
                <a:gridCol w="200358">
                  <a:extLst>
                    <a:ext uri="{9D8B030D-6E8A-4147-A177-3AD203B41FA5}">
                      <a16:colId xmlns:a16="http://schemas.microsoft.com/office/drawing/2014/main" val="2424795852"/>
                    </a:ext>
                  </a:extLst>
                </a:gridCol>
                <a:gridCol w="581992">
                  <a:extLst>
                    <a:ext uri="{9D8B030D-6E8A-4147-A177-3AD203B41FA5}">
                      <a16:colId xmlns:a16="http://schemas.microsoft.com/office/drawing/2014/main" val="3130571089"/>
                    </a:ext>
                  </a:extLst>
                </a:gridCol>
                <a:gridCol w="585172">
                  <a:extLst>
                    <a:ext uri="{9D8B030D-6E8A-4147-A177-3AD203B41FA5}">
                      <a16:colId xmlns:a16="http://schemas.microsoft.com/office/drawing/2014/main" val="3692794392"/>
                    </a:ext>
                  </a:extLst>
                </a:gridCol>
                <a:gridCol w="585172">
                  <a:extLst>
                    <a:ext uri="{9D8B030D-6E8A-4147-A177-3AD203B41FA5}">
                      <a16:colId xmlns:a16="http://schemas.microsoft.com/office/drawing/2014/main" val="3535936410"/>
                    </a:ext>
                  </a:extLst>
                </a:gridCol>
                <a:gridCol w="623335">
                  <a:extLst>
                    <a:ext uri="{9D8B030D-6E8A-4147-A177-3AD203B41FA5}">
                      <a16:colId xmlns:a16="http://schemas.microsoft.com/office/drawing/2014/main" val="3059276648"/>
                    </a:ext>
                  </a:extLst>
                </a:gridCol>
                <a:gridCol w="623335">
                  <a:extLst>
                    <a:ext uri="{9D8B030D-6E8A-4147-A177-3AD203B41FA5}">
                      <a16:colId xmlns:a16="http://schemas.microsoft.com/office/drawing/2014/main" val="3287299069"/>
                    </a:ext>
                  </a:extLst>
                </a:gridCol>
                <a:gridCol w="623335">
                  <a:extLst>
                    <a:ext uri="{9D8B030D-6E8A-4147-A177-3AD203B41FA5}">
                      <a16:colId xmlns:a16="http://schemas.microsoft.com/office/drawing/2014/main" val="147949750"/>
                    </a:ext>
                  </a:extLst>
                </a:gridCol>
              </a:tblGrid>
              <a:tr h="91150">
                <a:tc gridSpan="2">
                  <a:txBody>
                    <a:bodyPr/>
                    <a:lstStyle/>
                    <a:p>
                      <a:pPr algn="l" rtl="0"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BS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824106322"/>
                  </a:ext>
                </a:extLst>
              </a:tr>
              <a:tr h="91150">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2018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30963195"/>
                  </a:ext>
                </a:extLst>
              </a:tr>
              <a:tr h="91150">
                <a:tc gridSpan="2">
                  <a:txBody>
                    <a:bodyPr/>
                    <a:lstStyle/>
                    <a:p>
                      <a:pPr algn="l" rtl="0" fontAlgn="ctr"/>
                      <a:r>
                        <a:rPr lang="en-US" sz="800" b="0" i="0" u="none" strike="noStrike">
                          <a:solidFill>
                            <a:srgbClr val="000000"/>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Dec-18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Dec-20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Dec-21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37121229"/>
                  </a:ext>
                </a:extLst>
              </a:tr>
              <a:tr h="9115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자산총계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114,612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06888897"/>
                  </a:ext>
                </a:extLst>
              </a:tr>
              <a:tr h="91150">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유동자산</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45,816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57,516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55,675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109,867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99981346"/>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현금및현금성자산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15,405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15,421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8,606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21,549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091605517"/>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매출채권및미수금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11,957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27,092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21,215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53,429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6509314"/>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16,877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13,008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16,503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29,750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39301522"/>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기타유동자산</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1,578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1,995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9,351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5,139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5163906"/>
                  </a:ext>
                </a:extLst>
              </a:tr>
              <a:tr h="91150">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비유동자산</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68,796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54,763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49,047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44,234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11459822"/>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투자자산</a:t>
                      </a:r>
                    </a:p>
                  </a:txBody>
                  <a:tcPr marL="36000" marR="36000" marT="0" marB="0" anchor="b">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9,539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544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608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440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44590410"/>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48,993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45,578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41,417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38,411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45818232"/>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10,264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8,641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7,023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5,382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66775991"/>
                  </a:ext>
                </a:extLst>
              </a:tr>
              <a:tr h="9115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부채총계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3,310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5,585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6,981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26,074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49608449"/>
                  </a:ext>
                </a:extLst>
              </a:tr>
              <a:tr h="91150">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유동부채</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3,253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5,581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6,957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26,021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15642793"/>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매입채무및미지급금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1,854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3,741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3,414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6,398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27439343"/>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5,456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99960383"/>
                  </a:ext>
                </a:extLst>
              </a:tr>
              <a:tr h="91150">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기타유동부채</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1,398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1,840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3,543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14,167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17932565"/>
                  </a:ext>
                </a:extLst>
              </a:tr>
              <a:tr h="91150">
                <a:tc gridSpan="2">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비유동부채</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b"/>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24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mj-ea"/>
                          <a:cs typeface="Arial" panose="020B0604020202020204" pitchFamily="34" charset="0"/>
                        </a:rPr>
                        <a:t>53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83675744"/>
                  </a:ext>
                </a:extLst>
              </a:tr>
              <a:tr h="91150">
                <a:tc gridSpan="2">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자본총계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rtl="0"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111,303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106,694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97,741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128,028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63509346"/>
                  </a:ext>
                </a:extLst>
              </a:tr>
              <a:tr h="91150">
                <a:tc gridSpan="3">
                  <a:txBody>
                    <a:bodyPr/>
                    <a:lstStyle/>
                    <a:p>
                      <a:pPr algn="l" rtl="0" fontAlgn="ctr"/>
                      <a:r>
                        <a:rPr lang="ko-KR" altLang="en-US" sz="800" b="1" i="0" u="none" strike="noStrike" dirty="0" err="1">
                          <a:solidFill>
                            <a:srgbClr val="000000"/>
                          </a:solidFill>
                          <a:effectLst/>
                          <a:latin typeface="Arial" panose="020B0604020202020204" pitchFamily="34" charset="0"/>
                          <a:ea typeface="+mj-ea"/>
                          <a:cs typeface="Arial" panose="020B0604020202020204" pitchFamily="34" charset="0"/>
                        </a:rPr>
                        <a:t>부채및자본총계</a:t>
                      </a:r>
                      <a:endParaRPr lang="ko-KR" altLang="en-US" sz="8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114,612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112,279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104,722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154,101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72915112"/>
                  </a:ext>
                </a:extLst>
              </a:tr>
              <a:tr h="91150">
                <a:tc gridSpan="3">
                  <a:txBody>
                    <a:bodyPr/>
                    <a:lstStyle/>
                    <a:p>
                      <a:pPr algn="l" rtl="0" fontAlgn="b"/>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Debt to Equity%</a:t>
                      </a:r>
                      <a:endParaRPr lang="ko-KR" altLang="en-US" sz="800" b="0" i="1"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rtl="0" fontAlgn="b"/>
                      <a:endParaRPr lang="ko-KR" altLang="en-US"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mj-ea"/>
                          <a:cs typeface="Arial" panose="020B0604020202020204" pitchFamily="34" charset="0"/>
                        </a:rPr>
                        <a:t>3.0%</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mj-ea"/>
                          <a:cs typeface="Arial" panose="020B0604020202020204" pitchFamily="34" charset="0"/>
                        </a:rPr>
                        <a:t>5.2%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mj-ea"/>
                          <a:cs typeface="Arial" panose="020B0604020202020204" pitchFamily="34" charset="0"/>
                        </a:rPr>
                        <a:t>7.1%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20.4%</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01299995"/>
                  </a:ext>
                </a:extLst>
              </a:tr>
            </a:tbl>
          </a:graphicData>
        </a:graphic>
      </p:graphicFrame>
      <p:graphicFrame>
        <p:nvGraphicFramePr>
          <p:cNvPr id="16" name="표 15">
            <a:extLst>
              <a:ext uri="{FF2B5EF4-FFF2-40B4-BE49-F238E27FC236}">
                <a16:creationId xmlns:a16="http://schemas.microsoft.com/office/drawing/2014/main" id="{4BF17AB5-BE40-43D4-918D-352A9BEBBD9A}"/>
              </a:ext>
            </a:extLst>
          </p:cNvPr>
          <p:cNvGraphicFramePr>
            <a:graphicFrameLocks noGrp="1"/>
          </p:cNvGraphicFramePr>
          <p:nvPr>
            <p:extLst>
              <p:ext uri="{D42A27DB-BD31-4B8C-83A1-F6EECF244321}">
                <p14:modId xmlns:p14="http://schemas.microsoft.com/office/powerpoint/2010/main" val="2919214314"/>
              </p:ext>
            </p:extLst>
          </p:nvPr>
        </p:nvGraphicFramePr>
        <p:xfrm>
          <a:off x="496797" y="1154701"/>
          <a:ext cx="3822699" cy="2316480"/>
        </p:xfrm>
        <a:graphic>
          <a:graphicData uri="http://schemas.openxmlformats.org/drawingml/2006/table">
            <a:tbl>
              <a:tblPr/>
              <a:tblGrid>
                <a:gridCol w="248631">
                  <a:extLst>
                    <a:ext uri="{9D8B030D-6E8A-4147-A177-3AD203B41FA5}">
                      <a16:colId xmlns:a16="http://schemas.microsoft.com/office/drawing/2014/main" val="2991232149"/>
                    </a:ext>
                  </a:extLst>
                </a:gridCol>
                <a:gridCol w="1149918">
                  <a:extLst>
                    <a:ext uri="{9D8B030D-6E8A-4147-A177-3AD203B41FA5}">
                      <a16:colId xmlns:a16="http://schemas.microsoft.com/office/drawing/2014/main" val="1867511886"/>
                    </a:ext>
                  </a:extLst>
                </a:gridCol>
                <a:gridCol w="808050">
                  <a:extLst>
                    <a:ext uri="{9D8B030D-6E8A-4147-A177-3AD203B41FA5}">
                      <a16:colId xmlns:a16="http://schemas.microsoft.com/office/drawing/2014/main" val="785447221"/>
                    </a:ext>
                  </a:extLst>
                </a:gridCol>
                <a:gridCol w="808050">
                  <a:extLst>
                    <a:ext uri="{9D8B030D-6E8A-4147-A177-3AD203B41FA5}">
                      <a16:colId xmlns:a16="http://schemas.microsoft.com/office/drawing/2014/main" val="718928638"/>
                    </a:ext>
                  </a:extLst>
                </a:gridCol>
                <a:gridCol w="808050">
                  <a:extLst>
                    <a:ext uri="{9D8B030D-6E8A-4147-A177-3AD203B41FA5}">
                      <a16:colId xmlns:a16="http://schemas.microsoft.com/office/drawing/2014/main" val="2790244648"/>
                    </a:ext>
                  </a:extLst>
                </a:gridCol>
              </a:tblGrid>
              <a:tr h="93122">
                <a:tc>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PL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919798004"/>
                  </a:ext>
                </a:extLst>
              </a:tr>
              <a:tr h="93122">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a:noFill/>
                    </a:lnT>
                    <a:lnB>
                      <a:noFill/>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70538541"/>
                  </a:ext>
                </a:extLst>
              </a:tr>
              <a:tr h="93122">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4515779"/>
                  </a:ext>
                </a:extLst>
              </a:tr>
              <a:tr h="93122">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68,182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80,371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154,737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967793798"/>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en-US" sz="800" b="0" i="0" u="none" strike="noStrike">
                          <a:solidFill>
                            <a:srgbClr val="000000"/>
                          </a:solidFill>
                          <a:effectLst/>
                          <a:latin typeface="Arial" panose="020B0604020202020204" pitchFamily="34" charset="0"/>
                          <a:ea typeface="맑은 고딕" panose="020B0503020000020004" pitchFamily="50" charset="-127"/>
                        </a:rPr>
                        <a:t>Apple</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34,951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38,191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104,918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05583982"/>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13,934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18,466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26,880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99715600"/>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중국</a:t>
                      </a:r>
                      <a:r>
                        <a:rPr lang="en-US" sz="800" b="0" i="0" u="none" strike="noStrike">
                          <a:solidFill>
                            <a:srgbClr val="000000"/>
                          </a:solidFill>
                          <a:effectLst/>
                          <a:latin typeface="Arial" panose="020B0604020202020204" pitchFamily="34" charset="0"/>
                          <a:ea typeface="맑은 고딕" panose="020B0503020000020004" pitchFamily="50" charset="-127"/>
                        </a:rPr>
                        <a:t>Local</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15,636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rPr>
                        <a:t>18,683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17,734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47111026"/>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3,660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5,031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5,205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9717582"/>
                  </a:ext>
                </a:extLst>
              </a:tr>
              <a:tr h="93122">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63,227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96,829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30736101"/>
                  </a:ext>
                </a:extLst>
              </a:tr>
              <a:tr h="93122">
                <a:tc gridSpan="2">
                  <a:txBody>
                    <a:bodyPr/>
                    <a:lstStyle/>
                    <a:p>
                      <a:pPr algn="l" rtl="0" fontAlgn="b"/>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10,132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17,144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57,908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06559424"/>
                  </a:ext>
                </a:extLst>
              </a:tr>
              <a:tr h="93122">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9,081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12,037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867965393"/>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rPr>
                        <a:t>3,286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3,917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4,621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53669683"/>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무형자산상각비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1,673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1,677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1,683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485340"/>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795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1,050 </a:t>
                      </a:r>
                    </a:p>
                  </a:txBody>
                  <a:tcPr marL="36000" marR="36000" marT="0" marB="0" anchor="b">
                    <a:lnL>
                      <a:noFill/>
                    </a:lnL>
                    <a:lnR>
                      <a:noFill/>
                    </a:lnR>
                    <a:lnT>
                      <a:noFill/>
                    </a:lnT>
                    <a:lnB>
                      <a:noFill/>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2,421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92857283"/>
                  </a:ext>
                </a:extLst>
              </a:tr>
              <a:tr h="93122">
                <a:tc>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b"/>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기타판매관리비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3,326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2,611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3,312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95072567"/>
                  </a:ext>
                </a:extLst>
              </a:tr>
              <a:tr h="93122">
                <a:tc gridSpan="2">
                  <a:txBody>
                    <a:bodyPr/>
                    <a:lstStyle/>
                    <a:p>
                      <a:pPr algn="l"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영업이익</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0959022"/>
                  </a:ext>
                </a:extLst>
              </a:tr>
              <a:tr h="93122">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5,934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692333"/>
                  </a:ext>
                </a:extLst>
              </a:tr>
              <a:tr h="93122">
                <a:tc gridSpan="2">
                  <a:txBody>
                    <a:bodyPr/>
                    <a:lstStyle/>
                    <a:p>
                      <a:pPr algn="l" rtl="0" fontAlgn="b"/>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6,985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13,953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1" i="0" u="none" strike="noStrike">
                          <a:solidFill>
                            <a:srgbClr val="000000"/>
                          </a:solidFill>
                          <a:effectLst/>
                          <a:latin typeface="Arial" panose="020B0604020202020204" pitchFamily="34" charset="0"/>
                          <a:ea typeface="맑은 고딕" panose="020B0503020000020004" pitchFamily="50" charset="-127"/>
                        </a:rPr>
                        <a:t>52,016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29690823"/>
                  </a:ext>
                </a:extLst>
              </a:tr>
              <a:tr h="93122">
                <a:tc gridSpan="2">
                  <a:txBody>
                    <a:bodyPr/>
                    <a:lstStyle/>
                    <a:p>
                      <a:pPr algn="l" rtl="0" fontAlgn="b"/>
                      <a:r>
                        <a:rPr lang="en-US" sz="8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a:solidFill>
                            <a:srgbClr val="000000"/>
                          </a:solidFill>
                          <a:effectLst/>
                          <a:latin typeface="Arial" panose="020B0604020202020204" pitchFamily="34" charset="0"/>
                          <a:ea typeface="맑은 고딕" panose="020B0503020000020004" pitchFamily="50" charset="-127"/>
                        </a:rPr>
                        <a:t>17.4%</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b"/>
                      <a:r>
                        <a:rPr lang="en-US" altLang="ko-KR" sz="800" b="0" i="1" u="none" strike="noStrike" dirty="0">
                          <a:solidFill>
                            <a:srgbClr val="000000"/>
                          </a:solidFill>
                          <a:effectLst/>
                          <a:latin typeface="Arial" panose="020B0604020202020204" pitchFamily="34" charset="0"/>
                          <a:ea typeface="맑은 고딕" panose="020B0503020000020004" pitchFamily="50" charset="-127"/>
                        </a:rPr>
                        <a:t>33.6%</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14329214"/>
                  </a:ext>
                </a:extLst>
              </a:tr>
            </a:tbl>
          </a:graphicData>
        </a:graphic>
      </p:graphicFrame>
      <p:graphicFrame>
        <p:nvGraphicFramePr>
          <p:cNvPr id="22" name="차트 21">
            <a:extLst>
              <a:ext uri="{FF2B5EF4-FFF2-40B4-BE49-F238E27FC236}">
                <a16:creationId xmlns:a16="http://schemas.microsoft.com/office/drawing/2014/main" id="{B67CD8AF-A022-4612-B6CC-ADC2F8782B83}"/>
              </a:ext>
            </a:extLst>
          </p:cNvPr>
          <p:cNvGraphicFramePr>
            <a:graphicFrameLocks/>
          </p:cNvGraphicFramePr>
          <p:nvPr>
            <p:extLst>
              <p:ext uri="{D42A27DB-BD31-4B8C-83A1-F6EECF244321}">
                <p14:modId xmlns:p14="http://schemas.microsoft.com/office/powerpoint/2010/main" val="3874014285"/>
              </p:ext>
            </p:extLst>
          </p:nvPr>
        </p:nvGraphicFramePr>
        <p:xfrm>
          <a:off x="4403922" y="1154701"/>
          <a:ext cx="5246165" cy="2316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차트 22">
            <a:extLst>
              <a:ext uri="{FF2B5EF4-FFF2-40B4-BE49-F238E27FC236}">
                <a16:creationId xmlns:a16="http://schemas.microsoft.com/office/drawing/2014/main" id="{6A88D837-58E2-4F6A-87EE-488D11A13BF6}"/>
              </a:ext>
            </a:extLst>
          </p:cNvPr>
          <p:cNvGraphicFramePr>
            <a:graphicFrameLocks/>
          </p:cNvGraphicFramePr>
          <p:nvPr>
            <p:extLst>
              <p:ext uri="{D42A27DB-BD31-4B8C-83A1-F6EECF244321}">
                <p14:modId xmlns:p14="http://schemas.microsoft.com/office/powerpoint/2010/main" val="481989366"/>
              </p:ext>
            </p:extLst>
          </p:nvPr>
        </p:nvGraphicFramePr>
        <p:xfrm>
          <a:off x="4403921" y="3583533"/>
          <a:ext cx="5246165" cy="2657474"/>
        </p:xfrm>
        <a:graphic>
          <a:graphicData uri="http://schemas.openxmlformats.org/drawingml/2006/chart">
            <c:chart xmlns:c="http://schemas.openxmlformats.org/drawingml/2006/chart" xmlns:r="http://schemas.openxmlformats.org/officeDocument/2006/relationships" r:id="rId4"/>
          </a:graphicData>
        </a:graphic>
      </p:graphicFrame>
      <p:sp>
        <p:nvSpPr>
          <p:cNvPr id="8" name="직사각형 119">
            <a:extLst>
              <a:ext uri="{FF2B5EF4-FFF2-40B4-BE49-F238E27FC236}">
                <a16:creationId xmlns:a16="http://schemas.microsoft.com/office/drawing/2014/main" id="{72F65EB8-FA14-4ED8-BCFF-85075D7E2A2F}"/>
              </a:ext>
            </a:extLst>
          </p:cNvPr>
          <p:cNvSpPr/>
          <p:nvPr/>
        </p:nvSpPr>
        <p:spPr bwMode="auto">
          <a:xfrm>
            <a:off x="2093629" y="963584"/>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264355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P/L Overview</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2" name="Segnaposto testo 7">
            <a:extLst>
              <a:ext uri="{FF2B5EF4-FFF2-40B4-BE49-F238E27FC236}">
                <a16:creationId xmlns:a16="http://schemas.microsoft.com/office/drawing/2014/main" id="{6F61BE55-57CF-47E6-9520-0BEF40B90657}"/>
              </a:ext>
            </a:extLst>
          </p:cNvPr>
          <p:cNvSpPr txBox="1">
            <a:spLocks/>
          </p:cNvSpPr>
          <p:nvPr/>
        </p:nvSpPr>
        <p:spPr bwMode="gray">
          <a:xfrm>
            <a:off x="5056187" y="1156609"/>
            <a:ext cx="4370387" cy="4740852"/>
          </a:xfrm>
          <a:prstGeom prst="rect">
            <a:avLst/>
          </a:prstGeom>
        </p:spPr>
        <p:txBody>
          <a:bodyPr vert="horz" lIns="0" tIns="0" rIns="0" bIns="0" rtlCol="0">
            <a:noAutofit/>
          </a:bodyPr>
          <a:lstStyle>
            <a:lvl1pPr marL="0" indent="0" algn="l" defTabSz="914400" rtl="0" eaLnBrk="1" latinLnBrk="1"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1"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1"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1"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1"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1"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marL="180975" lvl="0" indent="-180975" algn="just" latinLnBrk="0">
              <a:lnSpc>
                <a:spcPts val="900"/>
              </a:lnSpc>
              <a:defRPr/>
            </a:pPr>
            <a:r>
              <a:rPr lang="ko-KR" altLang="en-US" dirty="0">
                <a:solidFill>
                  <a:schemeClr val="tx1"/>
                </a:solidFill>
              </a:rPr>
              <a:t>매출액</a:t>
            </a:r>
            <a:endParaRPr lang="en-US" altLang="ko-KR" dirty="0">
              <a:solidFill>
                <a:schemeClr val="tx1"/>
              </a:solidFill>
            </a:endParaRPr>
          </a:p>
          <a:p>
            <a:pPr lvl="2" algn="just">
              <a:buClr>
                <a:srgbClr val="00338D"/>
              </a:buClr>
              <a:buSzPct val="85000"/>
              <a:defRPr/>
            </a:pPr>
            <a:r>
              <a:rPr lang="ko-KR" altLang="en-US" dirty="0"/>
              <a:t>회사의 매출액은 </a:t>
            </a:r>
            <a:r>
              <a:rPr lang="en-US" altLang="ko-KR" dirty="0"/>
              <a:t>2019</a:t>
            </a:r>
            <a:r>
              <a:rPr lang="ko-KR" altLang="en-US" dirty="0"/>
              <a:t>년 </a:t>
            </a:r>
            <a:r>
              <a:rPr lang="en-US" altLang="ko-KR" dirty="0"/>
              <a:t>682</a:t>
            </a:r>
            <a:r>
              <a:rPr lang="ko-KR" altLang="en-US" dirty="0"/>
              <a:t>억원에서 </a:t>
            </a:r>
            <a:r>
              <a:rPr lang="en-US" altLang="ko-KR" dirty="0"/>
              <a:t>2021</a:t>
            </a:r>
            <a:r>
              <a:rPr lang="ko-KR" altLang="en-US" dirty="0"/>
              <a:t>년 </a:t>
            </a:r>
            <a:r>
              <a:rPr lang="en-US" altLang="ko-KR" dirty="0"/>
              <a:t>1,547</a:t>
            </a:r>
            <a:r>
              <a:rPr lang="ko-KR" altLang="en-US" dirty="0"/>
              <a:t>억원으로 대상기간 </a:t>
            </a:r>
            <a:r>
              <a:rPr lang="en-US" altLang="ko-KR" dirty="0"/>
              <a:t>2</a:t>
            </a:r>
            <a:r>
              <a:rPr lang="ko-KR" altLang="en-US" dirty="0"/>
              <a:t>배 이상의 급성장을 이루었으며</a:t>
            </a:r>
            <a:r>
              <a:rPr lang="en-US" altLang="ko-KR" dirty="0"/>
              <a:t>, </a:t>
            </a:r>
            <a:r>
              <a:rPr lang="ko-KR" altLang="en-US" dirty="0"/>
              <a:t>연간 </a:t>
            </a:r>
            <a:r>
              <a:rPr lang="en-US" altLang="ko-KR" dirty="0"/>
              <a:t>CAGR</a:t>
            </a:r>
            <a:r>
              <a:rPr lang="ko-KR" altLang="en-US" dirty="0"/>
              <a:t>은 </a:t>
            </a:r>
            <a:r>
              <a:rPr lang="en-US" altLang="ko-KR" dirty="0"/>
              <a:t>50.6%</a:t>
            </a:r>
            <a:r>
              <a:rPr lang="ko-KR" altLang="en-US" dirty="0"/>
              <a:t>에 해당함</a:t>
            </a:r>
            <a:endParaRPr lang="en-US" altLang="ko-KR" dirty="0"/>
          </a:p>
          <a:p>
            <a:pPr lvl="2" algn="just">
              <a:buClr>
                <a:srgbClr val="00338D"/>
              </a:buClr>
              <a:buSzPct val="85000"/>
              <a:defRPr/>
            </a:pPr>
            <a:r>
              <a:rPr lang="ko-KR" altLang="en-US" dirty="0"/>
              <a:t>매출액의 대부분은 </a:t>
            </a:r>
            <a:r>
              <a:rPr lang="en-US" altLang="ko-KR" dirty="0"/>
              <a:t>Set</a:t>
            </a:r>
            <a:r>
              <a:rPr lang="ko-KR" altLang="en-US" dirty="0"/>
              <a:t>사 기준 </a:t>
            </a:r>
            <a:r>
              <a:rPr lang="en-US" altLang="ko-KR" dirty="0"/>
              <a:t>Apple</a:t>
            </a:r>
            <a:r>
              <a:rPr lang="ko-KR" altLang="en-US" dirty="0"/>
              <a:t>향이 차지하고 있으며</a:t>
            </a:r>
            <a:r>
              <a:rPr lang="en-US" altLang="ko-KR" dirty="0"/>
              <a:t>, 2020</a:t>
            </a:r>
            <a:r>
              <a:rPr lang="ko-KR" altLang="en-US" dirty="0"/>
              <a:t>년 </a:t>
            </a:r>
            <a:r>
              <a:rPr lang="en-US" altLang="ko-KR" dirty="0"/>
              <a:t>47.5% </a:t>
            </a:r>
            <a:r>
              <a:rPr lang="ko-KR" altLang="en-US" dirty="0"/>
              <a:t>대비 </a:t>
            </a:r>
            <a:r>
              <a:rPr lang="en-US" altLang="ko-KR" dirty="0"/>
              <a:t>67.8%</a:t>
            </a:r>
            <a:r>
              <a:rPr lang="ko-KR" altLang="en-US" dirty="0"/>
              <a:t>로 그 비중이 크게 증가하였음</a:t>
            </a:r>
            <a:r>
              <a:rPr lang="en-US" altLang="ko-KR" dirty="0"/>
              <a:t>. </a:t>
            </a:r>
            <a:r>
              <a:rPr lang="ko-KR" altLang="en-US" dirty="0"/>
              <a:t>이는 </a:t>
            </a:r>
            <a:r>
              <a:rPr lang="en-US" altLang="ko-KR" dirty="0"/>
              <a:t>2021</a:t>
            </a:r>
            <a:r>
              <a:rPr lang="ko-KR" altLang="en-US" dirty="0"/>
              <a:t>년 </a:t>
            </a:r>
            <a:r>
              <a:rPr lang="en-US" altLang="ko-KR" dirty="0"/>
              <a:t>Apple</a:t>
            </a:r>
            <a:r>
              <a:rPr lang="ko-KR" altLang="en-US" dirty="0"/>
              <a:t>향 스마트폰 </a:t>
            </a:r>
            <a:r>
              <a:rPr lang="en-US" altLang="ko-KR" dirty="0"/>
              <a:t>Module</a:t>
            </a:r>
            <a:r>
              <a:rPr lang="ko-KR" altLang="en-US" dirty="0"/>
              <a:t>인 </a:t>
            </a:r>
            <a:r>
              <a:rPr lang="en-US" altLang="ko-KR" dirty="0"/>
              <a:t>USB Dock </a:t>
            </a:r>
            <a:r>
              <a:rPr lang="ko-KR" altLang="en-US" dirty="0"/>
              <a:t>관련 최대 공급업체로 선정된 데 기인함</a:t>
            </a:r>
            <a:endParaRPr lang="en-US" altLang="ko-KR" dirty="0"/>
          </a:p>
          <a:p>
            <a:pPr lvl="2" algn="just">
              <a:buClr>
                <a:srgbClr val="00338D"/>
              </a:buClr>
              <a:buSzPct val="85000"/>
              <a:defRPr/>
            </a:pPr>
            <a:r>
              <a:rPr lang="ko-KR" altLang="en-US" dirty="0" err="1"/>
              <a:t>삼성향</a:t>
            </a:r>
            <a:r>
              <a:rPr lang="ko-KR" altLang="en-US" dirty="0"/>
              <a:t> </a:t>
            </a:r>
            <a:r>
              <a:rPr lang="en-US" altLang="ko-KR" dirty="0"/>
              <a:t>Low-Loss FCCL </a:t>
            </a:r>
            <a:r>
              <a:rPr lang="ko-KR" altLang="en-US" dirty="0"/>
              <a:t>매출은 주로 스마트폰 </a:t>
            </a:r>
            <a:r>
              <a:rPr lang="en-US" altLang="ko-KR" dirty="0"/>
              <a:t>Module</a:t>
            </a:r>
            <a:r>
              <a:rPr lang="ko-KR" altLang="en-US" dirty="0"/>
              <a:t>인 </a:t>
            </a:r>
            <a:r>
              <a:rPr lang="en-US" altLang="ko-KR" dirty="0"/>
              <a:t>5G </a:t>
            </a:r>
            <a:r>
              <a:rPr lang="ko-KR" altLang="en-US" dirty="0"/>
              <a:t>케이블의 수요 증대로 인해 지속적으로 성장하여 </a:t>
            </a:r>
            <a:r>
              <a:rPr lang="en-US" altLang="ko-KR" dirty="0"/>
              <a:t>2021</a:t>
            </a:r>
            <a:r>
              <a:rPr lang="ko-KR" altLang="en-US" dirty="0"/>
              <a:t>년 기준 매출액의 </a:t>
            </a:r>
            <a:r>
              <a:rPr lang="en-US" altLang="ko-KR" dirty="0"/>
              <a:t>17.4%</a:t>
            </a:r>
            <a:r>
              <a:rPr lang="ko-KR" altLang="en-US" dirty="0"/>
              <a:t>를 차지함</a:t>
            </a:r>
            <a:endParaRPr lang="en-US" altLang="ko-KR" dirty="0"/>
          </a:p>
          <a:p>
            <a:pPr lvl="2" algn="just">
              <a:buClr>
                <a:srgbClr val="00338D"/>
              </a:buClr>
              <a:buSzPct val="85000"/>
              <a:defRPr/>
            </a:pPr>
            <a:r>
              <a:rPr lang="ko-KR" altLang="en-US" dirty="0"/>
              <a:t>중국</a:t>
            </a:r>
            <a:r>
              <a:rPr lang="en-US" altLang="ko-KR" dirty="0"/>
              <a:t>Local</a:t>
            </a:r>
            <a:r>
              <a:rPr lang="ko-KR" altLang="en-US" dirty="0"/>
              <a:t>향 매출은 대부분 </a:t>
            </a:r>
            <a:r>
              <a:rPr lang="en-US" altLang="ko-KR" dirty="0"/>
              <a:t>Normal FCCL </a:t>
            </a:r>
            <a:r>
              <a:rPr lang="ko-KR" altLang="en-US" dirty="0"/>
              <a:t>항목으로 구성되어 있으며</a:t>
            </a:r>
            <a:r>
              <a:rPr lang="en-US" altLang="ko-KR" dirty="0"/>
              <a:t>, </a:t>
            </a:r>
            <a:r>
              <a:rPr lang="ko-KR" altLang="en-US" dirty="0"/>
              <a:t>시장 상황에 따라 완만한 성장세를 보이고 있음</a:t>
            </a:r>
            <a:endParaRPr lang="en-US" altLang="ko-KR" dirty="0"/>
          </a:p>
          <a:p>
            <a:pPr lvl="2" algn="just">
              <a:buClr>
                <a:srgbClr val="00338D"/>
              </a:buClr>
              <a:buSzPct val="85000"/>
              <a:defRPr/>
            </a:pPr>
            <a:r>
              <a:rPr lang="ko-KR" altLang="en-US" dirty="0"/>
              <a:t>기타매출은 </a:t>
            </a:r>
            <a:r>
              <a:rPr lang="en-US" altLang="ko-KR" dirty="0"/>
              <a:t>Sample/Test </a:t>
            </a:r>
            <a:r>
              <a:rPr lang="ko-KR" altLang="en-US" dirty="0"/>
              <a:t>제품</a:t>
            </a:r>
            <a:r>
              <a:rPr lang="en-US" altLang="ko-KR" dirty="0"/>
              <a:t>, B</a:t>
            </a:r>
            <a:r>
              <a:rPr lang="ko-KR" altLang="en-US" dirty="0"/>
              <a:t>급 제품</a:t>
            </a:r>
            <a:r>
              <a:rPr lang="en-US" altLang="ko-KR" dirty="0"/>
              <a:t>, </a:t>
            </a:r>
            <a:r>
              <a:rPr lang="ko-KR" altLang="en-US" dirty="0" err="1"/>
              <a:t>폐동박</a:t>
            </a:r>
            <a:r>
              <a:rPr lang="ko-KR" altLang="en-US" dirty="0"/>
              <a:t> 판매 매출 등으로 </a:t>
            </a:r>
            <a:r>
              <a:rPr lang="ko-KR" altLang="en-US" dirty="0" err="1"/>
              <a:t>구성되여</a:t>
            </a:r>
            <a:r>
              <a:rPr lang="en-US" altLang="ko-KR" dirty="0"/>
              <a:t>, </a:t>
            </a:r>
            <a:r>
              <a:rPr lang="ko-KR" altLang="en-US" dirty="0"/>
              <a:t>전반적인 타 </a:t>
            </a:r>
            <a:r>
              <a:rPr lang="en-US" altLang="ko-KR" dirty="0"/>
              <a:t>Set</a:t>
            </a:r>
            <a:r>
              <a:rPr lang="ko-KR" altLang="en-US" dirty="0"/>
              <a:t>사향 매출 증대에 따라 증가 추세에 있음</a:t>
            </a:r>
            <a:endParaRPr lang="en-US" altLang="ko-KR" dirty="0"/>
          </a:p>
          <a:p>
            <a:pPr marL="180975" lvl="0" indent="-180975" algn="just" latinLnBrk="0">
              <a:lnSpc>
                <a:spcPts val="900"/>
              </a:lnSpc>
              <a:spcBef>
                <a:spcPts val="1200"/>
              </a:spcBef>
              <a:defRPr/>
            </a:pPr>
            <a:r>
              <a:rPr lang="ko-KR" altLang="en-US" dirty="0">
                <a:solidFill>
                  <a:schemeClr val="tx1"/>
                </a:solidFill>
              </a:rPr>
              <a:t>매출원가 및 </a:t>
            </a:r>
            <a:r>
              <a:rPr lang="ko-KR" altLang="en-US" dirty="0" err="1">
                <a:solidFill>
                  <a:schemeClr val="tx1"/>
                </a:solidFill>
              </a:rPr>
              <a:t>판매비와관리비</a:t>
            </a:r>
            <a:endParaRPr lang="en-US" altLang="ko-KR" dirty="0">
              <a:solidFill>
                <a:schemeClr val="tx1"/>
              </a:solidFill>
            </a:endParaRPr>
          </a:p>
          <a:p>
            <a:pPr lvl="2" algn="just">
              <a:buClr>
                <a:srgbClr val="00338D"/>
              </a:buClr>
              <a:buSzPct val="85000"/>
              <a:defRPr/>
            </a:pPr>
            <a:r>
              <a:rPr lang="ko-KR" altLang="en-US" dirty="0"/>
              <a:t>회사의 매출원가는 재료비를 제외하고 대부분 고정비성 항목에 해당하여 발생하는 고정비 </a:t>
            </a:r>
            <a:r>
              <a:rPr lang="en-US" altLang="ko-KR" dirty="0"/>
              <a:t>Leverage</a:t>
            </a:r>
            <a:r>
              <a:rPr lang="ko-KR" altLang="en-US" dirty="0"/>
              <a:t>효과와 고부가가치제품인 </a:t>
            </a:r>
            <a:r>
              <a:rPr lang="en-US" altLang="ko-KR" dirty="0"/>
              <a:t>Low-Loss FCCL </a:t>
            </a:r>
            <a:r>
              <a:rPr lang="ko-KR" altLang="en-US" dirty="0"/>
              <a:t>위주의 제품</a:t>
            </a:r>
            <a:r>
              <a:rPr lang="en-US" altLang="ko-KR" dirty="0"/>
              <a:t>Mix </a:t>
            </a:r>
            <a:r>
              <a:rPr lang="ko-KR" altLang="en-US" dirty="0"/>
              <a:t>변동으로 인해 매출 규모가 증가할수록 </a:t>
            </a:r>
            <a:r>
              <a:rPr lang="en-US" altLang="ko-KR" dirty="0"/>
              <a:t>GP%</a:t>
            </a:r>
            <a:r>
              <a:rPr lang="ko-KR" altLang="en-US" dirty="0"/>
              <a:t>가 개선되고 있는 추세임</a:t>
            </a:r>
            <a:endParaRPr lang="en-US" altLang="ko-KR" dirty="0"/>
          </a:p>
          <a:p>
            <a:pPr lvl="2" algn="just">
              <a:buClr>
                <a:srgbClr val="00338D"/>
              </a:buClr>
              <a:buSzPct val="85000"/>
              <a:defRPr/>
            </a:pPr>
            <a:r>
              <a:rPr lang="ko-KR" altLang="en-US" dirty="0"/>
              <a:t>상기 고정비 </a:t>
            </a:r>
            <a:r>
              <a:rPr lang="en-US" altLang="ko-KR" dirty="0"/>
              <a:t>Leverage</a:t>
            </a:r>
            <a:r>
              <a:rPr lang="ko-KR" altLang="en-US" dirty="0"/>
              <a:t>효과로 인해 매출원가 내 재료비 비중은 증가하고 있으며</a:t>
            </a:r>
            <a:r>
              <a:rPr lang="en-US" altLang="ko-KR" dirty="0"/>
              <a:t>, </a:t>
            </a:r>
            <a:r>
              <a:rPr lang="ko-KR" altLang="en-US" dirty="0"/>
              <a:t>재료비 외 항목의 비중은 감소하고 있음</a:t>
            </a:r>
            <a:r>
              <a:rPr lang="en-US" altLang="ko-KR" dirty="0"/>
              <a:t>. </a:t>
            </a:r>
            <a:r>
              <a:rPr lang="ko-KR" altLang="en-US" dirty="0"/>
              <a:t>재료비 외 항목 중 용역비가 가장 높은 비중을 차지하고 있으며</a:t>
            </a:r>
            <a:r>
              <a:rPr lang="en-US" altLang="ko-KR" dirty="0"/>
              <a:t>, </a:t>
            </a:r>
            <a:r>
              <a:rPr lang="ko-KR" altLang="en-US" dirty="0"/>
              <a:t>이는 생산 관련 도급인원에 대해 지급하는 비용으로 생산설비대수 또는 가동시간 자체가 증가하지 않는 이상 큰 변동이 없는 </a:t>
            </a:r>
            <a:r>
              <a:rPr lang="en-US" altLang="ko-KR" dirty="0"/>
              <a:t>Quasi</a:t>
            </a:r>
            <a:r>
              <a:rPr lang="ko-KR" altLang="en-US" dirty="0"/>
              <a:t>항목에 해당함</a:t>
            </a:r>
            <a:endParaRPr lang="en-US" altLang="ko-KR" dirty="0"/>
          </a:p>
          <a:p>
            <a:pPr lvl="2" algn="just">
              <a:buClr>
                <a:srgbClr val="00338D"/>
              </a:buClr>
              <a:buSzPct val="85000"/>
              <a:defRPr/>
            </a:pPr>
            <a:r>
              <a:rPr lang="ko-KR" altLang="en-US" dirty="0"/>
              <a:t>회사의 </a:t>
            </a:r>
            <a:r>
              <a:rPr lang="ko-KR" altLang="en-US" dirty="0" err="1"/>
              <a:t>판매비와관리비는</a:t>
            </a:r>
            <a:r>
              <a:rPr lang="ko-KR" altLang="en-US" dirty="0"/>
              <a:t> 인건비</a:t>
            </a:r>
            <a:r>
              <a:rPr lang="en-US" altLang="ko-KR" dirty="0"/>
              <a:t>(</a:t>
            </a:r>
            <a:r>
              <a:rPr lang="ko-KR" altLang="en-US" dirty="0"/>
              <a:t>급여</a:t>
            </a:r>
            <a:r>
              <a:rPr lang="en-US" altLang="ko-KR" dirty="0"/>
              <a:t>, </a:t>
            </a:r>
            <a:r>
              <a:rPr lang="ko-KR" altLang="en-US" dirty="0"/>
              <a:t>퇴직급여</a:t>
            </a:r>
            <a:r>
              <a:rPr lang="en-US" altLang="ko-KR" dirty="0"/>
              <a:t>, </a:t>
            </a:r>
            <a:r>
              <a:rPr lang="ko-KR" altLang="en-US" dirty="0"/>
              <a:t>복리후생비</a:t>
            </a:r>
            <a:r>
              <a:rPr lang="en-US" altLang="ko-KR" dirty="0"/>
              <a:t>), 2018</a:t>
            </a:r>
            <a:r>
              <a:rPr lang="ko-KR" altLang="en-US" dirty="0"/>
              <a:t>년 사업양수도 시 발생한 영업권 </a:t>
            </a:r>
            <a:r>
              <a:rPr lang="ko-KR" altLang="en-US" dirty="0" err="1"/>
              <a:t>상각에</a:t>
            </a:r>
            <a:r>
              <a:rPr lang="ko-KR" altLang="en-US" dirty="0"/>
              <a:t> 따른 </a:t>
            </a:r>
            <a:r>
              <a:rPr lang="ko-KR" altLang="en-US" dirty="0" err="1"/>
              <a:t>무형자산상각비</a:t>
            </a:r>
            <a:r>
              <a:rPr lang="en-US" altLang="ko-KR" dirty="0"/>
              <a:t>, </a:t>
            </a:r>
            <a:r>
              <a:rPr lang="ko-KR" altLang="en-US" dirty="0"/>
              <a:t>해외 및 국내 수송비 관련 운반비가 </a:t>
            </a:r>
            <a:r>
              <a:rPr lang="en-US" altLang="ko-KR" dirty="0"/>
              <a:t>2021</a:t>
            </a:r>
            <a:r>
              <a:rPr lang="ko-KR" altLang="en-US" dirty="0"/>
              <a:t>년 기준 </a:t>
            </a:r>
            <a:r>
              <a:rPr lang="en-US" altLang="ko-KR" dirty="0"/>
              <a:t>74.2%</a:t>
            </a:r>
            <a:r>
              <a:rPr lang="ko-KR" altLang="en-US" dirty="0"/>
              <a:t>로 대부분을 차지함</a:t>
            </a:r>
            <a:endParaRPr lang="en-US" altLang="ko-KR" dirty="0"/>
          </a:p>
          <a:p>
            <a:pPr lvl="2" algn="just">
              <a:buClr>
                <a:srgbClr val="00338D"/>
              </a:buClr>
              <a:buSzPct val="85000"/>
              <a:defRPr/>
            </a:pPr>
            <a:r>
              <a:rPr lang="ko-KR" altLang="en-US" dirty="0" err="1"/>
              <a:t>판매비와관리비</a:t>
            </a:r>
            <a:r>
              <a:rPr lang="ko-KR" altLang="en-US" dirty="0"/>
              <a:t> 중 운반비와</a:t>
            </a:r>
            <a:r>
              <a:rPr lang="en-US" altLang="ko-KR" dirty="0"/>
              <a:t> </a:t>
            </a:r>
            <a:r>
              <a:rPr lang="ko-KR" altLang="en-US" dirty="0"/>
              <a:t>판매수수료를 제외한 항목은 고정비성 항목으로 매출 증대에 따라 고정비 </a:t>
            </a:r>
            <a:r>
              <a:rPr lang="en-US" altLang="ko-KR" dirty="0"/>
              <a:t>Leverage</a:t>
            </a:r>
            <a:r>
              <a:rPr lang="ko-KR" altLang="en-US" dirty="0"/>
              <a:t>효과가</a:t>
            </a:r>
            <a:r>
              <a:rPr lang="en-US" altLang="ko-KR" dirty="0"/>
              <a:t> </a:t>
            </a:r>
            <a:r>
              <a:rPr lang="ko-KR" altLang="en-US" dirty="0"/>
              <a:t>존재하여 </a:t>
            </a:r>
            <a:r>
              <a:rPr lang="en-US" altLang="ko-KR" dirty="0"/>
              <a:t>EBIT%</a:t>
            </a:r>
            <a:r>
              <a:rPr lang="ko-KR" altLang="en-US" dirty="0"/>
              <a:t>의 개선에 일부 기여함</a:t>
            </a:r>
            <a:endParaRPr lang="en-US" altLang="ko-KR" dirty="0"/>
          </a:p>
          <a:p>
            <a:pPr marL="180975" lvl="0" indent="-180975" algn="just" latinLnBrk="0">
              <a:lnSpc>
                <a:spcPts val="900"/>
              </a:lnSpc>
              <a:spcBef>
                <a:spcPts val="1200"/>
              </a:spcBef>
              <a:buClr>
                <a:srgbClr val="00338D"/>
              </a:buClr>
              <a:defRPr/>
            </a:pPr>
            <a:r>
              <a:rPr lang="ko-KR" altLang="en-US" dirty="0" err="1">
                <a:solidFill>
                  <a:schemeClr val="tx1"/>
                </a:solidFill>
              </a:rPr>
              <a:t>영업외손익</a:t>
            </a:r>
            <a:endParaRPr lang="en-US" altLang="ko-KR" dirty="0">
              <a:solidFill>
                <a:schemeClr val="tx1"/>
              </a:solidFill>
            </a:endParaRPr>
          </a:p>
          <a:p>
            <a:pPr lvl="2" algn="just">
              <a:buClr>
                <a:srgbClr val="00338D"/>
              </a:buClr>
              <a:buSzPct val="85000"/>
              <a:defRPr/>
            </a:pPr>
            <a:r>
              <a:rPr lang="ko-KR" altLang="en-US" dirty="0"/>
              <a:t>회사 </a:t>
            </a:r>
            <a:r>
              <a:rPr lang="ko-KR" altLang="en-US" dirty="0" err="1"/>
              <a:t>영업외손익의</a:t>
            </a:r>
            <a:r>
              <a:rPr lang="ko-KR" altLang="en-US" dirty="0"/>
              <a:t> 대부분은 </a:t>
            </a:r>
            <a:r>
              <a:rPr lang="ko-KR" altLang="en-US" dirty="0" err="1"/>
              <a:t>외환차손익</a:t>
            </a:r>
            <a:r>
              <a:rPr lang="en-US" altLang="ko-KR" dirty="0"/>
              <a:t>, </a:t>
            </a:r>
            <a:r>
              <a:rPr lang="ko-KR" altLang="en-US" dirty="0"/>
              <a:t>외화환산손익으로 구성되어 있으며</a:t>
            </a:r>
            <a:r>
              <a:rPr lang="en-US" altLang="ko-KR" dirty="0"/>
              <a:t>, </a:t>
            </a:r>
            <a:r>
              <a:rPr lang="ko-KR" altLang="en-US" dirty="0"/>
              <a:t>해외거래처에 대한 제품매출 및 원재료매입 거래와 관련하여 발생함</a:t>
            </a:r>
            <a:endParaRPr lang="en-US" altLang="ko-KR" dirty="0"/>
          </a:p>
          <a:p>
            <a:pPr lvl="2" algn="just">
              <a:spcBef>
                <a:spcPts val="300"/>
              </a:spcBef>
              <a:buClr>
                <a:srgbClr val="00338D"/>
              </a:buClr>
              <a:buSzPct val="85000"/>
              <a:defRPr/>
            </a:pPr>
            <a:r>
              <a:rPr lang="ko-KR" altLang="en-US" dirty="0"/>
              <a:t>회사에 따르면 </a:t>
            </a:r>
            <a:r>
              <a:rPr lang="en-US" altLang="ko-KR" dirty="0"/>
              <a:t>2021</a:t>
            </a:r>
            <a:r>
              <a:rPr lang="ko-KR" altLang="en-US" dirty="0"/>
              <a:t>년 환율상승으로 인해 외환차익이 크게 발생하여 영업외수익이 증가한 것으로 파악됨</a:t>
            </a:r>
            <a:endParaRPr lang="en-US" altLang="ko-KR" dirty="0"/>
          </a:p>
        </p:txBody>
      </p:sp>
      <p:graphicFrame>
        <p:nvGraphicFramePr>
          <p:cNvPr id="23" name="표 22">
            <a:extLst>
              <a:ext uri="{FF2B5EF4-FFF2-40B4-BE49-F238E27FC236}">
                <a16:creationId xmlns:a16="http://schemas.microsoft.com/office/drawing/2014/main" id="{89D64EB6-DC35-4A14-B3E2-E371B393D4ED}"/>
              </a:ext>
            </a:extLst>
          </p:cNvPr>
          <p:cNvGraphicFramePr>
            <a:graphicFrameLocks noGrp="1"/>
          </p:cNvGraphicFramePr>
          <p:nvPr>
            <p:extLst>
              <p:ext uri="{D42A27DB-BD31-4B8C-83A1-F6EECF244321}">
                <p14:modId xmlns:p14="http://schemas.microsoft.com/office/powerpoint/2010/main" val="1867093611"/>
              </p:ext>
            </p:extLst>
          </p:nvPr>
        </p:nvGraphicFramePr>
        <p:xfrm>
          <a:off x="496800" y="1156608"/>
          <a:ext cx="4320002" cy="5120640"/>
        </p:xfrm>
        <a:graphic>
          <a:graphicData uri="http://schemas.openxmlformats.org/drawingml/2006/table">
            <a:tbl>
              <a:tblPr/>
              <a:tblGrid>
                <a:gridCol w="270807">
                  <a:extLst>
                    <a:ext uri="{9D8B030D-6E8A-4147-A177-3AD203B41FA5}">
                      <a16:colId xmlns:a16="http://schemas.microsoft.com/office/drawing/2014/main" val="2658013743"/>
                    </a:ext>
                  </a:extLst>
                </a:gridCol>
                <a:gridCol w="270807">
                  <a:extLst>
                    <a:ext uri="{9D8B030D-6E8A-4147-A177-3AD203B41FA5}">
                      <a16:colId xmlns:a16="http://schemas.microsoft.com/office/drawing/2014/main" val="2283639878"/>
                    </a:ext>
                  </a:extLst>
                </a:gridCol>
                <a:gridCol w="1096121">
                  <a:extLst>
                    <a:ext uri="{9D8B030D-6E8A-4147-A177-3AD203B41FA5}">
                      <a16:colId xmlns:a16="http://schemas.microsoft.com/office/drawing/2014/main" val="182476800"/>
                    </a:ext>
                  </a:extLst>
                </a:gridCol>
                <a:gridCol w="894089">
                  <a:extLst>
                    <a:ext uri="{9D8B030D-6E8A-4147-A177-3AD203B41FA5}">
                      <a16:colId xmlns:a16="http://schemas.microsoft.com/office/drawing/2014/main" val="2761432896"/>
                    </a:ext>
                  </a:extLst>
                </a:gridCol>
                <a:gridCol w="894089">
                  <a:extLst>
                    <a:ext uri="{9D8B030D-6E8A-4147-A177-3AD203B41FA5}">
                      <a16:colId xmlns:a16="http://schemas.microsoft.com/office/drawing/2014/main" val="1024939797"/>
                    </a:ext>
                  </a:extLst>
                </a:gridCol>
                <a:gridCol w="894089">
                  <a:extLst>
                    <a:ext uri="{9D8B030D-6E8A-4147-A177-3AD203B41FA5}">
                      <a16:colId xmlns:a16="http://schemas.microsoft.com/office/drawing/2014/main" val="170665289"/>
                    </a:ext>
                  </a:extLst>
                </a:gridCol>
              </a:tblGrid>
              <a:tr h="51645">
                <a:tc gridSpan="3">
                  <a:txBody>
                    <a:bodyPr/>
                    <a:lstStyle/>
                    <a:p>
                      <a:pPr algn="l"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Profit and Loss Statement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73304358"/>
                  </a:ext>
                </a:extLst>
              </a:tr>
              <a:tr h="51645">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01969403"/>
                  </a:ext>
                </a:extLst>
              </a:tr>
              <a:tr h="51645">
                <a:tc gridSpan="3">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852822948"/>
                  </a:ext>
                </a:extLst>
              </a:tr>
              <a:tr h="51645">
                <a:tc gridSpan="2">
                  <a:txBody>
                    <a:bodyPr/>
                    <a:lstStyle/>
                    <a:p>
                      <a:pPr algn="l"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68,182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80,371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154,737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03175822"/>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Apple</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34,951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38,191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104,918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49864111"/>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Low-Loss</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73,954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54798320"/>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a:t>
                      </a:r>
                      <a:endParaRPr 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34,951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38,042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30,965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61460531"/>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삼성</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13,934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18,466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26,880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33343912"/>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Low-Loss</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018509828"/>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10,030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14,670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65804856"/>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중국</a:t>
                      </a:r>
                      <a:r>
                        <a:rPr lang="en-US" sz="800" b="0" i="0" u="none" strike="noStrike" dirty="0">
                          <a:solidFill>
                            <a:srgbClr val="000000"/>
                          </a:solidFill>
                          <a:effectLst/>
                          <a:latin typeface="Arial" panose="020B0604020202020204" pitchFamily="34" charset="0"/>
                          <a:ea typeface="+mj-ea"/>
                          <a:cs typeface="Arial" panose="020B0604020202020204" pitchFamily="34" charset="0"/>
                        </a:rPr>
                        <a:t>Local</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algn="l" fontAlgn="ctr"/>
                      <a:endParaRPr lang="ko-KR" altLang="en-US" sz="7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75625986"/>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3,660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5,205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13854959"/>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58,050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63,227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96,829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8131708"/>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10,132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17,144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57,908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951283013"/>
                  </a:ext>
                </a:extLst>
              </a:tr>
              <a:tr h="51645">
                <a:tc>
                  <a:txBody>
                    <a:bodyPr/>
                    <a:lstStyle/>
                    <a:p>
                      <a:pPr algn="l"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j-ea"/>
                          <a:cs typeface="Arial" panose="020B0604020202020204" pitchFamily="34" charset="0"/>
                        </a:rPr>
                        <a:t>GP%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37.4%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84739826"/>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판매비와관리비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12,037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46339494"/>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인건비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3,917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523579011"/>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1,892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1874423"/>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용역비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25803944"/>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552743"/>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수선비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6223939"/>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운반비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90498009"/>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지급임차료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5235458"/>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60351450"/>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전산비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88595616"/>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접대비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41983120"/>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샘플비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7822576"/>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판매수수료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14987523"/>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경상개발비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5714229"/>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대손상각</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50147114"/>
                  </a:ext>
                </a:extLst>
              </a:tr>
              <a:tr h="5164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기타판매관리비</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8530224"/>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7,889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96115529"/>
                  </a:ext>
                </a:extLst>
              </a:tr>
              <a:tr h="51645">
                <a:tc>
                  <a:txBody>
                    <a:bodyPr/>
                    <a:lstStyle/>
                    <a:p>
                      <a:pPr algn="l"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j-ea"/>
                          <a:cs typeface="Arial" panose="020B0604020202020204" pitchFamily="34" charset="0"/>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03787590"/>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영업외수익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3,119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6490282"/>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영업외비용</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2,348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95648597"/>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법인세비용차감전이익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48,442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77975849"/>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법인세비용</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10,958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62681113"/>
                  </a:ext>
                </a:extLst>
              </a:tr>
              <a:tr h="51645">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당기순이익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6,048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37,484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77386910"/>
                  </a:ext>
                </a:extLst>
              </a:tr>
              <a:tr h="51645">
                <a:tc>
                  <a:txBody>
                    <a:bodyPr/>
                    <a:lstStyle/>
                    <a:p>
                      <a:pPr algn="l"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당기순이익</a:t>
                      </a:r>
                      <a:r>
                        <a:rPr lang="en-US" altLang="ko-KR" sz="8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37094302"/>
                  </a:ext>
                </a:extLst>
              </a:tr>
              <a:tr h="51645">
                <a:tc gridSpan="2">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6,145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9933209"/>
                  </a:ext>
                </a:extLst>
              </a:tr>
              <a:tr h="51645">
                <a:tc gridSpan="3">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6,985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13,953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52,016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25222819"/>
                  </a:ext>
                </a:extLst>
              </a:tr>
              <a:tr h="51645">
                <a:tc>
                  <a:txBody>
                    <a:bodyPr/>
                    <a:lstStyle/>
                    <a:p>
                      <a:pPr algn="l" fontAlgn="ctr"/>
                      <a:r>
                        <a:rPr lang="ko-KR" altLang="en-US" sz="800" b="0" i="1"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33.6%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55793009"/>
                  </a:ext>
                </a:extLst>
              </a:tr>
            </a:tbl>
          </a:graphicData>
        </a:graphic>
      </p:graphicFrame>
      <p:sp>
        <p:nvSpPr>
          <p:cNvPr id="9" name="직사각형 119">
            <a:extLst>
              <a:ext uri="{FF2B5EF4-FFF2-40B4-BE49-F238E27FC236}">
                <a16:creationId xmlns:a16="http://schemas.microsoft.com/office/drawing/2014/main" id="{59C9044B-1272-412C-BFBE-93861BB232CF}"/>
              </a:ext>
            </a:extLst>
          </p:cNvPr>
          <p:cNvSpPr/>
          <p:nvPr/>
        </p:nvSpPr>
        <p:spPr bwMode="auto">
          <a:xfrm>
            <a:off x="2590935" y="967055"/>
            <a:ext cx="2225867"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(Source: </a:t>
            </a:r>
            <a:r>
              <a:rPr lang="ko-KR" altLang="en-US" sz="800" dirty="0">
                <a:solidFill>
                  <a:prstClr val="black"/>
                </a:solidFill>
                <a:latin typeface="Arial" panose="020B0604020202020204" pitchFamily="34" charset="0"/>
                <a:ea typeface="+mj-ea"/>
                <a:cs typeface="Arial" panose="020B0604020202020204" pitchFamily="34" charset="0"/>
              </a:rPr>
              <a:t>회사제공자료</a:t>
            </a:r>
            <a:r>
              <a:rPr lang="en-US" altLang="ko-KR" sz="800" dirty="0">
                <a:solidFill>
                  <a:prstClr val="black"/>
                </a:solidFill>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1739434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210F4-B75D-44C5-B29D-1AFBE5AA5D68}">
  <ds:schemaRefs>
    <ds:schemaRef ds:uri="http://purl.org/dc/elements/1.1/"/>
    <ds:schemaRef ds:uri="http://schemas.microsoft.com/office/2006/metadata/properties"/>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CD324BD4-A732-4BF6-8060-B9EF496A95D4}">
  <ds:schemaRefs>
    <ds:schemaRef ds:uri="http://schemas.microsoft.com/sharepoint/v3/contenttype/forms"/>
  </ds:schemaRefs>
</ds:datastoreItem>
</file>

<file path=customXml/itemProps3.xml><?xml version="1.0" encoding="utf-8"?>
<ds:datastoreItem xmlns:ds="http://schemas.openxmlformats.org/officeDocument/2006/customXml" ds:itemID="{FFF77794-D448-47D2-849B-43EBD941A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114236</TotalTime>
  <Words>23658</Words>
  <Application>Microsoft Office PowerPoint</Application>
  <PresentationFormat>A4 용지(210x297mm)</PresentationFormat>
  <Paragraphs>9024</Paragraphs>
  <Slides>78</Slides>
  <Notes>77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78</vt:i4>
      </vt:variant>
    </vt:vector>
  </HeadingPairs>
  <TitlesOfParts>
    <vt:vector size="88" baseType="lpstr">
      <vt:lpstr>Arial Unicode MS</vt: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Rho, Hyun-Suk (KR/Deal Adv2)</cp:lastModifiedBy>
  <cp:revision>6798</cp:revision>
  <cp:lastPrinted>2022-03-25T06:01:24Z</cp:lastPrinted>
  <dcterms:created xsi:type="dcterms:W3CDTF">2016-09-06T02:15:48Z</dcterms:created>
  <dcterms:modified xsi:type="dcterms:W3CDTF">2022-05-16T11:59:48Z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